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82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D9BDDA4-334E-4DF3-BDF9-F74AE6F37F3F}" type="datetimeFigureOut">
              <a:rPr lang="en-US" smtClean="0"/>
              <a:t>1/7/2013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4E265C3-F35C-479D-8D8A-D458799B892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udltechtoolkit.wikispace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rfall.com/" TargetMode="External"/><Relationship Id="rId7" Type="http://schemas.openxmlformats.org/officeDocument/2006/relationships/hyperlink" Target="http://www.harcourtschool.com/menus/esl/index1.html" TargetMode="External"/><Relationship Id="rId2" Type="http://schemas.openxmlformats.org/officeDocument/2006/relationships/hyperlink" Target="http://www.abcya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fcrr.org/" TargetMode="External"/><Relationship Id="rId5" Type="http://schemas.openxmlformats.org/officeDocument/2006/relationships/hyperlink" Target="http://www.brainpopesl.com/" TargetMode="External"/><Relationship Id="rId4" Type="http://schemas.openxmlformats.org/officeDocument/2006/relationships/hyperlink" Target="http://www.gamequarium.com/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orylineonline.net/" TargetMode="External"/><Relationship Id="rId3" Type="http://schemas.openxmlformats.org/officeDocument/2006/relationships/hyperlink" Target="http://www.pbs.org/teachers/readlanguage/" TargetMode="External"/><Relationship Id="rId7" Type="http://schemas.openxmlformats.org/officeDocument/2006/relationships/hyperlink" Target="http://www.manythings.org/" TargetMode="External"/><Relationship Id="rId2" Type="http://schemas.openxmlformats.org/officeDocument/2006/relationships/hyperlink" Target="http://www.funbrain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duscapes.com/tap/topic93.htm" TargetMode="External"/><Relationship Id="rId5" Type="http://schemas.openxmlformats.org/officeDocument/2006/relationships/hyperlink" Target="http://www.pbs.org/teachers/socialstudies/" TargetMode="External"/><Relationship Id="rId4" Type="http://schemas.openxmlformats.org/officeDocument/2006/relationships/hyperlink" Target="http://www.pbs.org/teachers/sciencetech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ngageny.org/resource/new-york-state-bilingual-common-core-initiativ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ell.stanford.edu/" TargetMode="External"/><Relationship Id="rId3" Type="http://schemas.openxmlformats.org/officeDocument/2006/relationships/hyperlink" Target="http://ell.stanford.edu/papers/practice" TargetMode="External"/><Relationship Id="rId7" Type="http://schemas.openxmlformats.org/officeDocument/2006/relationships/hyperlink" Target="http://schools.nyc.gov/Academics/CommonCoreLibrary/TasksUnitsStudentWork/default.htm" TargetMode="External"/><Relationship Id="rId2" Type="http://schemas.openxmlformats.org/officeDocument/2006/relationships/hyperlink" Target="http://www.cast.org/udl.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dltechtoolkit.wikispaces.com/" TargetMode="External"/><Relationship Id="rId5" Type="http://schemas.openxmlformats.org/officeDocument/2006/relationships/hyperlink" Target="http://udlselfcheck.cast.org/resources.php" TargetMode="External"/><Relationship Id="rId4" Type="http://schemas.openxmlformats.org/officeDocument/2006/relationships/hyperlink" Target="http://ell.stanford.edu/new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colorincolorado.org/educators/content/cooperativ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gnates.org/" TargetMode="External"/><Relationship Id="rId2" Type="http://schemas.openxmlformats.org/officeDocument/2006/relationships/hyperlink" Target="http://www.colorincolorado.org/pdfs/articles/cognate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readwritethink.org/professional-development/strategy-guides/supporting-comprehension-strategies-english-30106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ALL teachers </a:t>
            </a:r>
            <a:r>
              <a:rPr lang="en-US" b="1" smtClean="0"/>
              <a:t>of ELLs </a:t>
            </a:r>
            <a:r>
              <a:rPr lang="en-US" b="1" dirty="0" smtClean="0"/>
              <a:t>need to use these</a:t>
            </a:r>
            <a:endParaRPr lang="en-US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4" y="2438401"/>
            <a:ext cx="6842113" cy="2007834"/>
          </a:xfrm>
        </p:spPr>
        <p:txBody>
          <a:bodyPr/>
          <a:lstStyle/>
          <a:p>
            <a:r>
              <a:rPr lang="en-US" b="1" dirty="0" smtClean="0"/>
              <a:t>Ten KEY STRATEGIES for Teaching ELLs  </a:t>
            </a:r>
            <a:endParaRPr lang="en-US" b="1" dirty="0"/>
          </a:p>
        </p:txBody>
      </p:sp>
      <p:pic>
        <p:nvPicPr>
          <p:cNvPr id="1026" name="Picture 2" descr="C:\Users\dgarafalo\AppData\Local\Microsoft\Windows\Temporary Internet Files\Content.IE5\T1TPRQCL\MP90028958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818" y="2971800"/>
            <a:ext cx="1544782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9983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228600"/>
            <a:ext cx="8260672" cy="1219199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002060"/>
                </a:solidFill>
              </a:rPr>
              <a:t>9. </a:t>
            </a:r>
            <a:r>
              <a:rPr lang="en-US" sz="2400" b="1" dirty="0">
                <a:solidFill>
                  <a:srgbClr val="002060"/>
                </a:solidFill>
              </a:rPr>
              <a:t>use graphic organizers, visuals, models, drawings, diagrams, tables, equations, pictures, graphs, and charts to increase access to content and understanding of </a:t>
            </a:r>
            <a:r>
              <a:rPr lang="en-US" sz="2400" b="1" dirty="0" smtClean="0">
                <a:solidFill>
                  <a:srgbClr val="002060"/>
                </a:solidFill>
              </a:rPr>
              <a:t>text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Monitor </a:t>
            </a:r>
            <a:r>
              <a:rPr lang="en-US" b="1" dirty="0">
                <a:solidFill>
                  <a:srgbClr val="C00000"/>
                </a:solidFill>
              </a:rPr>
              <a:t>students’ progress, guide the design of learning opportunities, provide specific feedback about how to improve performance, and encourage students to reflect on their own learning and </a:t>
            </a:r>
            <a:r>
              <a:rPr lang="en-US" b="1" dirty="0" smtClean="0">
                <a:solidFill>
                  <a:srgbClr val="C00000"/>
                </a:solidFill>
              </a:rPr>
              <a:t>thinking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9218" name="Picture 2" descr="C:\Users\dgarafalo\AppData\Local\Microsoft\Windows\Temporary Internet Files\Content.IE5\DL52JUVM\MC90003004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10000"/>
            <a:ext cx="2131925" cy="2380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52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10.</a:t>
            </a:r>
            <a:r>
              <a:rPr lang="en-US" sz="2400" b="1" i="1" dirty="0">
                <a:solidFill>
                  <a:srgbClr val="002060"/>
                </a:solidFill>
              </a:rPr>
              <a:t> Use digital media and principles of universal design of learning (UDL</a:t>
            </a:r>
            <a:r>
              <a:rPr lang="en-US" sz="2400" b="1" i="1" dirty="0" smtClean="0">
                <a:solidFill>
                  <a:srgbClr val="002060"/>
                </a:solidFill>
              </a:rPr>
              <a:t>) </a:t>
            </a:r>
            <a:r>
              <a:rPr lang="en-US" sz="2400" b="1" i="1" dirty="0">
                <a:solidFill>
                  <a:srgbClr val="002060"/>
                </a:solidFill>
              </a:rPr>
              <a:t>to reduce learning barriers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95837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Apply </a:t>
            </a:r>
            <a:r>
              <a:rPr lang="en-US" b="1" dirty="0">
                <a:solidFill>
                  <a:srgbClr val="C00000"/>
                </a:solidFill>
              </a:rPr>
              <a:t>learning technologies to increase access to content in a variety of forms and differentiate the ways that students can express what they know.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UDL </a:t>
            </a:r>
            <a:r>
              <a:rPr lang="en-US" b="1" dirty="0">
                <a:solidFill>
                  <a:srgbClr val="C00000"/>
                </a:solidFill>
              </a:rPr>
              <a:t>is an educational framework based on cognitive and learning sciences that can guide the development of flexible learning environments and accommodate individual learning differences. </a:t>
            </a: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sz="1600" b="1" dirty="0" smtClean="0">
                <a:solidFill>
                  <a:srgbClr val="002060"/>
                </a:solidFill>
              </a:rPr>
              <a:t>See</a:t>
            </a:r>
            <a:r>
              <a:rPr lang="en-US" sz="2000" b="1" dirty="0" smtClean="0">
                <a:solidFill>
                  <a:srgbClr val="002060"/>
                </a:solidFill>
              </a:rPr>
              <a:t>: </a:t>
            </a:r>
            <a:r>
              <a:rPr lang="en-US" sz="2000" b="1" dirty="0">
                <a:solidFill>
                  <a:srgbClr val="002060"/>
                </a:solidFill>
                <a:hlinkClick r:id="rId2"/>
              </a:rPr>
              <a:t>http://udltechtoolkit.wikispaces.com</a:t>
            </a:r>
            <a:r>
              <a:rPr lang="en-US" sz="2000" b="1" dirty="0" smtClean="0">
                <a:solidFill>
                  <a:srgbClr val="002060"/>
                </a:solidFill>
                <a:hlinkClick r:id="rId2"/>
              </a:rPr>
              <a:t>/</a:t>
            </a:r>
            <a:endParaRPr lang="en-US" sz="2000" b="1" dirty="0" smtClean="0">
              <a:solidFill>
                <a:srgbClr val="002060"/>
              </a:solidFill>
            </a:endParaRPr>
          </a:p>
          <a:p>
            <a:pPr marL="114300" indent="0">
              <a:buNone/>
            </a:pPr>
            <a:endParaRPr lang="en-US" sz="1600" b="1" dirty="0" smtClean="0">
              <a:solidFill>
                <a:srgbClr val="00206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45" name="Picture 5" descr="C:\Users\dgarafalo\AppData\Local\Microsoft\Windows\Temporary Internet Files\Content.IE5\T1TPRQCL\MP900433172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109" y="4978997"/>
            <a:ext cx="1747592" cy="1752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5077692"/>
            <a:ext cx="1008936" cy="1555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9808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i="1" dirty="0" smtClean="0">
                <a:solidFill>
                  <a:srgbClr val="002060"/>
                </a:solidFill>
              </a:rPr>
              <a:t>Learning CENTER LINKS</a:t>
            </a:r>
            <a:endParaRPr lang="en-US" sz="24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hlinkClick r:id="rId2"/>
              </a:rPr>
              <a:t>http://www.abcya.com/</a:t>
            </a:r>
            <a:r>
              <a:rPr lang="en-US" b="1" u="sng" dirty="0" smtClean="0"/>
              <a:t>       </a:t>
            </a:r>
            <a:endParaRPr lang="en-US" b="1" dirty="0"/>
          </a:p>
          <a:p>
            <a:r>
              <a:rPr lang="en-US" b="1" u="sng" dirty="0">
                <a:hlinkClick r:id="rId3"/>
              </a:rPr>
              <a:t>http://</a:t>
            </a:r>
            <a:r>
              <a:rPr lang="en-US" b="1" u="sng" dirty="0" smtClean="0">
                <a:hlinkClick r:id="rId3"/>
              </a:rPr>
              <a:t>www.starfall.com</a:t>
            </a:r>
            <a:endParaRPr lang="en-US" b="1" dirty="0"/>
          </a:p>
          <a:p>
            <a:r>
              <a:rPr lang="en-US" b="1" u="sng" dirty="0">
                <a:hlinkClick r:id="rId4"/>
              </a:rPr>
              <a:t>http://www.gamequarium.com</a:t>
            </a:r>
            <a:r>
              <a:rPr lang="en-US" b="1" u="sng" dirty="0" smtClean="0">
                <a:hlinkClick r:id="rId4"/>
              </a:rPr>
              <a:t>/</a:t>
            </a:r>
            <a:endParaRPr lang="en-US" b="1" dirty="0"/>
          </a:p>
          <a:p>
            <a:r>
              <a:rPr lang="en-US" b="1" u="sng" dirty="0">
                <a:hlinkClick r:id="rId5"/>
              </a:rPr>
              <a:t>http://www.brainpopesl.com</a:t>
            </a:r>
            <a:r>
              <a:rPr lang="en-US" b="1" u="sng" dirty="0" smtClean="0">
                <a:hlinkClick r:id="rId5"/>
              </a:rPr>
              <a:t>/</a:t>
            </a:r>
            <a:endParaRPr lang="en-US" b="1" u="sng" dirty="0"/>
          </a:p>
          <a:p>
            <a:r>
              <a:rPr lang="en-US" b="1" dirty="0">
                <a:hlinkClick r:id="rId6"/>
              </a:rPr>
              <a:t>http://</a:t>
            </a:r>
            <a:r>
              <a:rPr lang="en-US" b="1" dirty="0" smtClean="0">
                <a:hlinkClick r:id="rId6"/>
              </a:rPr>
              <a:t>www.fcrr.org/</a:t>
            </a:r>
            <a:endParaRPr lang="en-US" b="1" dirty="0" smtClean="0"/>
          </a:p>
          <a:p>
            <a:r>
              <a:rPr lang="en-US" b="1" dirty="0" smtClean="0">
                <a:hlinkClick r:id="rId7"/>
              </a:rPr>
              <a:t>http</a:t>
            </a:r>
            <a:r>
              <a:rPr lang="en-US" b="1" dirty="0">
                <a:hlinkClick r:id="rId7"/>
              </a:rPr>
              <a:t>://</a:t>
            </a:r>
            <a:r>
              <a:rPr lang="en-US" b="1" dirty="0" smtClean="0">
                <a:hlinkClick r:id="rId7"/>
              </a:rPr>
              <a:t>www.harcourtschool.com/menus/esl/index1.html</a:t>
            </a:r>
            <a:endParaRPr lang="en-US" b="1" dirty="0" smtClean="0"/>
          </a:p>
          <a:p>
            <a:endParaRPr lang="en-US" b="1" dirty="0" smtClean="0"/>
          </a:p>
          <a:p>
            <a:endParaRPr lang="en-US" b="1" u="sng" dirty="0" smtClean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096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Cont.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000" b="1" u="sng" dirty="0">
                <a:hlinkClick r:id="rId2"/>
              </a:rPr>
              <a:t>http://www.funbrain.com</a:t>
            </a:r>
            <a:r>
              <a:rPr lang="en-US" sz="3000" b="1" u="sng" dirty="0" smtClean="0">
                <a:hlinkClick r:id="rId2"/>
              </a:rPr>
              <a:t>/</a:t>
            </a:r>
            <a:endParaRPr lang="en-US" sz="3000" b="1" u="sng" dirty="0"/>
          </a:p>
          <a:p>
            <a:r>
              <a:rPr lang="en-US" sz="3000" b="1" dirty="0">
                <a:hlinkClick r:id="rId3"/>
              </a:rPr>
              <a:t>http://</a:t>
            </a:r>
            <a:r>
              <a:rPr lang="en-US" sz="3000" b="1" dirty="0" smtClean="0">
                <a:hlinkClick r:id="rId3"/>
              </a:rPr>
              <a:t>www.pbs.org/teachers/readlanguage</a:t>
            </a:r>
            <a:endParaRPr lang="en-US" sz="3000" b="1" dirty="0"/>
          </a:p>
          <a:p>
            <a:r>
              <a:rPr lang="en-US" sz="3000" b="1" dirty="0">
                <a:hlinkClick r:id="rId4"/>
              </a:rPr>
              <a:t>http://www.pbs.org/teachers/sciencetech</a:t>
            </a:r>
            <a:r>
              <a:rPr lang="en-US" sz="3000" b="1" dirty="0" smtClean="0">
                <a:hlinkClick r:id="rId4"/>
              </a:rPr>
              <a:t>/</a:t>
            </a:r>
            <a:endParaRPr lang="en-US" sz="3000" b="1" dirty="0"/>
          </a:p>
          <a:p>
            <a:r>
              <a:rPr lang="en-US" sz="3000" b="1" dirty="0">
                <a:hlinkClick r:id="rId5"/>
              </a:rPr>
              <a:t>http://www.pbs.org/teachers/socialstudies</a:t>
            </a:r>
            <a:r>
              <a:rPr lang="en-US" sz="3000" b="1" dirty="0" smtClean="0">
                <a:hlinkClick r:id="rId5"/>
              </a:rPr>
              <a:t>/</a:t>
            </a:r>
            <a:endParaRPr lang="en-US" sz="3000" dirty="0"/>
          </a:p>
          <a:p>
            <a:r>
              <a:rPr lang="en-US" sz="3000" b="1" u="sng" dirty="0">
                <a:hlinkClick r:id="rId6"/>
              </a:rPr>
              <a:t>http://</a:t>
            </a:r>
            <a:r>
              <a:rPr lang="en-US" sz="3000" b="1" u="sng" dirty="0" smtClean="0">
                <a:hlinkClick r:id="rId6"/>
              </a:rPr>
              <a:t>eduscapes.com/tap/topic93.htm</a:t>
            </a:r>
            <a:endParaRPr lang="en-US" sz="3000" dirty="0"/>
          </a:p>
          <a:p>
            <a:r>
              <a:rPr lang="en-US" sz="3000" b="1" u="sng" smtClean="0">
                <a:solidFill>
                  <a:srgbClr val="00B0F0"/>
                </a:solidFill>
                <a:hlinkClick r:id="rId7"/>
              </a:rPr>
              <a:t>http</a:t>
            </a:r>
            <a:r>
              <a:rPr lang="en-US" sz="3000" b="1" u="sng" dirty="0">
                <a:solidFill>
                  <a:srgbClr val="00B0F0"/>
                </a:solidFill>
                <a:hlinkClick r:id="rId7"/>
              </a:rPr>
              <a:t>://www.manythings.org</a:t>
            </a:r>
            <a:r>
              <a:rPr lang="en-US" sz="3000" b="1" u="sng" dirty="0" smtClean="0">
                <a:solidFill>
                  <a:srgbClr val="00B0F0"/>
                </a:solidFill>
                <a:hlinkClick r:id="rId7"/>
              </a:rPr>
              <a:t>/</a:t>
            </a:r>
            <a:endParaRPr lang="en-US" sz="3000" b="1" u="sng" dirty="0" smtClean="0">
              <a:solidFill>
                <a:srgbClr val="00B0F0"/>
              </a:solidFill>
            </a:endParaRPr>
          </a:p>
          <a:p>
            <a:r>
              <a:rPr lang="en-US" sz="3000" b="1" u="sng" dirty="0">
                <a:solidFill>
                  <a:srgbClr val="00B0F0"/>
                </a:solidFill>
                <a:hlinkClick r:id="rId8"/>
              </a:rPr>
              <a:t>http://www.storylineonline.net</a:t>
            </a:r>
            <a:r>
              <a:rPr lang="en-US" sz="3000" b="1" u="sng" dirty="0" smtClean="0">
                <a:solidFill>
                  <a:srgbClr val="00B0F0"/>
                </a:solidFill>
                <a:hlinkClick r:id="rId8"/>
              </a:rPr>
              <a:t>/</a:t>
            </a:r>
            <a:endParaRPr lang="en-US" sz="3000" b="1" u="sng" dirty="0" smtClean="0">
              <a:solidFill>
                <a:srgbClr val="00B0F0"/>
              </a:solidFill>
            </a:endParaRPr>
          </a:p>
          <a:p>
            <a:pPr marL="114300" indent="0">
              <a:buNone/>
            </a:pPr>
            <a:endParaRPr lang="en-US" sz="3000" b="1" u="sng" dirty="0">
              <a:solidFill>
                <a:srgbClr val="00B0F0"/>
              </a:solidFill>
            </a:endParaRPr>
          </a:p>
          <a:p>
            <a:endParaRPr lang="en-US" sz="3000" dirty="0"/>
          </a:p>
          <a:p>
            <a:pPr marL="114300" indent="0">
              <a:buNone/>
            </a:pPr>
            <a:r>
              <a:rPr lang="en-US" sz="3000" b="1" dirty="0"/>
              <a:t> </a:t>
            </a:r>
            <a:endParaRPr lang="en-US" sz="3000" b="1" dirty="0" smtClean="0"/>
          </a:p>
          <a:p>
            <a:pPr marL="114300" indent="0">
              <a:buNone/>
            </a:pPr>
            <a:endParaRPr lang="en-US" b="1" dirty="0" smtClean="0"/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2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11. BECOME FAMILIAR WITH THE NEW NYS BILINGUAL COMMON CORE INITIATIVE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hlinkClick r:id="rId2"/>
              </a:rPr>
              <a:t>http://</a:t>
            </a:r>
            <a:r>
              <a:rPr lang="en-US" b="1" dirty="0" smtClean="0">
                <a:hlinkClick r:id="rId2"/>
              </a:rPr>
              <a:t>www.engageny.org/resource/new-york-state-bilingual-common-core-initiative</a:t>
            </a:r>
            <a:endParaRPr lang="en-US" b="1" dirty="0" smtClean="0"/>
          </a:p>
          <a:p>
            <a:endParaRPr lang="en-US" b="1" dirty="0"/>
          </a:p>
          <a:p>
            <a:r>
              <a:rPr lang="en-US" b="1" dirty="0" smtClean="0">
                <a:solidFill>
                  <a:srgbClr val="C00000"/>
                </a:solidFill>
              </a:rPr>
              <a:t>New Language Arts Progressions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Home Language Arts Progressions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New Levels of Acquisition: Entering, Emerging, Transitioning, Expanding &amp; Commanding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52645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3"/>
            <a:ext cx="8260672" cy="810828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Resources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876800"/>
          </a:xfrm>
        </p:spPr>
        <p:txBody>
          <a:bodyPr>
            <a:normAutofit fontScale="25000" lnSpcReduction="20000"/>
          </a:bodyPr>
          <a:lstStyle/>
          <a:p>
            <a:r>
              <a:rPr lang="en-US" sz="8000" b="1" dirty="0">
                <a:solidFill>
                  <a:srgbClr val="C00000"/>
                </a:solidFill>
              </a:rPr>
              <a:t>G. Bunch, A. </a:t>
            </a:r>
            <a:r>
              <a:rPr lang="en-US" sz="8000" b="1" dirty="0" err="1">
                <a:solidFill>
                  <a:srgbClr val="C00000"/>
                </a:solidFill>
              </a:rPr>
              <a:t>Kibler</a:t>
            </a:r>
            <a:r>
              <a:rPr lang="en-US" sz="8000" b="1" dirty="0">
                <a:solidFill>
                  <a:srgbClr val="C00000"/>
                </a:solidFill>
              </a:rPr>
              <a:t>, and S. Pimentel, ―Realizing Opportunities for English Learners in the Common Core English Language Arts and Disciplinary Literacy Standards</a:t>
            </a:r>
            <a:r>
              <a:rPr lang="en-US" sz="8000" b="1" dirty="0" smtClean="0">
                <a:solidFill>
                  <a:srgbClr val="C00000"/>
                </a:solidFill>
              </a:rPr>
              <a:t>, </a:t>
            </a:r>
            <a:r>
              <a:rPr lang="en-US" sz="8000" b="1" dirty="0">
                <a:solidFill>
                  <a:srgbClr val="C00000"/>
                </a:solidFill>
              </a:rPr>
              <a:t>paper presented at the Understanding Language Conference, January 13–14, 2012, Stanford, </a:t>
            </a:r>
            <a:r>
              <a:rPr lang="en-US" sz="8000" b="1" dirty="0" smtClean="0">
                <a:solidFill>
                  <a:srgbClr val="C00000"/>
                </a:solidFill>
              </a:rPr>
              <a:t>CA</a:t>
            </a:r>
          </a:p>
          <a:p>
            <a:r>
              <a:rPr lang="en-US" sz="8000" b="1" dirty="0">
                <a:solidFill>
                  <a:srgbClr val="C00000"/>
                </a:solidFill>
              </a:rPr>
              <a:t>M. Santos, L. Darling-Hammond, and T. </a:t>
            </a:r>
            <a:r>
              <a:rPr lang="en-US" sz="8000" b="1" dirty="0" err="1">
                <a:solidFill>
                  <a:srgbClr val="C00000"/>
                </a:solidFill>
              </a:rPr>
              <a:t>Cheuk</a:t>
            </a:r>
            <a:r>
              <a:rPr lang="en-US" sz="8000" b="1" dirty="0">
                <a:solidFill>
                  <a:srgbClr val="C00000"/>
                </a:solidFill>
              </a:rPr>
              <a:t>, ―Teacher Development Appropriate to Support English Language </a:t>
            </a:r>
            <a:r>
              <a:rPr lang="en-US" sz="8000" b="1" dirty="0" smtClean="0">
                <a:solidFill>
                  <a:srgbClr val="C00000"/>
                </a:solidFill>
              </a:rPr>
              <a:t>Learners, paper </a:t>
            </a:r>
            <a:r>
              <a:rPr lang="en-US" sz="8000" b="1" dirty="0">
                <a:solidFill>
                  <a:srgbClr val="C00000"/>
                </a:solidFill>
              </a:rPr>
              <a:t>presented at the Understanding Language Conference, January 13–14, 2012, Stanford, CA. b Ibid</a:t>
            </a:r>
            <a:r>
              <a:rPr lang="en-US" sz="8000" b="1" smtClean="0">
                <a:solidFill>
                  <a:srgbClr val="C00000"/>
                </a:solidFill>
              </a:rPr>
              <a:t>. </a:t>
            </a:r>
            <a:endParaRPr lang="en-US" sz="8000" b="1" dirty="0">
              <a:solidFill>
                <a:srgbClr val="C00000"/>
              </a:solidFill>
            </a:endParaRPr>
          </a:p>
          <a:p>
            <a:r>
              <a:rPr lang="en-US" sz="8000" b="1" dirty="0" smtClean="0">
                <a:solidFill>
                  <a:srgbClr val="C00000"/>
                </a:solidFill>
                <a:hlinkClick r:id="rId2"/>
              </a:rPr>
              <a:t> </a:t>
            </a:r>
            <a:r>
              <a:rPr lang="en-US" sz="8000" b="1" dirty="0">
                <a:solidFill>
                  <a:srgbClr val="C00000"/>
                </a:solidFill>
                <a:hlinkClick r:id="rId3"/>
              </a:rPr>
              <a:t>http://</a:t>
            </a:r>
            <a:r>
              <a:rPr lang="en-US" sz="8000" b="1" dirty="0" smtClean="0">
                <a:solidFill>
                  <a:srgbClr val="C00000"/>
                </a:solidFill>
                <a:hlinkClick r:id="rId3"/>
              </a:rPr>
              <a:t>ell.stanford.edu/papers/practice</a:t>
            </a:r>
            <a:endParaRPr lang="en-US" sz="8000" b="1" dirty="0">
              <a:solidFill>
                <a:srgbClr val="C00000"/>
              </a:solidFill>
            </a:endParaRPr>
          </a:p>
          <a:p>
            <a:r>
              <a:rPr lang="en-US" sz="8000" b="1" dirty="0">
                <a:solidFill>
                  <a:srgbClr val="C00000"/>
                </a:solidFill>
                <a:hlinkClick r:id="rId4"/>
              </a:rPr>
              <a:t>http://</a:t>
            </a:r>
            <a:r>
              <a:rPr lang="en-US" sz="8000" b="1" dirty="0" smtClean="0">
                <a:solidFill>
                  <a:srgbClr val="C00000"/>
                </a:solidFill>
                <a:hlinkClick r:id="rId4"/>
              </a:rPr>
              <a:t>ell.stanford.edu/news</a:t>
            </a:r>
            <a:endParaRPr lang="en-US" sz="8000" b="1" dirty="0">
              <a:solidFill>
                <a:srgbClr val="C00000"/>
              </a:solidFill>
            </a:endParaRPr>
          </a:p>
          <a:p>
            <a:r>
              <a:rPr lang="en-US" sz="8000" b="1" dirty="0">
                <a:solidFill>
                  <a:srgbClr val="C00000"/>
                </a:solidFill>
                <a:hlinkClick r:id="rId5"/>
              </a:rPr>
              <a:t>http://</a:t>
            </a:r>
            <a:r>
              <a:rPr lang="en-US" sz="8000" b="1" dirty="0" smtClean="0">
                <a:solidFill>
                  <a:srgbClr val="C00000"/>
                </a:solidFill>
                <a:hlinkClick r:id="rId5"/>
              </a:rPr>
              <a:t>udlselfcheck.cast.org/resources.php#english</a:t>
            </a:r>
            <a:endParaRPr lang="en-US" sz="8000" b="1" dirty="0">
              <a:solidFill>
                <a:srgbClr val="C00000"/>
              </a:solidFill>
            </a:endParaRPr>
          </a:p>
          <a:p>
            <a:r>
              <a:rPr lang="en-US" sz="8000" b="1" dirty="0">
                <a:solidFill>
                  <a:srgbClr val="C00000"/>
                </a:solidFill>
                <a:hlinkClick r:id="rId6"/>
              </a:rPr>
              <a:t>http://udltechtoolkit.wikispaces.com</a:t>
            </a:r>
            <a:r>
              <a:rPr lang="en-US" sz="8000" b="1" dirty="0" smtClean="0">
                <a:solidFill>
                  <a:srgbClr val="C00000"/>
                </a:solidFill>
                <a:hlinkClick r:id="rId6"/>
              </a:rPr>
              <a:t>/</a:t>
            </a:r>
            <a:endParaRPr lang="en-US" sz="8000" b="1" dirty="0" smtClean="0">
              <a:solidFill>
                <a:srgbClr val="C00000"/>
              </a:solidFill>
            </a:endParaRPr>
          </a:p>
          <a:p>
            <a:r>
              <a:rPr lang="en-US" sz="8000" b="1" dirty="0">
                <a:solidFill>
                  <a:srgbClr val="C00000"/>
                </a:solidFill>
                <a:hlinkClick r:id="rId7"/>
              </a:rPr>
              <a:t>http://</a:t>
            </a:r>
            <a:r>
              <a:rPr lang="en-US" sz="8000" b="1" dirty="0" smtClean="0">
                <a:solidFill>
                  <a:srgbClr val="C00000"/>
                </a:solidFill>
                <a:hlinkClick r:id="rId7"/>
              </a:rPr>
              <a:t>schools.nyc.gov/Academics/CommonCoreLibrary/TasksUnitsStudentWork/default.htm</a:t>
            </a:r>
            <a:endParaRPr lang="en-US" sz="8000" b="1" dirty="0" smtClean="0">
              <a:solidFill>
                <a:srgbClr val="C00000"/>
              </a:solidFill>
            </a:endParaRPr>
          </a:p>
          <a:p>
            <a:endParaRPr lang="en-US" sz="8000" b="1" dirty="0" smtClean="0">
              <a:solidFill>
                <a:srgbClr val="C00000"/>
              </a:solidFill>
            </a:endParaRPr>
          </a:p>
          <a:p>
            <a:endParaRPr lang="en-US" sz="8000" b="1" dirty="0" smtClean="0">
              <a:solidFill>
                <a:srgbClr val="C00000"/>
              </a:solidFill>
            </a:endParaRPr>
          </a:p>
          <a:p>
            <a:endParaRPr lang="en-US" sz="8000" b="1" dirty="0">
              <a:solidFill>
                <a:srgbClr val="C00000"/>
              </a:solidFill>
              <a:hlinkClick r:id="rId8"/>
            </a:endParaRPr>
          </a:p>
          <a:p>
            <a:pPr marL="114300" indent="0">
              <a:buNone/>
            </a:pPr>
            <a:endParaRPr lang="en-US" sz="8000" b="1" dirty="0">
              <a:solidFill>
                <a:srgbClr val="C00000"/>
              </a:solidFill>
            </a:endParaRPr>
          </a:p>
          <a:p>
            <a:endParaRPr lang="en-US" sz="3600" b="1" dirty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sz="3600" b="1" dirty="0">
                <a:solidFill>
                  <a:srgbClr val="C00000"/>
                </a:solidFill>
              </a:rPr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7243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1.</a:t>
            </a:r>
            <a:r>
              <a:rPr lang="en-US" sz="2400" b="1" i="1" dirty="0">
                <a:solidFill>
                  <a:srgbClr val="002060"/>
                </a:solidFill>
              </a:rPr>
              <a:t> Draw on background knowledge and </a:t>
            </a:r>
            <a:r>
              <a:rPr lang="en-US" sz="2400" b="1" i="1" dirty="0" smtClean="0">
                <a:solidFill>
                  <a:srgbClr val="002060"/>
                </a:solidFill>
              </a:rPr>
              <a:t>    experiences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Expand </a:t>
            </a:r>
            <a:r>
              <a:rPr lang="en-US" b="1" dirty="0">
                <a:solidFill>
                  <a:srgbClr val="C00000"/>
                </a:solidFill>
              </a:rPr>
              <a:t>on students’ home languages, culture, and prior knowledge to make content meaningful and to accelerate language </a:t>
            </a:r>
            <a:r>
              <a:rPr lang="en-US" b="1" dirty="0" smtClean="0">
                <a:solidFill>
                  <a:srgbClr val="C00000"/>
                </a:solidFill>
              </a:rPr>
              <a:t>transfer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C:\Users\dgarafalo\AppData\Local\Microsoft\Windows\Temporary Internet Files\Content.IE5\PC1DSOCX\MP90044224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8836" y="3733800"/>
            <a:ext cx="1524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98314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534400" cy="1676400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</a:rPr>
              <a:t>. </a:t>
            </a:r>
            <a:r>
              <a:rPr lang="en-US" sz="2400" b="1" i="1" dirty="0">
                <a:solidFill>
                  <a:srgbClr val="002060"/>
                </a:solidFill>
              </a:rPr>
              <a:t>Provide opportunities for extended discourse and collaborative learning with teachers </a:t>
            </a:r>
            <a:r>
              <a:rPr lang="en-US" sz="2400" b="1" dirty="0">
                <a:solidFill>
                  <a:srgbClr val="002060"/>
                </a:solidFill>
              </a:rPr>
              <a:t>and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Encourage </a:t>
            </a:r>
            <a:r>
              <a:rPr lang="en-US" b="1" dirty="0">
                <a:solidFill>
                  <a:srgbClr val="C00000"/>
                </a:solidFill>
              </a:rPr>
              <a:t>students to communicate and reflect about ideas and to engage with others even though developing language will be marked by </a:t>
            </a:r>
            <a:r>
              <a:rPr lang="en-US" b="1" dirty="0" smtClean="0">
                <a:solidFill>
                  <a:srgbClr val="C00000"/>
                </a:solidFill>
              </a:rPr>
              <a:t>non-native </a:t>
            </a:r>
            <a:r>
              <a:rPr lang="en-US" b="1" dirty="0">
                <a:solidFill>
                  <a:srgbClr val="C00000"/>
                </a:solidFill>
              </a:rPr>
              <a:t>or imperfect features of </a:t>
            </a:r>
            <a:r>
              <a:rPr lang="en-US" b="1" dirty="0" smtClean="0">
                <a:solidFill>
                  <a:srgbClr val="C00000"/>
                </a:solidFill>
              </a:rPr>
              <a:t>English </a:t>
            </a:r>
          </a:p>
          <a:p>
            <a:r>
              <a:rPr lang="en-US" b="1" dirty="0">
                <a:solidFill>
                  <a:srgbClr val="C00000"/>
                </a:solidFill>
                <a:hlinkClick r:id="rId2"/>
              </a:rPr>
              <a:t>http://www.colorincolorado.org/educators/content/cooperative</a:t>
            </a:r>
            <a:r>
              <a:rPr lang="en-US" b="1" dirty="0" smtClean="0">
                <a:solidFill>
                  <a:srgbClr val="C00000"/>
                </a:solidFill>
                <a:hlinkClick r:id="rId2"/>
              </a:rPr>
              <a:t>/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/>
          </a:p>
        </p:txBody>
      </p:sp>
      <p:pic>
        <p:nvPicPr>
          <p:cNvPr id="2050" name="Picture 2" descr="C:\Users\dgarafalo\AppData\Local\Microsoft\Windows\Temporary Internet Files\Content.IE5\DL52JUVM\MP900439493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3923769"/>
            <a:ext cx="1828800" cy="22641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003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991600" cy="1344227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3. </a:t>
            </a:r>
            <a:r>
              <a:rPr lang="en-US" sz="2400" b="1" i="1" dirty="0">
                <a:solidFill>
                  <a:srgbClr val="002060"/>
                </a:solidFill>
              </a:rPr>
              <a:t>Communicate clearly to ELLs academic expectations and model strategies to increase their independence and self-monitoring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Use </a:t>
            </a:r>
            <a:r>
              <a:rPr lang="en-US" b="1" dirty="0">
                <a:solidFill>
                  <a:srgbClr val="C00000"/>
                </a:solidFill>
              </a:rPr>
              <a:t>interventions and instructional routines to hone in on specific precursor competencies and knowledge that students need to progress toward </a:t>
            </a:r>
            <a:r>
              <a:rPr lang="en-US" b="1" dirty="0" smtClean="0">
                <a:solidFill>
                  <a:srgbClr val="C00000"/>
                </a:solidFill>
              </a:rPr>
              <a:t>mastery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3075" name="Picture 3" descr="C:\Users\dgarafalo\AppData\Local\Microsoft\Windows\Temporary Internet Files\Content.IE5\PC1DSOCX\MP90043869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488541"/>
            <a:ext cx="2514600" cy="215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1449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>
                <a:solidFill>
                  <a:srgbClr val="002060"/>
                </a:solidFill>
              </a:rPr>
              <a:t>4</a:t>
            </a:r>
            <a:r>
              <a:rPr lang="en-US" dirty="0" smtClean="0">
                <a:solidFill>
                  <a:srgbClr val="002060"/>
                </a:solidFill>
              </a:rPr>
              <a:t>. </a:t>
            </a:r>
            <a:r>
              <a:rPr lang="en-US" sz="2700" b="1" i="1" dirty="0">
                <a:solidFill>
                  <a:srgbClr val="002060"/>
                </a:solidFill>
              </a:rPr>
              <a:t>Provide explicit instruction in vocabulary and academic uses of language</a:t>
            </a:r>
            <a:endParaRPr lang="en-US" sz="27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Guide </a:t>
            </a:r>
            <a:r>
              <a:rPr lang="en-US" b="1" dirty="0">
                <a:solidFill>
                  <a:srgbClr val="C00000"/>
                </a:solidFill>
              </a:rPr>
              <a:t>students’ use of language in context and employ the students’ own language, culture, and experiences (e.g., draw attention to cognates—words that have similar spellings and meanings in two languages, such as ―</a:t>
            </a:r>
            <a:r>
              <a:rPr lang="en-US" b="1" dirty="0" smtClean="0">
                <a:solidFill>
                  <a:srgbClr val="C00000"/>
                </a:solidFill>
              </a:rPr>
              <a:t>assimilate </a:t>
            </a:r>
            <a:r>
              <a:rPr lang="en-US" b="1" dirty="0">
                <a:solidFill>
                  <a:srgbClr val="C00000"/>
                </a:solidFill>
              </a:rPr>
              <a:t>in English and ―</a:t>
            </a:r>
            <a:r>
              <a:rPr lang="en-US" b="1" dirty="0" err="1" smtClean="0">
                <a:solidFill>
                  <a:srgbClr val="C00000"/>
                </a:solidFill>
              </a:rPr>
              <a:t>asimilar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in Spanish); </a:t>
            </a:r>
            <a:r>
              <a:rPr lang="en-US" b="1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en-US" b="1" dirty="0" smtClean="0">
                <a:solidFill>
                  <a:srgbClr val="C00000"/>
                </a:solidFill>
                <a:hlinkClick r:id="rId2"/>
              </a:rPr>
              <a:t>www.colorincolorado.org/pdfs/articles/cognates.pdf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114300" indent="0">
              <a:buNone/>
            </a:pPr>
            <a:r>
              <a:rPr lang="en-US" b="1" dirty="0" smtClean="0">
                <a:solidFill>
                  <a:srgbClr val="C00000"/>
                </a:solidFill>
                <a:hlinkClick r:id="rId3"/>
              </a:rPr>
              <a:t>http</a:t>
            </a:r>
            <a:r>
              <a:rPr lang="en-US" b="1" dirty="0">
                <a:solidFill>
                  <a:srgbClr val="C00000"/>
                </a:solidFill>
                <a:hlinkClick r:id="rId3"/>
              </a:rPr>
              <a:t>://www.cognates.org</a:t>
            </a:r>
            <a:r>
              <a:rPr lang="en-US" b="1" dirty="0" smtClean="0">
                <a:solidFill>
                  <a:srgbClr val="C00000"/>
                </a:solidFill>
                <a:hlinkClick r:id="rId3"/>
              </a:rPr>
              <a:t>/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098" name="Picture 2" descr="C:\Users\dgarafalo\AppData\Local\Microsoft\Windows\Temporary Internet Files\Content.IE5\PYI4EVLW\MP900439551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572000"/>
            <a:ext cx="1193546" cy="1787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4246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60672" cy="1344227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rgbClr val="002060"/>
                </a:solidFill>
              </a:rPr>
              <a:t>5</a:t>
            </a:r>
            <a:r>
              <a:rPr lang="en-US" b="1" dirty="0" smtClean="0">
                <a:solidFill>
                  <a:srgbClr val="002060"/>
                </a:solidFill>
              </a:rPr>
              <a:t>. </a:t>
            </a:r>
            <a:r>
              <a:rPr lang="en-US" sz="2700" b="1" i="1" dirty="0">
                <a:solidFill>
                  <a:srgbClr val="002060"/>
                </a:solidFill>
              </a:rPr>
              <a:t>Build strategic competence by teaching students to engage with text in multiple </a:t>
            </a:r>
            <a:r>
              <a:rPr lang="en-US" sz="2700" b="1" i="1" dirty="0" smtClean="0">
                <a:solidFill>
                  <a:srgbClr val="002060"/>
                </a:solidFill>
              </a:rPr>
              <a:t>ways</a:t>
            </a:r>
            <a:endParaRPr lang="en-US" sz="27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Foster </a:t>
            </a:r>
            <a:r>
              <a:rPr lang="en-US" b="1" dirty="0">
                <a:solidFill>
                  <a:srgbClr val="C00000"/>
                </a:solidFill>
              </a:rPr>
              <a:t>strategic questioning, summarizing, and self-monitoring for understanding, and provide explicit instruction to help students focus on vocabulary, language, and text </a:t>
            </a:r>
            <a:r>
              <a:rPr lang="en-US" b="1" dirty="0" smtClean="0">
                <a:solidFill>
                  <a:srgbClr val="C00000"/>
                </a:solidFill>
              </a:rPr>
              <a:t>structures</a:t>
            </a:r>
          </a:p>
          <a:p>
            <a:r>
              <a:rPr lang="en-US" b="1" dirty="0">
                <a:solidFill>
                  <a:srgbClr val="C00000"/>
                </a:solidFill>
                <a:hlinkClick r:id="rId2"/>
              </a:rPr>
              <a:t>http://</a:t>
            </a:r>
            <a:r>
              <a:rPr lang="en-US" b="1" dirty="0" smtClean="0">
                <a:solidFill>
                  <a:srgbClr val="C00000"/>
                </a:solidFill>
                <a:hlinkClick r:id="rId2"/>
              </a:rPr>
              <a:t>www.readwritethink.org/professional-development/strategy-guides/supporting-comprehension-strategies-english-30106.html</a:t>
            </a:r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123" name="Picture 3" descr="C:\Users\dgarafalo\AppData\Local\Microsoft\Windows\Temporary Internet Files\Content.IE5\PC1DSOCX\MP900442427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800600"/>
            <a:ext cx="2590800" cy="180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092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6. </a:t>
            </a:r>
            <a:r>
              <a:rPr lang="en-US" sz="2400" b="1" i="1" dirty="0">
                <a:solidFill>
                  <a:srgbClr val="002060"/>
                </a:solidFill>
              </a:rPr>
              <a:t>Engage in close reading of shorter amounts of informational text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Model </a:t>
            </a:r>
            <a:r>
              <a:rPr lang="en-US" b="1" dirty="0">
                <a:solidFill>
                  <a:srgbClr val="C00000"/>
                </a:solidFill>
              </a:rPr>
              <a:t>and guide practice in answering text-dependent questions and using evidence to structure an oral or written </a:t>
            </a:r>
            <a:r>
              <a:rPr lang="en-US" b="1" dirty="0" smtClean="0">
                <a:solidFill>
                  <a:srgbClr val="C00000"/>
                </a:solidFill>
              </a:rPr>
              <a:t>argument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6146" name="Picture 2" descr="C:\Users\dgarafalo\AppData\Local\Microsoft\Windows\Temporary Internet Files\Content.IE5\T1TPRQCL\MP900442438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657600"/>
            <a:ext cx="4267200" cy="25555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8960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228600"/>
            <a:ext cx="8260672" cy="1447800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7.</a:t>
            </a:r>
            <a:r>
              <a:rPr lang="en-US" sz="2400" b="1" i="1" dirty="0">
                <a:solidFill>
                  <a:srgbClr val="002060"/>
                </a:solidFill>
              </a:rPr>
              <a:t> Ensure that writing instruction creates meaningful opportunities to communicate rather than mechanical exercises for text production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Provide </a:t>
            </a:r>
            <a:r>
              <a:rPr lang="en-US" b="1" dirty="0">
                <a:solidFill>
                  <a:srgbClr val="C00000"/>
                </a:solidFill>
              </a:rPr>
              <a:t>substantive modeling and feedback at multiple points throughout the writing </a:t>
            </a:r>
            <a:r>
              <a:rPr lang="en-US" b="1" dirty="0" smtClean="0">
                <a:solidFill>
                  <a:srgbClr val="C00000"/>
                </a:solidFill>
              </a:rPr>
              <a:t>process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7171" name="Picture 3" descr="C:\Users\dgarafalo\AppData\Local\Microsoft\Windows\Temporary Internet Files\Content.IE5\DL52JUVM\MP90042782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971800"/>
            <a:ext cx="3299817" cy="29640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624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8. </a:t>
            </a:r>
            <a:r>
              <a:rPr lang="en-US" sz="2400" b="1" i="1" dirty="0">
                <a:solidFill>
                  <a:srgbClr val="002060"/>
                </a:solidFill>
              </a:rPr>
              <a:t>Employ multiple ways to help students access content and perform tasks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Use </a:t>
            </a:r>
            <a:r>
              <a:rPr lang="en-US" b="1" dirty="0">
                <a:solidFill>
                  <a:srgbClr val="C00000"/>
                </a:solidFill>
              </a:rPr>
              <a:t>graphic organizers, visuals, models, drawings, diagrams, tables, equations, pictures, graphs, and charts to increase access to content and understanding of </a:t>
            </a:r>
            <a:r>
              <a:rPr lang="en-US" b="1" dirty="0" smtClean="0">
                <a:solidFill>
                  <a:srgbClr val="C00000"/>
                </a:solidFill>
              </a:rPr>
              <a:t>text 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8194" name="Picture 2" descr="C:\Users\dgarafalo\AppData\Local\Microsoft\Windows\Temporary Internet Files\Content.IE5\PYI4EVLW\MC90029089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0725" y="3487669"/>
            <a:ext cx="1976675" cy="1727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61136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120</TotalTime>
  <Words>634</Words>
  <Application>Microsoft Office PowerPoint</Application>
  <PresentationFormat>On-screen Show (4:3)</PresentationFormat>
  <Paragraphs>79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Apothecary</vt:lpstr>
      <vt:lpstr>Ten KEY STRATEGIES for Teaching ELLs  </vt:lpstr>
      <vt:lpstr>1. Draw on background knowledge and     experiences</vt:lpstr>
      <vt:lpstr>2. Provide opportunities for extended discourse and collaborative learning with teachers and peers</vt:lpstr>
      <vt:lpstr>3. Communicate clearly to ELLs academic expectations and model strategies to increase their independence and self-monitoring</vt:lpstr>
      <vt:lpstr>4. Provide explicit instruction in vocabulary and academic uses of language</vt:lpstr>
      <vt:lpstr> 5. Build strategic competence by teaching students to engage with text in multiple ways</vt:lpstr>
      <vt:lpstr>6. Engage in close reading of shorter amounts of informational text</vt:lpstr>
      <vt:lpstr>7. Ensure that writing instruction creates meaningful opportunities to communicate rather than mechanical exercises for text production</vt:lpstr>
      <vt:lpstr>8. Employ multiple ways to help students access content and perform tasks</vt:lpstr>
      <vt:lpstr> 9. use graphic organizers, visuals, models, drawings, diagrams, tables, equations, pictures, graphs, and charts to increase access to content and understanding of text  </vt:lpstr>
      <vt:lpstr>10. Use digital media and principles of universal design of learning (UDL) to reduce learning barriers</vt:lpstr>
      <vt:lpstr>Learning CENTER LINKS</vt:lpstr>
      <vt:lpstr>Cont.</vt:lpstr>
      <vt:lpstr>11. BECOME FAMILIAR WITH THE NEW NYS BILINGUAL COMMON CORE INITIATIVE</vt:lpstr>
      <vt:lpstr>Resources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STRATEGIES for Teaching ELLs</dc:title>
  <dc:creator>dgarafalo</dc:creator>
  <cp:lastModifiedBy>Tech</cp:lastModifiedBy>
  <cp:revision>68</cp:revision>
  <dcterms:created xsi:type="dcterms:W3CDTF">2012-12-29T13:56:27Z</dcterms:created>
  <dcterms:modified xsi:type="dcterms:W3CDTF">2013-01-07T13:48:41Z</dcterms:modified>
</cp:coreProperties>
</file>