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6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06E729-B237-40C2-B27D-D9B6B3E1103F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5263F6-A8A8-4D44-8CE5-CB9F457175A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gageny.org/sites/default/files/resource/attachments/teachers-guide-to-implement-the-bilingual-cc-progression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gageny.org/resource/bilingual-common-core-initiative-national-advisory-group-member-bio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colorincolorado.org/2013/01/07/ny-states-sample-language-progressions/" TargetMode="External"/><Relationship Id="rId2" Type="http://schemas.openxmlformats.org/officeDocument/2006/relationships/hyperlink" Target="http://engageny.org/resource/new-york-state-bilingual-common-core-initiativ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gageny.org/sites/default/files/resource/attachments/nysbcci-theoretical-foundations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New language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 progressions for ells and more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1200" smtClean="0">
                <a:solidFill>
                  <a:srgbClr val="0070C0"/>
                </a:solidFill>
              </a:rPr>
              <a:t>By Diane </a:t>
            </a:r>
            <a:r>
              <a:rPr lang="en-US" sz="1200" dirty="0" err="1" smtClean="0">
                <a:solidFill>
                  <a:srgbClr val="0070C0"/>
                </a:solidFill>
              </a:rPr>
              <a:t>Garafalo</a:t>
            </a:r>
            <a:endParaRPr lang="en-US" sz="1200" dirty="0" smtClean="0">
              <a:solidFill>
                <a:srgbClr val="0070C0"/>
              </a:solidFill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New</a:t>
            </a:r>
            <a:r>
              <a:rPr lang="en-US" b="1" dirty="0" smtClean="0"/>
              <a:t> NYS Bilingual Common Core Initiative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7" y="4114800"/>
            <a:ext cx="1284514" cy="118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85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(Theoretical Foundations, Cont.)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/>
              <a:t>The New Language Arts Progressions are aligned with the emerging research that has called for the integration of content and language in new language development. (</a:t>
            </a:r>
            <a:r>
              <a:rPr lang="en-US" b="1" dirty="0" err="1"/>
              <a:t>Chamot</a:t>
            </a:r>
            <a:r>
              <a:rPr lang="en-US" b="1" dirty="0"/>
              <a:t>, 2009; Coyle, Hood, &amp; Marsh, 2010; </a:t>
            </a:r>
            <a:r>
              <a:rPr lang="en-US" b="1" dirty="0" err="1"/>
              <a:t>Echevarria</a:t>
            </a:r>
            <a:r>
              <a:rPr lang="en-US" b="1" dirty="0"/>
              <a:t>, Vogt, &amp; Short, 2012</a:t>
            </a:r>
            <a:r>
              <a:rPr lang="en-US" b="1" dirty="0" smtClean="0"/>
              <a:t>).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3. The </a:t>
            </a:r>
            <a:r>
              <a:rPr lang="en-US" b="1" dirty="0"/>
              <a:t>NYSBBCI views bilingualism both as a point of departure </a:t>
            </a:r>
            <a:r>
              <a:rPr lang="en-US" b="1" dirty="0" smtClean="0"/>
              <a:t>for language </a:t>
            </a:r>
            <a:r>
              <a:rPr lang="en-US" b="1" dirty="0"/>
              <a:t>instruction and as goal for all language learners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/>
              <a:t>It should be </a:t>
            </a:r>
            <a:r>
              <a:rPr lang="en-US" b="1" u="sng" dirty="0"/>
              <a:t>emphasized</a:t>
            </a:r>
            <a:r>
              <a:rPr lang="en-US" b="1" dirty="0"/>
              <a:t> that students at all five levels are expected </a:t>
            </a:r>
            <a:r>
              <a:rPr lang="en-US" b="1" dirty="0" smtClean="0"/>
              <a:t>to work </a:t>
            </a:r>
            <a:r>
              <a:rPr lang="en-US" b="1" dirty="0"/>
              <a:t>with the same grade level texts. At the entering level of the New Language </a:t>
            </a:r>
            <a:r>
              <a:rPr lang="en-US" b="1" dirty="0" smtClean="0"/>
              <a:t>Arts Progressions</a:t>
            </a:r>
            <a:r>
              <a:rPr lang="en-US" b="1" dirty="0"/>
              <a:t>, grade level texts are heavily </a:t>
            </a:r>
            <a:r>
              <a:rPr lang="en-US" b="1" dirty="0" err="1"/>
              <a:t>scaffolded</a:t>
            </a:r>
            <a:r>
              <a:rPr lang="en-US" b="1" dirty="0"/>
              <a:t> (e.g. pre-identified words, </a:t>
            </a:r>
            <a:r>
              <a:rPr lang="en-US" b="1" dirty="0" smtClean="0"/>
              <a:t>graphic organizers</a:t>
            </a:r>
            <a:r>
              <a:rPr lang="en-US" b="1" dirty="0"/>
              <a:t>, option to use home language, etc.). </a:t>
            </a:r>
          </a:p>
        </p:txBody>
      </p:sp>
    </p:spTree>
    <p:extLst>
      <p:ext uri="{BB962C8B-B14F-4D97-AF65-F5344CB8AC3E}">
        <p14:creationId xmlns:p14="http://schemas.microsoft.com/office/powerpoint/2010/main" val="2428050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Teachers’ Guide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This document explains the New Language and Home Language Arts Progressions, breaking down each component and explaining how </a:t>
            </a:r>
            <a:r>
              <a:rPr lang="en-US" b="1" u="sng" dirty="0" smtClean="0"/>
              <a:t>all</a:t>
            </a:r>
            <a:r>
              <a:rPr lang="en-US" b="1" dirty="0" smtClean="0"/>
              <a:t> teachers </a:t>
            </a:r>
            <a:r>
              <a:rPr lang="en-US" b="1" dirty="0"/>
              <a:t>can apply the resources in their classrooms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engageny.org/sites/default/files/resource/attachments/teachers-guide-to-implement-the-bilingual-cc-progressions.pdf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24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National Advisory Group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engageny.org/resource/bilingual-common-core-initiative-national-advisory-group-member-bios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This initiative is supported by a large group of  respected ELL professionals and  </a:t>
            </a:r>
            <a:r>
              <a:rPr lang="en-US" b="1" dirty="0"/>
              <a:t>some </a:t>
            </a:r>
            <a:r>
              <a:rPr lang="en-US" b="1" dirty="0" smtClean="0"/>
              <a:t>familiar names  in </a:t>
            </a:r>
            <a:r>
              <a:rPr lang="en-US" b="1" dirty="0"/>
              <a:t>the field of implementing the CCSS for ELLs.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14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Resources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hlinkClick r:id="rId2"/>
              </a:rPr>
              <a:t>http://</a:t>
            </a:r>
            <a:r>
              <a:rPr lang="en-US" sz="2400" b="1" dirty="0" smtClean="0">
                <a:hlinkClick r:id="rId2"/>
              </a:rPr>
              <a:t>engageny.org/resource/new-york-state-bilingual-common-core-initiative</a:t>
            </a:r>
            <a:r>
              <a:rPr lang="en-US" sz="2400" b="1" dirty="0" smtClean="0"/>
              <a:t> Main Page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Common </a:t>
            </a:r>
            <a:r>
              <a:rPr lang="en-US" sz="2400" b="1" dirty="0"/>
              <a:t>Core and ELLs Blog. NY State’s Sample Language </a:t>
            </a:r>
            <a:r>
              <a:rPr lang="en-US" sz="2400" b="1" dirty="0" smtClean="0"/>
              <a:t>Progressions. January </a:t>
            </a:r>
            <a:r>
              <a:rPr lang="en-US" sz="2400" b="1" dirty="0"/>
              <a:t>7, 2013 by Diane </a:t>
            </a:r>
            <a:r>
              <a:rPr lang="en-US" sz="2400" b="1" dirty="0" err="1"/>
              <a:t>Staehr</a:t>
            </a:r>
            <a:r>
              <a:rPr lang="en-US" sz="2400" b="1" dirty="0"/>
              <a:t> </a:t>
            </a:r>
            <a:r>
              <a:rPr lang="en-US" sz="2400" b="1" dirty="0" err="1" smtClean="0"/>
              <a:t>Fenner</a:t>
            </a:r>
            <a:r>
              <a:rPr lang="en-US" sz="2400" b="1" dirty="0" smtClean="0"/>
              <a:t>:</a:t>
            </a:r>
            <a:endParaRPr lang="en-US" b="1" dirty="0">
              <a:hlinkClick r:id="rId3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://blog.colorincolorado.org/2013/01/07/ny-states-sample-language-progressions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engageny.org/sites/default/files/resource/attachments/nysbcci-theoretical-foundations.pdf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400" b="1" dirty="0" smtClean="0"/>
              <a:t>Theoretical Foundations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3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C00000"/>
                </a:solidFill>
              </a:rPr>
              <a:t>The New Bilingual Common Core Initiative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New York State educates nearly </a:t>
            </a:r>
            <a:r>
              <a:rPr lang="en-US" b="1" dirty="0" smtClean="0"/>
              <a:t> a quarter million ELLs</a:t>
            </a:r>
            <a:r>
              <a:rPr lang="en-US" b="1" dirty="0"/>
              <a:t>, so the potential impact of </a:t>
            </a:r>
            <a:r>
              <a:rPr lang="en-US" b="1" dirty="0" smtClean="0"/>
              <a:t>this new initiative </a:t>
            </a:r>
            <a:r>
              <a:rPr lang="en-US" b="1" dirty="0"/>
              <a:t>on ELLs in New York is quite </a:t>
            </a:r>
            <a:r>
              <a:rPr lang="en-US" b="1" dirty="0" smtClean="0"/>
              <a:t>significant.</a:t>
            </a:r>
          </a:p>
          <a:p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442854"/>
            <a:ext cx="1752600" cy="247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Purpose of the Initiative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initiative’s purpose </a:t>
            </a:r>
            <a:r>
              <a:rPr lang="en-US" b="1" dirty="0" smtClean="0"/>
              <a:t>is </a:t>
            </a:r>
            <a:r>
              <a:rPr lang="en-US" b="1" dirty="0"/>
              <a:t>guiding how </a:t>
            </a:r>
            <a:r>
              <a:rPr lang="en-US" b="1" u="sng" dirty="0"/>
              <a:t>all </a:t>
            </a:r>
            <a:r>
              <a:rPr lang="en-US" b="1" dirty="0"/>
              <a:t>teachers (including Bilingual, English as a Second Language, and teachers of Language Other Than </a:t>
            </a:r>
            <a:r>
              <a:rPr lang="en-US" b="1" dirty="0" smtClean="0"/>
              <a:t>English/LOTE) can </a:t>
            </a:r>
            <a:r>
              <a:rPr lang="en-US" b="1" dirty="0"/>
              <a:t>provide instruction that makes the Common Core standards accessible to ELLs who are at various language proficiency and literacy levels.</a:t>
            </a:r>
          </a:p>
        </p:txBody>
      </p:sp>
    </p:spTree>
    <p:extLst>
      <p:ext uri="{BB962C8B-B14F-4D97-AF65-F5344CB8AC3E}">
        <p14:creationId xmlns:p14="http://schemas.microsoft.com/office/powerpoint/2010/main" val="104231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Two New “Progressions” Replace ESL Learning Standards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“The </a:t>
            </a:r>
            <a:r>
              <a:rPr lang="en-US" b="1" dirty="0"/>
              <a:t>Department should not create separate standards, or </a:t>
            </a:r>
            <a:r>
              <a:rPr lang="en-US" b="1" dirty="0" smtClean="0"/>
              <a:t>use terminology </a:t>
            </a:r>
            <a:r>
              <a:rPr lang="en-US" b="1" dirty="0"/>
              <a:t>that indicates something separate from the </a:t>
            </a:r>
            <a:r>
              <a:rPr lang="en-US" b="1" dirty="0" smtClean="0"/>
              <a:t>NYS Common </a:t>
            </a:r>
            <a:r>
              <a:rPr lang="en-US" b="1" dirty="0"/>
              <a:t>Core Learning Standards for ELA. The </a:t>
            </a:r>
            <a:r>
              <a:rPr lang="en-US" b="1" dirty="0" smtClean="0"/>
              <a:t>Department should </a:t>
            </a:r>
            <a:r>
              <a:rPr lang="en-US" b="1" dirty="0"/>
              <a:t>develop terminology that indicates pathways to </a:t>
            </a:r>
            <a:r>
              <a:rPr lang="en-US" b="1" dirty="0" smtClean="0"/>
              <a:t>the Common </a:t>
            </a:r>
            <a:r>
              <a:rPr lang="en-US" b="1" dirty="0"/>
              <a:t>Core for </a:t>
            </a:r>
            <a:r>
              <a:rPr lang="en-US" b="1" dirty="0" smtClean="0"/>
              <a:t>ELLs, that </a:t>
            </a:r>
            <a:r>
              <a:rPr lang="en-US" b="1" dirty="0"/>
              <a:t>gives ELLs access to the NYS </a:t>
            </a:r>
            <a:r>
              <a:rPr lang="en-US" b="1" dirty="0" smtClean="0"/>
              <a:t>CCLS ELA </a:t>
            </a:r>
            <a:r>
              <a:rPr lang="en-US" b="1" dirty="0"/>
              <a:t>standards</a:t>
            </a:r>
            <a:r>
              <a:rPr lang="en-US" b="1" dirty="0" smtClean="0"/>
              <a:t>.”  </a:t>
            </a:r>
            <a:r>
              <a:rPr lang="en-US" dirty="0" smtClean="0"/>
              <a:t>-NYS Bilingual Steering Committee, 2012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NYSED </a:t>
            </a:r>
            <a:r>
              <a:rPr lang="en-US" b="1" dirty="0"/>
              <a:t>is developing </a:t>
            </a:r>
            <a:r>
              <a:rPr lang="en-US" b="1" u="sng" dirty="0"/>
              <a:t>New Language Arts Progressions </a:t>
            </a:r>
            <a:r>
              <a:rPr lang="en-US" b="1" dirty="0"/>
              <a:t>(NLAP) </a:t>
            </a:r>
            <a:r>
              <a:rPr lang="en-US" b="1" dirty="0" smtClean="0"/>
              <a:t>and;</a:t>
            </a:r>
          </a:p>
          <a:p>
            <a:endParaRPr lang="en-US" b="1" dirty="0"/>
          </a:p>
          <a:p>
            <a:r>
              <a:rPr lang="en-US" b="1" dirty="0" smtClean="0"/>
              <a:t> </a:t>
            </a:r>
            <a:r>
              <a:rPr lang="en-US" b="1" u="sng" dirty="0"/>
              <a:t>Home Language Arts Progressions </a:t>
            </a:r>
            <a:r>
              <a:rPr lang="en-US" b="1" dirty="0"/>
              <a:t>(HLAP) for every NY State Common Core Learning Standard in every grade. 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798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NLAP  and HLAP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NLAP addresses </a:t>
            </a:r>
            <a:r>
              <a:rPr lang="en-US" b="1" dirty="0"/>
              <a:t>ELLs learning in a new </a:t>
            </a:r>
            <a:r>
              <a:rPr lang="en-US" b="1" dirty="0" smtClean="0"/>
              <a:t>language;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HLAP focuses </a:t>
            </a:r>
            <a:r>
              <a:rPr lang="en-US" b="1" dirty="0"/>
              <a:t>on ELLs developing a home language (e.g., students in Native Language Arts or language classes for speakers of </a:t>
            </a:r>
            <a:r>
              <a:rPr lang="en-US" b="1" dirty="0" smtClean="0"/>
              <a:t>that</a:t>
            </a:r>
          </a:p>
          <a:p>
            <a:pPr marL="0" indent="0">
              <a:buNone/>
            </a:pPr>
            <a:r>
              <a:rPr lang="en-US" b="1" dirty="0" smtClean="0"/>
              <a:t>   language).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3850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New Levels for Progressions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Formerly 4 Progression Levels</a:t>
            </a:r>
            <a:r>
              <a:rPr lang="en-US" b="1" dirty="0" smtClean="0"/>
              <a:t>: </a:t>
            </a:r>
          </a:p>
          <a:p>
            <a:r>
              <a:rPr lang="en-US" b="1" dirty="0" smtClean="0"/>
              <a:t>Beginner, Intermediate, Advanced, Proficient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u="sng" dirty="0" smtClean="0"/>
              <a:t>5 New Progression Levels</a:t>
            </a:r>
            <a:r>
              <a:rPr lang="en-US" b="1" dirty="0" smtClean="0"/>
              <a:t>: </a:t>
            </a:r>
          </a:p>
          <a:p>
            <a:r>
              <a:rPr lang="en-US" b="1" dirty="0" smtClean="0"/>
              <a:t>Entering, Emerging, Transitioning Expanding, and Commanding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133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Equating the New Levels With The Old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can roughly equate the new levels on </a:t>
            </a:r>
            <a:r>
              <a:rPr lang="en-US"/>
              <a:t>the </a:t>
            </a:r>
            <a:r>
              <a:rPr lang="en-US" smtClean="0"/>
              <a:t>progressions </a:t>
            </a:r>
            <a:r>
              <a:rPr lang="en-US" dirty="0"/>
              <a:t>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Entering </a:t>
            </a:r>
            <a:r>
              <a:rPr lang="en-US" dirty="0"/>
              <a:t>= Beginning </a:t>
            </a:r>
          </a:p>
          <a:p>
            <a:r>
              <a:rPr lang="en-US" dirty="0"/>
              <a:t>Emerging = High Beginning/Low Intermediate</a:t>
            </a:r>
          </a:p>
          <a:p>
            <a:r>
              <a:rPr lang="en-US" dirty="0"/>
              <a:t>Transitioning = Mid- to High- Intermediate</a:t>
            </a:r>
          </a:p>
          <a:p>
            <a:r>
              <a:rPr lang="en-US" dirty="0"/>
              <a:t>Expanding = Advanced</a:t>
            </a:r>
          </a:p>
          <a:p>
            <a:r>
              <a:rPr lang="en-US" dirty="0"/>
              <a:t>Commanding = Proficient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0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Elements of the New Language Arts Progressions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draft Language Arts Progressions for both groups of ELLs contain the following elements</a:t>
            </a:r>
            <a:r>
              <a:rPr lang="en-US" dirty="0" smtClean="0"/>
              <a:t>:</a:t>
            </a:r>
          </a:p>
          <a:p>
            <a:r>
              <a:rPr lang="en-US" b="1" dirty="0"/>
              <a:t>The main academic demand</a:t>
            </a:r>
            <a:r>
              <a:rPr lang="en-US" dirty="0"/>
              <a:t> of every Common Core anchor standard as well as the grade level academic demand of the Common Core grade level </a:t>
            </a:r>
            <a:r>
              <a:rPr lang="en-US" dirty="0" smtClean="0"/>
              <a:t>standard</a:t>
            </a:r>
          </a:p>
          <a:p>
            <a:r>
              <a:rPr lang="en-US" b="1" dirty="0"/>
              <a:t>Performance indicators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Linguistic demands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Examples to address linguistic demands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28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Theoretical Foundations Document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sz="2200" b="1" dirty="0" smtClean="0"/>
              <a:t>At </a:t>
            </a:r>
            <a:r>
              <a:rPr lang="en-US" sz="2200" b="1" dirty="0"/>
              <a:t>the core of The New York State Bilingual Common Core Initiative (NYSBCCI) is </a:t>
            </a:r>
            <a:r>
              <a:rPr lang="en-US" sz="2200" b="1" dirty="0" smtClean="0"/>
              <a:t>the idea </a:t>
            </a:r>
            <a:r>
              <a:rPr lang="en-US" sz="2200" b="1" dirty="0"/>
              <a:t>that in addition to being a series of grammatical structures, language is also a </a:t>
            </a:r>
            <a:r>
              <a:rPr lang="en-US" sz="2200" b="1" u="sng" dirty="0" smtClean="0"/>
              <a:t>social practice </a:t>
            </a:r>
            <a:r>
              <a:rPr lang="en-US" sz="2200" b="1" dirty="0"/>
              <a:t>(Street, 1985; </a:t>
            </a:r>
            <a:r>
              <a:rPr lang="en-US" sz="2200" b="1" dirty="0" err="1"/>
              <a:t>Pennycook</a:t>
            </a:r>
            <a:r>
              <a:rPr lang="en-US" sz="2200" b="1" dirty="0"/>
              <a:t>, 2010</a:t>
            </a:r>
            <a:r>
              <a:rPr lang="en-US" sz="2200" b="1" dirty="0" smtClean="0"/>
              <a:t>).</a:t>
            </a:r>
          </a:p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/>
              <a:t>What this means is that in a history class students are treated as historians and </a:t>
            </a:r>
            <a:r>
              <a:rPr lang="en-US" sz="2200" b="1" dirty="0" smtClean="0"/>
              <a:t>in science </a:t>
            </a:r>
            <a:r>
              <a:rPr lang="en-US" sz="2200" b="1" dirty="0"/>
              <a:t>class students are treated as scientists and are provided with both explicit </a:t>
            </a:r>
            <a:r>
              <a:rPr lang="en-US" sz="2200" b="1" dirty="0" smtClean="0"/>
              <a:t>and implicit </a:t>
            </a:r>
            <a:r>
              <a:rPr lang="en-US" sz="2200" b="1" dirty="0"/>
              <a:t>guidance on the language structures and practices associated with the </a:t>
            </a:r>
            <a:r>
              <a:rPr lang="en-US" sz="2200" b="1" dirty="0" smtClean="0"/>
              <a:t>discourse of </a:t>
            </a:r>
            <a:r>
              <a:rPr lang="en-US" sz="2200" b="1" dirty="0"/>
              <a:t>the content-area being taught (</a:t>
            </a:r>
            <a:r>
              <a:rPr lang="en-US" sz="2200" b="1" dirty="0" err="1"/>
              <a:t>Walqui</a:t>
            </a:r>
            <a:r>
              <a:rPr lang="en-US" sz="2200" b="1" dirty="0"/>
              <a:t> &amp; Heritage, 2012).</a:t>
            </a:r>
            <a:endParaRPr lang="en-US" sz="2200" b="1" dirty="0" smtClean="0"/>
          </a:p>
          <a:p>
            <a:endParaRPr lang="en-US" sz="2200" b="1" dirty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0628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706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New NYS Bilingual Common Core Initiative</vt:lpstr>
      <vt:lpstr> The New Bilingual Common Core Initiative</vt:lpstr>
      <vt:lpstr>The Purpose of the Initiative</vt:lpstr>
      <vt:lpstr>Two New “Progressions” Replace ESL Learning Standards</vt:lpstr>
      <vt:lpstr>NLAP  and HLAP</vt:lpstr>
      <vt:lpstr>New Levels for Progressions</vt:lpstr>
      <vt:lpstr>Equating the New Levels With The Old</vt:lpstr>
      <vt:lpstr>Elements of the New Language Arts Progressions</vt:lpstr>
      <vt:lpstr>The Theoretical Foundations Document</vt:lpstr>
      <vt:lpstr>(Theoretical Foundations, Cont.)</vt:lpstr>
      <vt:lpstr>The Teachers’ Guide</vt:lpstr>
      <vt:lpstr>National Advisory Group</vt:lpstr>
      <vt:lpstr>Resources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 Bilingual Common Core Initiative</dc:title>
  <dc:creator>dgarafalo</dc:creator>
  <cp:lastModifiedBy>Tech</cp:lastModifiedBy>
  <cp:revision>65</cp:revision>
  <dcterms:created xsi:type="dcterms:W3CDTF">2013-01-08T15:45:17Z</dcterms:created>
  <dcterms:modified xsi:type="dcterms:W3CDTF">2013-01-11T20:52:35Z</dcterms:modified>
</cp:coreProperties>
</file>