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73" r:id="rId3"/>
    <p:sldId id="257" r:id="rId4"/>
    <p:sldId id="263" r:id="rId5"/>
    <p:sldId id="261" r:id="rId6"/>
    <p:sldId id="264" r:id="rId7"/>
    <p:sldId id="266" r:id="rId8"/>
    <p:sldId id="265" r:id="rId9"/>
    <p:sldId id="262" r:id="rId10"/>
    <p:sldId id="267" r:id="rId11"/>
    <p:sldId id="272" r:id="rId12"/>
    <p:sldId id="270" r:id="rId13"/>
    <p:sldId id="271" r:id="rId14"/>
    <p:sldId id="269" r:id="rId15"/>
    <p:sldId id="276" r:id="rId16"/>
    <p:sldId id="275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76222" autoAdjust="0"/>
  </p:normalViewPr>
  <p:slideViewPr>
    <p:cSldViewPr snapToGrid="0" snapToObjects="1">
      <p:cViewPr>
        <p:scale>
          <a:sx n="50" d="100"/>
          <a:sy n="50" d="100"/>
        </p:scale>
        <p:origin x="-1566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5796D-230C-5B49-8E76-AAC60DF58C18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393A8-41CD-F148-86E2-D08E0847B7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4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Unit Overview </a:t>
            </a:r>
          </a:p>
          <a:p>
            <a:pPr lvl="1">
              <a:buFontTx/>
              <a:buChar char="•"/>
            </a:pPr>
            <a:r>
              <a:rPr lang="en-US" baseline="0" dirty="0" smtClean="0"/>
              <a:t> 3 month unit</a:t>
            </a:r>
          </a:p>
          <a:p>
            <a:pPr lvl="1">
              <a:buFontTx/>
              <a:buChar char="•"/>
            </a:pPr>
            <a:r>
              <a:rPr lang="en-US" baseline="0" dirty="0" smtClean="0"/>
              <a:t> Going to practice 3 different styles of note-taking, 1 each month</a:t>
            </a:r>
          </a:p>
          <a:p>
            <a:pPr lvl="2">
              <a:buFontTx/>
              <a:buChar char="•"/>
            </a:pPr>
            <a:r>
              <a:rPr lang="en-US" baseline="0" dirty="0" smtClean="0"/>
              <a:t> During that month you’ll have a variety of assignments that allow you to practice the technique</a:t>
            </a:r>
          </a:p>
          <a:p>
            <a:pPr lvl="2">
              <a:buFontTx/>
              <a:buChar char="•"/>
            </a:pPr>
            <a:r>
              <a:rPr lang="en-US" baseline="0" dirty="0" smtClean="0"/>
              <a:t> I’m co-teaching this with ___________</a:t>
            </a:r>
          </a:p>
          <a:p>
            <a:pPr lvl="2">
              <a:buFontTx/>
              <a:buChar char="•"/>
            </a:pPr>
            <a:r>
              <a:rPr lang="en-US" baseline="0" dirty="0" smtClean="0"/>
              <a:t> I’ll be doing some of the evaluating</a:t>
            </a:r>
          </a:p>
          <a:p>
            <a:pPr lvl="1">
              <a:buFontTx/>
              <a:buChar char="•"/>
            </a:pPr>
            <a:r>
              <a:rPr lang="en-US" baseline="0" dirty="0" smtClean="0"/>
              <a:t> Goal – after 3 months you’ll find a style that works for you</a:t>
            </a:r>
          </a:p>
          <a:p>
            <a:pPr lvl="1">
              <a:buFontTx/>
              <a:buChar char="•"/>
            </a:pP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97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Great for visual people</a:t>
            </a:r>
          </a:p>
          <a:p>
            <a:pPr>
              <a:buFontTx/>
              <a:buChar char="•"/>
            </a:pPr>
            <a:r>
              <a:rPr lang="en-US" dirty="0" smtClean="0"/>
              <a:t> Technique requires you to use both sides of</a:t>
            </a:r>
            <a:r>
              <a:rPr lang="en-US" baseline="0" dirty="0" smtClean="0"/>
              <a:t> your brain because it’s not linear</a:t>
            </a:r>
          </a:p>
          <a:p>
            <a:pPr lvl="2">
              <a:buFontTx/>
              <a:buChar char="•"/>
            </a:pPr>
            <a:r>
              <a:rPr lang="en-US" baseline="0" dirty="0" smtClean="0"/>
              <a:t> Creating a big picture</a:t>
            </a:r>
          </a:p>
          <a:p>
            <a:pPr lvl="2">
              <a:buFontTx/>
              <a:buChar char="•"/>
            </a:pPr>
            <a:r>
              <a:rPr lang="en-US" baseline="0" dirty="0" smtClean="0"/>
              <a:t> Using shapes, colors,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basic pattern your</a:t>
            </a:r>
            <a:r>
              <a:rPr lang="en-US" baseline="0" dirty="0" smtClean="0"/>
              <a:t> are going to see over and over and over again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Like concept map, but it</a:t>
            </a:r>
            <a:r>
              <a:rPr lang="en-US" baseline="0" dirty="0" smtClean="0"/>
              <a:t> incorporates colors and images</a:t>
            </a:r>
          </a:p>
          <a:p>
            <a:r>
              <a:rPr lang="en-US" baseline="0" dirty="0" smtClean="0"/>
              <a:t>	* Helps engage additional parts of your brain</a:t>
            </a:r>
            <a:endParaRPr lang="en-US" dirty="0" smtClean="0"/>
          </a:p>
          <a:p>
            <a:r>
              <a:rPr lang="en-US" dirty="0" smtClean="0"/>
              <a:t>Thickness of branch determines</a:t>
            </a:r>
            <a:r>
              <a:rPr lang="en-US" baseline="0" dirty="0" smtClean="0"/>
              <a:t> the importance of the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basic pattern your</a:t>
            </a:r>
            <a:r>
              <a:rPr lang="en-US" baseline="0" dirty="0" smtClean="0"/>
              <a:t> are going to see over and over and over again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393A8-41CD-F148-86E2-D08E0847B7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/>
          <p:nvPr/>
        </p:nvSpPr>
        <p:spPr>
          <a:xfrm>
            <a:off x="341086" y="928914"/>
            <a:ext cx="8432800" cy="17707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 anchor="b" anchorCtr="0"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6492875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57200" y="816802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TitleSlide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356646"/>
          </a:xfrm>
          <a:prstGeom prst="rect">
            <a:avLst/>
          </a:prstGeom>
        </p:spPr>
      </p:pic>
      <p:pic>
        <p:nvPicPr>
          <p:cNvPr id="10" name="Picture 9" descr="TitleSlideBott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00601"/>
            <a:ext cx="8229600" cy="3700199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355600" y="566057"/>
            <a:ext cx="8396514" cy="25980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33828" y="566057"/>
            <a:ext cx="8454571" cy="2133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55600" y="348343"/>
            <a:ext cx="8432800" cy="2351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5598058" y="3310469"/>
            <a:ext cx="5943600" cy="237061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 anchor="b"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/>
          <p:nvPr/>
        </p:nvSpPr>
        <p:spPr>
          <a:xfrm>
            <a:off x="348342" y="362857"/>
            <a:ext cx="844005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Picture 8" descr="VerticalR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668" y="457200"/>
            <a:ext cx="1546230" cy="594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4074414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/>
          <p:nvPr/>
        </p:nvSpPr>
        <p:spPr>
          <a:xfrm>
            <a:off x="326571" y="362857"/>
            <a:ext cx="8440058" cy="25182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 tIns="0" bIns="0" anchor="b" anchorCtr="0"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24" y="6492240"/>
            <a:ext cx="533400" cy="365125"/>
          </a:xfr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ctionHeaderLe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" y="457200"/>
            <a:ext cx="2216561" cy="5943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 rot="5400000">
            <a:off x="-222366" y="3369564"/>
            <a:ext cx="5943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 anchorCtr="0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84488" y="4484687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unningTop-R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457200"/>
            <a:ext cx="8229600" cy="13820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813" y="456252"/>
            <a:ext cx="7824788" cy="1323041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2286000"/>
            <a:ext cx="61976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903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</a:defRPr>
            </a:lvl1pPr>
          </a:lstStyle>
          <a:p>
            <a:fld id="{9606101D-7AF6-BB4F-8345-F04D2CE4553D}" type="datetimeFigureOut">
              <a:rPr lang="en-US" smtClean="0"/>
              <a:pPr/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247" y="6492875"/>
            <a:ext cx="3415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8666" y="6149788"/>
            <a:ext cx="533400" cy="365125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>
              <a:defRPr sz="1800" b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fld id="{1DA83326-32B1-BB4A-BB2F-291BE801ED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" y="320040"/>
            <a:ext cx="8503920" cy="621792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57200" y="1840960"/>
            <a:ext cx="8229600" cy="11887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r" defTabSz="914400" rtl="0" eaLnBrk="1" latinLnBrk="0" hangingPunct="1">
        <a:lnSpc>
          <a:spcPts val="5400"/>
        </a:lnSpc>
        <a:spcBef>
          <a:spcPct val="0"/>
        </a:spcBef>
        <a:buNone/>
        <a:defRPr sz="52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Comic Sans MS"/>
          <a:ea typeface="+mj-ea"/>
          <a:cs typeface="Comic Sans MS"/>
        </a:defRPr>
      </a:lvl1pPr>
    </p:titleStyle>
    <p:bodyStyle>
      <a:lvl1pPr marL="282575" indent="-282575" algn="l" defTabSz="914400" rtl="0" eaLnBrk="1" latinLnBrk="0" hangingPunct="1">
        <a:spcBef>
          <a:spcPts val="18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85000"/>
              <a:lumOff val="15000"/>
            </a:schemeClr>
          </a:solidFill>
          <a:latin typeface="Comic Sans MS"/>
          <a:ea typeface="+mn-ea"/>
          <a:cs typeface="Comic Sans M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Comic Sans MS"/>
          <a:ea typeface="+mn-ea"/>
          <a:cs typeface="Comic Sans MS"/>
        </a:defRPr>
      </a:lvl2pPr>
      <a:lvl3pPr marL="86042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Comic Sans MS"/>
          <a:ea typeface="+mn-ea"/>
          <a:cs typeface="Comic Sans M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Comic Sans MS"/>
          <a:ea typeface="+mn-ea"/>
          <a:cs typeface="Comic Sans MS"/>
        </a:defRPr>
      </a:lvl4pPr>
      <a:lvl5pPr marL="1425575" indent="-282575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85000"/>
              <a:lumOff val="15000"/>
            </a:schemeClr>
          </a:solidFill>
          <a:latin typeface="Comic Sans MS"/>
          <a:ea typeface="+mn-ea"/>
          <a:cs typeface="Comic Sans M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Note-Taking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ins and outs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The Technique: Mapping</a:t>
            </a:r>
            <a:endParaRPr lang="en-US" sz="4000" dirty="0"/>
          </a:p>
        </p:txBody>
      </p:sp>
      <p:sp>
        <p:nvSpPr>
          <p:cNvPr id="4" name="Oval 3"/>
          <p:cNvSpPr/>
          <p:nvPr/>
        </p:nvSpPr>
        <p:spPr>
          <a:xfrm>
            <a:off x="3492500" y="3962400"/>
            <a:ext cx="2070100" cy="91440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82700" y="3111500"/>
            <a:ext cx="1485900" cy="635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35100" y="5181600"/>
            <a:ext cx="1485900" cy="635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388100" y="3111500"/>
            <a:ext cx="1485900" cy="635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35650" y="5181600"/>
            <a:ext cx="1485900" cy="635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5" idx="5"/>
          </p:cNvCxnSpPr>
          <p:nvPr/>
        </p:nvCxnSpPr>
        <p:spPr>
          <a:xfrm rot="16200000" flipH="1">
            <a:off x="3064150" y="3140350"/>
            <a:ext cx="537494" cy="1563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768600" y="4495800"/>
            <a:ext cx="1346200" cy="927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4914900" y="3390900"/>
            <a:ext cx="1765300" cy="1104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4483100" y="4495800"/>
            <a:ext cx="1905000" cy="927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53" y="1347062"/>
            <a:ext cx="7824788" cy="4926406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endParaRPr lang="en-US" sz="4000" dirty="0" smtClean="0"/>
          </a:p>
          <a:p>
            <a:pPr marL="457200" indent="-457200">
              <a:buAutoNum type="arabicParenR"/>
            </a:pPr>
            <a:r>
              <a:rPr lang="en-US" sz="4000" dirty="0" smtClean="0"/>
              <a:t>Read a chunk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Identify main idea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Identify sub points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Provide details and examples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Check for vocabulary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58" y="2127553"/>
            <a:ext cx="7291181" cy="455698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407055" y="2463203"/>
            <a:ext cx="2076546" cy="923700"/>
            <a:chOff x="6407055" y="2463203"/>
            <a:chExt cx="2076546" cy="923700"/>
          </a:xfrm>
        </p:grpSpPr>
        <p:cxnSp>
          <p:nvCxnSpPr>
            <p:cNvPr id="7" name="Straight Arrow Connector 6"/>
            <p:cNvCxnSpPr/>
            <p:nvPr/>
          </p:nvCxnSpPr>
          <p:spPr>
            <a:xfrm rot="5400000">
              <a:off x="6360755" y="2878835"/>
              <a:ext cx="554369" cy="4617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407055" y="2463203"/>
              <a:ext cx="2076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Main Idea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97687" y="3386904"/>
            <a:ext cx="2847682" cy="1345514"/>
            <a:chOff x="6097687" y="3386904"/>
            <a:chExt cx="2847682" cy="1345514"/>
          </a:xfrm>
        </p:grpSpPr>
        <p:sp>
          <p:nvSpPr>
            <p:cNvPr id="10" name="TextBox 9"/>
            <p:cNvSpPr txBox="1"/>
            <p:nvPr/>
          </p:nvSpPr>
          <p:spPr>
            <a:xfrm>
              <a:off x="6868823" y="3386904"/>
              <a:ext cx="2076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Sub Points</a:t>
              </a:r>
              <a:endParaRPr lang="en-US" dirty="0">
                <a:latin typeface="Comic Sans MS"/>
                <a:cs typeface="Comic Sans MS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0800000" flipV="1">
              <a:off x="6097687" y="3756238"/>
              <a:ext cx="1059742" cy="9761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6946049" y="4120018"/>
              <a:ext cx="575161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799206" y="5422900"/>
            <a:ext cx="2930893" cy="774015"/>
            <a:chOff x="2799206" y="5422900"/>
            <a:chExt cx="2930893" cy="77401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945749" y="5422900"/>
              <a:ext cx="698500" cy="4508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053699" y="5441950"/>
              <a:ext cx="1676400" cy="431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945749" y="5949950"/>
              <a:ext cx="800100" cy="952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799206" y="5550584"/>
              <a:ext cx="11880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ic Sans MS"/>
                  <a:cs typeface="Comic Sans MS"/>
                </a:rPr>
                <a:t>Details &amp; </a:t>
              </a:r>
            </a:p>
            <a:p>
              <a:r>
                <a:rPr lang="en-US" dirty="0" smtClean="0">
                  <a:latin typeface="Comic Sans MS"/>
                  <a:cs typeface="Comic Sans MS"/>
                </a:rPr>
                <a:t>Examples</a:t>
              </a:r>
              <a:endParaRPr lang="en-US" dirty="0"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Concept Mapping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3553"/>
            <a:ext cx="9144000" cy="43120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38300" y="3136900"/>
            <a:ext cx="6172200" cy="2514600"/>
            <a:chOff x="1638300" y="3136900"/>
            <a:chExt cx="6172200" cy="2514600"/>
          </a:xfrm>
        </p:grpSpPr>
        <p:sp>
          <p:nvSpPr>
            <p:cNvPr id="11" name="Oval 10"/>
            <p:cNvSpPr/>
            <p:nvPr/>
          </p:nvSpPr>
          <p:spPr>
            <a:xfrm>
              <a:off x="1879600" y="3136900"/>
              <a:ext cx="1600200" cy="6604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flipV="1">
              <a:off x="1638300" y="5016500"/>
              <a:ext cx="1600200" cy="6350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flipV="1">
              <a:off x="6032500" y="3441700"/>
              <a:ext cx="1600200" cy="6350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flipV="1">
              <a:off x="5232400" y="4699000"/>
              <a:ext cx="2578100" cy="6350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2000" y="2743200"/>
            <a:ext cx="3962400" cy="1479550"/>
            <a:chOff x="762000" y="2743200"/>
            <a:chExt cx="3962400" cy="1479550"/>
          </a:xfrm>
        </p:grpSpPr>
        <p:sp>
          <p:nvSpPr>
            <p:cNvPr id="16" name="Rectangle 15"/>
            <p:cNvSpPr/>
            <p:nvPr/>
          </p:nvSpPr>
          <p:spPr>
            <a:xfrm>
              <a:off x="1473200" y="2743200"/>
              <a:ext cx="1117600" cy="393700"/>
            </a:xfrm>
            <a:prstGeom prst="rect">
              <a:avLst/>
            </a:pr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38500" y="3136900"/>
              <a:ext cx="1485900" cy="393700"/>
            </a:xfrm>
            <a:prstGeom prst="rect">
              <a:avLst/>
            </a:pr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000" y="3829050"/>
              <a:ext cx="1828800" cy="393700"/>
            </a:xfrm>
            <a:prstGeom prst="rect">
              <a:avLst/>
            </a:pr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3252" y="2025648"/>
            <a:ext cx="1987548" cy="606208"/>
            <a:chOff x="603252" y="2025648"/>
            <a:chExt cx="1987548" cy="606208"/>
          </a:xfrm>
        </p:grpSpPr>
        <p:cxnSp>
          <p:nvCxnSpPr>
            <p:cNvPr id="21" name="Straight Arrow Connector 20"/>
            <p:cNvCxnSpPr/>
            <p:nvPr/>
          </p:nvCxnSpPr>
          <p:spPr>
            <a:xfrm rot="5400000">
              <a:off x="1371599" y="2197101"/>
              <a:ext cx="368304" cy="1651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2324098" y="2127249"/>
              <a:ext cx="368304" cy="1651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577850" y="2288955"/>
              <a:ext cx="368303" cy="317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Mind Mapping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3" y="2059083"/>
            <a:ext cx="7824788" cy="441404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05100" y="2882900"/>
            <a:ext cx="3467100" cy="2552700"/>
            <a:chOff x="2705100" y="2882900"/>
            <a:chExt cx="3467100" cy="2552700"/>
          </a:xfrm>
        </p:grpSpPr>
        <p:sp>
          <p:nvSpPr>
            <p:cNvPr id="6" name="Oval 5"/>
            <p:cNvSpPr/>
            <p:nvPr/>
          </p:nvSpPr>
          <p:spPr>
            <a:xfrm>
              <a:off x="2705100" y="4318000"/>
              <a:ext cx="863600" cy="711200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699000" y="2882900"/>
              <a:ext cx="863600" cy="711200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136900" y="2882900"/>
              <a:ext cx="863600" cy="711200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914900" y="4191000"/>
              <a:ext cx="1257300" cy="711200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886200" y="4724400"/>
              <a:ext cx="863600" cy="711200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61000" y="2501900"/>
            <a:ext cx="1155700" cy="1092200"/>
            <a:chOff x="5461000" y="2501900"/>
            <a:chExt cx="1155700" cy="1092200"/>
          </a:xfrm>
        </p:grpSpPr>
        <p:sp>
          <p:nvSpPr>
            <p:cNvPr id="11" name="Rectangle 10"/>
            <p:cNvSpPr/>
            <p:nvPr/>
          </p:nvSpPr>
          <p:spPr>
            <a:xfrm>
              <a:off x="5461000" y="2501900"/>
              <a:ext cx="596900" cy="279400"/>
            </a:xfrm>
            <a:prstGeom prst="rect">
              <a:avLst/>
            </a:pr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84850" y="2819400"/>
              <a:ext cx="831850" cy="228600"/>
            </a:xfrm>
            <a:prstGeom prst="rect">
              <a:avLst/>
            </a:pr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2600" y="3340100"/>
              <a:ext cx="609600" cy="254000"/>
            </a:xfrm>
            <a:prstGeom prst="rect">
              <a:avLst/>
            </a:prstGeom>
            <a:noFill/>
            <a:ln w="508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14900" y="1958324"/>
            <a:ext cx="3848102" cy="1140055"/>
            <a:chOff x="4914900" y="1958324"/>
            <a:chExt cx="3848102" cy="1140055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914900" y="2059083"/>
              <a:ext cx="317500" cy="2015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194425" y="2058241"/>
              <a:ext cx="273050" cy="2015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648325" y="2009124"/>
              <a:ext cx="273050" cy="2015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7080250" y="1958324"/>
              <a:ext cx="273050" cy="2015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8204201" y="2159840"/>
              <a:ext cx="279401" cy="1007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8356601" y="2312240"/>
              <a:ext cx="279402" cy="189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 flipV="1">
              <a:off x="8483601" y="2997620"/>
              <a:ext cx="279401" cy="1007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TURN!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53" y="1347062"/>
            <a:ext cx="7824788" cy="4926406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endParaRPr lang="en-US" sz="4000" dirty="0" smtClean="0"/>
          </a:p>
          <a:p>
            <a:pPr marL="457200" indent="-457200">
              <a:buAutoNum type="arabicParenR"/>
            </a:pPr>
            <a:r>
              <a:rPr lang="en-US" sz="4000" dirty="0" smtClean="0"/>
              <a:t>Read a chunk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Identify main idea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Identify sub points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Provide details and examples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Check for vocabulary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 rot="20995646">
            <a:off x="5829299" y="2236897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Comic Sans MS" pitchFamily="66" charset="0"/>
              </a:rPr>
              <a:t>Summarize!</a:t>
            </a:r>
            <a:endParaRPr lang="en-US" sz="2800" i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430150">
            <a:off x="6476999" y="306199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Comic Sans MS" pitchFamily="66" charset="0"/>
              </a:rPr>
              <a:t>Paraphrase!</a:t>
            </a:r>
            <a:endParaRPr lang="en-US" sz="2800" i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271182">
            <a:off x="6009469" y="3836854"/>
            <a:ext cx="247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Comic Sans MS" pitchFamily="66" charset="0"/>
              </a:rPr>
              <a:t>Abbreviate!</a:t>
            </a:r>
          </a:p>
        </p:txBody>
      </p:sp>
    </p:spTree>
    <p:extLst>
      <p:ext uri="{BB962C8B-B14F-4D97-AF65-F5344CB8AC3E}">
        <p14:creationId xmlns:p14="http://schemas.microsoft.com/office/powerpoint/2010/main" val="10749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Version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14063" r="62110" b="8581"/>
          <a:stretch/>
        </p:blipFill>
        <p:spPr bwMode="auto">
          <a:xfrm rot="5400000">
            <a:off x="2135318" y="86592"/>
            <a:ext cx="4683338" cy="853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21057631">
            <a:off x="5717334" y="3867334"/>
            <a:ext cx="1690782" cy="23889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057631">
            <a:off x="6590043" y="4450445"/>
            <a:ext cx="1690782" cy="238898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2286000"/>
            <a:ext cx="8083550" cy="38401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Create a concept map for the section on Early China</a:t>
            </a:r>
          </a:p>
          <a:p>
            <a:r>
              <a:rPr lang="en-US" sz="3600" dirty="0" smtClean="0"/>
              <a:t>Use the rubric to make sure you’re on the right track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239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14300"/>
            <a:ext cx="8648698" cy="657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01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Note-Taking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3" y="2336800"/>
            <a:ext cx="6197600" cy="38401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Take Notes</a:t>
            </a:r>
          </a:p>
          <a:p>
            <a:r>
              <a:rPr lang="en-US" sz="3200" dirty="0" smtClean="0"/>
              <a:t>Note-Taking Strategies</a:t>
            </a:r>
          </a:p>
          <a:p>
            <a:r>
              <a:rPr lang="en-US" sz="3200" dirty="0" smtClean="0"/>
              <a:t>The Technique: Mapping</a:t>
            </a:r>
          </a:p>
          <a:p>
            <a:r>
              <a:rPr lang="en-US" sz="3200" dirty="0" smtClean="0"/>
              <a:t>Practice</a:t>
            </a:r>
          </a:p>
          <a:p>
            <a:r>
              <a:rPr lang="en-US" sz="3200" dirty="0" smtClean="0"/>
              <a:t>Assignment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344" y="2082800"/>
            <a:ext cx="2609088" cy="429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Why Take Notes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ins and outs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Take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3" y="2286000"/>
            <a:ext cx="7824787" cy="3840163"/>
          </a:xfrm>
        </p:spPr>
        <p:txBody>
          <a:bodyPr/>
          <a:lstStyle/>
          <a:p>
            <a:r>
              <a:rPr lang="en-US" dirty="0" smtClean="0"/>
              <a:t>Helps you mentally process the material you’ve read</a:t>
            </a:r>
          </a:p>
          <a:p>
            <a:r>
              <a:rPr lang="en-US" dirty="0" smtClean="0"/>
              <a:t>Provides a condensed record of what you’ve read</a:t>
            </a:r>
          </a:p>
          <a:p>
            <a:r>
              <a:rPr lang="en-US" dirty="0" smtClean="0"/>
              <a:t>Provides materials to prepare for tests and quizzes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3867150"/>
            <a:ext cx="34036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Note-Taking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1</a:t>
            </a:r>
            <a:r>
              <a:rPr lang="en-US" baseline="30000" dirty="0" smtClean="0"/>
              <a:t>st</a:t>
            </a:r>
            <a:r>
              <a:rPr lang="en-US" dirty="0" smtClean="0"/>
              <a:t>, Note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83" y="2171700"/>
            <a:ext cx="8523497" cy="12763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Skim text to get an understanding of scope and content</a:t>
            </a:r>
          </a:p>
          <a:p>
            <a:pPr lvl="1"/>
            <a:r>
              <a:rPr lang="en-US" dirty="0" smtClean="0"/>
              <a:t>Don’t take notes yet!</a:t>
            </a:r>
          </a:p>
          <a:p>
            <a:pPr lvl="1"/>
            <a:r>
              <a:rPr lang="en-US" dirty="0" smtClean="0"/>
              <a:t>Goal is to get the big picture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8883" y="3562351"/>
            <a:ext cx="8523497" cy="104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Chunk it </a:t>
            </a:r>
          </a:p>
          <a:p>
            <a:pPr lvl="1"/>
            <a:r>
              <a:rPr lang="en-US" dirty="0" smtClean="0"/>
              <a:t>Go 1 paragraph at a time, or one section at a time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1563" y="4583114"/>
            <a:ext cx="8726735" cy="1920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waste of time?</a:t>
            </a:r>
          </a:p>
          <a:p>
            <a:pPr lvl="1"/>
            <a:r>
              <a:rPr lang="en-US" dirty="0" smtClean="0"/>
              <a:t>Taking notes too soon means you’ll write too much</a:t>
            </a:r>
          </a:p>
          <a:p>
            <a:pPr lvl="1"/>
            <a:r>
              <a:rPr lang="en-US" dirty="0" smtClean="0"/>
              <a:t>Your notes will be unfocused</a:t>
            </a:r>
          </a:p>
          <a:p>
            <a:pPr lvl="1"/>
            <a:r>
              <a:rPr lang="en-US" dirty="0" smtClean="0"/>
              <a:t>Copying without understanding</a:t>
            </a:r>
          </a:p>
          <a:p>
            <a:pPr lvl="1"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Paraphrase &amp; Summarize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3" y="2286000"/>
            <a:ext cx="7824787" cy="3840163"/>
          </a:xfrm>
        </p:spPr>
        <p:txBody>
          <a:bodyPr/>
          <a:lstStyle/>
          <a:p>
            <a:r>
              <a:rPr lang="en-US" dirty="0" smtClean="0"/>
              <a:t>Note-taking most valuable when it’s in your own words</a:t>
            </a:r>
          </a:p>
          <a:p>
            <a:pPr lvl="1"/>
            <a:r>
              <a:rPr lang="en-US" dirty="0" smtClean="0"/>
              <a:t>Do not copy directly from the textbook</a:t>
            </a:r>
          </a:p>
          <a:p>
            <a:pPr lvl="1"/>
            <a:r>
              <a:rPr lang="en-US" dirty="0" smtClean="0"/>
              <a:t>Forces your brain to process the material</a:t>
            </a:r>
          </a:p>
          <a:p>
            <a:pPr lvl="1"/>
            <a:r>
              <a:rPr lang="en-US" dirty="0" smtClean="0"/>
              <a:t>Active vs. passive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3556000"/>
            <a:ext cx="8229600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it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853" y="1347062"/>
            <a:ext cx="7824788" cy="4926406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endParaRPr lang="en-US" sz="4000" dirty="0" smtClean="0"/>
          </a:p>
          <a:p>
            <a:pPr marL="457200" indent="-457200">
              <a:buAutoNum type="arabicParenR"/>
            </a:pPr>
            <a:r>
              <a:rPr lang="en-US" sz="4000" dirty="0" smtClean="0"/>
              <a:t>Identify main idea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Identify sub points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Provide details and examples</a:t>
            </a:r>
          </a:p>
          <a:p>
            <a:pPr marL="457200" indent="-457200">
              <a:buAutoNum type="arabicParenR"/>
            </a:pPr>
            <a:r>
              <a:rPr lang="en-US" sz="4000" dirty="0" smtClean="0"/>
              <a:t>Check for vocabulary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573" y="456252"/>
            <a:ext cx="7844028" cy="1323041"/>
          </a:xfrm>
        </p:spPr>
        <p:txBody>
          <a:bodyPr/>
          <a:lstStyle/>
          <a:p>
            <a:r>
              <a:rPr lang="en-US" sz="4400" dirty="0" smtClean="0"/>
              <a:t>Use abbreviations &amp; symbols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39573" y="2020590"/>
            <a:ext cx="36317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ex.		example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esp.	especially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=		equals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=		not/not equals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&lt;		less than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&gt;		greater than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Apple Casual"/>
              </a:rPr>
              <a:t>w</a:t>
            </a:r>
            <a:r>
              <a:rPr lang="en-US" sz="2400" b="1" dirty="0" smtClean="0">
                <a:latin typeface="Apple Casual"/>
              </a:rPr>
              <a:t>/		with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w/o	without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19244" y="2096790"/>
            <a:ext cx="45425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pple Casual"/>
              </a:rPr>
              <a:t>ex	</a:t>
            </a:r>
            <a:r>
              <a:rPr lang="en-US" sz="2400" b="1" dirty="0" smtClean="0">
                <a:latin typeface="Apple Casual"/>
              </a:rPr>
              <a:t>	increase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Apple Casual"/>
              </a:rPr>
              <a:t>=</a:t>
            </a:r>
            <a:r>
              <a:rPr lang="en-US" sz="2400" b="1" dirty="0" smtClean="0">
                <a:latin typeface="Apple Casual"/>
              </a:rPr>
              <a:t>		decrease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Apple Casual"/>
              </a:rPr>
              <a:t>&lt;</a:t>
            </a:r>
            <a:r>
              <a:rPr lang="en-US" sz="2400" b="1" dirty="0" smtClean="0">
                <a:latin typeface="Apple Casual"/>
              </a:rPr>
              <a:t>		therefore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FF"/>
                </a:solidFill>
                <a:latin typeface="Apple Casual"/>
              </a:rPr>
              <a:t>--&gt;	</a:t>
            </a:r>
            <a:r>
              <a:rPr lang="en-US" sz="2400" b="1" dirty="0" smtClean="0">
                <a:latin typeface="Apple Casual"/>
              </a:rPr>
              <a:t>	leading to/results in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b/4		before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b/c		because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gov’t	government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Apple Casual"/>
              </a:rPr>
              <a:t>v. 		very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Apple Casu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10800000" flipV="1">
            <a:off x="648907" y="3830673"/>
            <a:ext cx="303209" cy="2886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4624462" y="2278475"/>
            <a:ext cx="30790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4570933" y="2965283"/>
            <a:ext cx="366387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08500" y="4101830"/>
            <a:ext cx="44009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752537" y="3408666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674057" y="359955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847217" y="359955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261</TotalTime>
  <Words>402</Words>
  <Application>Microsoft Office PowerPoint</Application>
  <PresentationFormat>On-screen Show (4:3)</PresentationFormat>
  <Paragraphs>107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Codex</vt:lpstr>
      <vt:lpstr>Note-Taking</vt:lpstr>
      <vt:lpstr>Note-Taking Agenda</vt:lpstr>
      <vt:lpstr>Why Take Notes</vt:lpstr>
      <vt:lpstr>Why Take Notes</vt:lpstr>
      <vt:lpstr>Note-Taking Strategies</vt:lpstr>
      <vt:lpstr>Read 1st, Note 2nd </vt:lpstr>
      <vt:lpstr>Paraphrase &amp; Summarize</vt:lpstr>
      <vt:lpstr>Writing it Down</vt:lpstr>
      <vt:lpstr>Use abbreviations &amp; symbols</vt:lpstr>
      <vt:lpstr>The Technique: Mapping</vt:lpstr>
      <vt:lpstr>Taking Notes</vt:lpstr>
      <vt:lpstr>Concept Mapping</vt:lpstr>
      <vt:lpstr>Concept Mapping</vt:lpstr>
      <vt:lpstr>Mind Mapping</vt:lpstr>
      <vt:lpstr>YOUR TURN!</vt:lpstr>
      <vt:lpstr>My Version</vt:lpstr>
      <vt:lpstr>Assignment</vt:lpstr>
      <vt:lpstr>PowerPoint Presentation</vt:lpstr>
    </vt:vector>
  </TitlesOfParts>
  <Company>Boces/BCSD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Note-Taking</dc:title>
  <dc:creator>Lindsay Cesari</dc:creator>
  <cp:lastModifiedBy>LCesari</cp:lastModifiedBy>
  <cp:revision>16</cp:revision>
  <dcterms:created xsi:type="dcterms:W3CDTF">2011-09-17T15:34:08Z</dcterms:created>
  <dcterms:modified xsi:type="dcterms:W3CDTF">2011-09-29T11:14:34Z</dcterms:modified>
</cp:coreProperties>
</file>