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6" r:id="rId11"/>
    <p:sldId id="287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88" r:id="rId22"/>
    <p:sldId id="275" r:id="rId23"/>
    <p:sldId id="277" r:id="rId24"/>
    <p:sldId id="276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B91A-5C9F-43B0-A547-146DE010FD43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CC671B1-A823-4342-906E-75A4AEBB1C2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9000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B91A-5C9F-43B0-A547-146DE010FD43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671B1-A823-4342-906E-75A4AEBB1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9000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B91A-5C9F-43B0-A547-146DE010FD43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671B1-A823-4342-906E-75A4AEBB1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9000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B91A-5C9F-43B0-A547-146DE010FD43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671B1-A823-4342-906E-75A4AEBB1C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 advClick="0" advTm="9000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B91A-5C9F-43B0-A547-146DE010FD43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C671B1-A823-4342-906E-75A4AEBB1C2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9000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B91A-5C9F-43B0-A547-146DE010FD43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671B1-A823-4342-906E-75A4AEBB1C2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 advClick="0" advTm="9000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B91A-5C9F-43B0-A547-146DE010FD43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671B1-A823-4342-906E-75A4AEBB1C2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 advClick="0" advTm="9000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B91A-5C9F-43B0-A547-146DE010FD43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671B1-A823-4342-906E-75A4AEBB1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9000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B91A-5C9F-43B0-A547-146DE010FD43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671B1-A823-4342-906E-75A4AEBB1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9000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B91A-5C9F-43B0-A547-146DE010FD43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671B1-A823-4342-906E-75A4AEBB1C2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 advClick="0" advTm="9000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B91A-5C9F-43B0-A547-146DE010FD43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C671B1-A823-4342-906E-75A4AEBB1C2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 spd="slow" advClick="0" advTm="9000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240B91A-5C9F-43B0-A547-146DE010FD43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CC671B1-A823-4342-906E-75A4AEBB1C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9000">
    <p:strips dir="rd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icole\AppData\Local\Microsoft\Windows\Temporary Internet Files\Content.IE5\FCPG2P7Q\MC90044906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4613564"/>
            <a:ext cx="2057400" cy="2244436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Español</a:t>
            </a:r>
            <a:r>
              <a:rPr lang="en-US" sz="2800" dirty="0" smtClean="0"/>
              <a:t> 4</a:t>
            </a:r>
          </a:p>
          <a:p>
            <a:r>
              <a:rPr lang="en-US" sz="2800" dirty="0" err="1" smtClean="0"/>
              <a:t>Práctica</a:t>
            </a:r>
            <a:r>
              <a:rPr lang="en-US" sz="2800" dirty="0" smtClean="0"/>
              <a:t> de </a:t>
            </a:r>
            <a:r>
              <a:rPr lang="en-US" sz="2800" dirty="0" err="1" smtClean="0"/>
              <a:t>Banderas</a:t>
            </a:r>
            <a:r>
              <a:rPr lang="en-US" sz="2800" dirty="0" smtClean="0"/>
              <a:t> Rojas de DEVON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¿El </a:t>
            </a:r>
            <a:r>
              <a:rPr lang="en-US" dirty="0" err="1" smtClean="0"/>
              <a:t>Subjuntivo</a:t>
            </a:r>
            <a:r>
              <a:rPr lang="en-US" dirty="0" smtClean="0"/>
              <a:t> o el </a:t>
            </a:r>
            <a:r>
              <a:rPr lang="en-US" dirty="0" err="1" smtClean="0"/>
              <a:t>Indicativo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ransition spd="slow" advClick="0" advTm="9000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5791200" y="2819400"/>
            <a:ext cx="914400" cy="5334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Es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lástima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la </a:t>
            </a:r>
            <a:r>
              <a:rPr lang="en-US" dirty="0" err="1" smtClean="0"/>
              <a:t>clase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>
              <a:buBlip>
                <a:blip r:embed="rId2"/>
              </a:buBlip>
            </a:pPr>
            <a:r>
              <a:rPr lang="en-US" sz="2800" b="1" dirty="0" smtClean="0"/>
              <a:t>DUDA</a:t>
            </a:r>
          </a:p>
          <a:p>
            <a:pPr algn="r">
              <a:buNone/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EMOCIóN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smtClean="0"/>
              <a:t>VOLUNTAD</a:t>
            </a:r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OPINIóN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NEGACIóN</a:t>
            </a:r>
            <a:endParaRPr lang="en-US" sz="2800" b="1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b="1" dirty="0" smtClean="0"/>
              <a:t>INDICATIVO</a:t>
            </a:r>
          </a:p>
          <a:p>
            <a:pPr algn="r">
              <a:buNone/>
            </a:pPr>
            <a:r>
              <a:rPr lang="en-US" dirty="0" smtClean="0"/>
              <a:t>(aka no </a:t>
            </a:r>
            <a:r>
              <a:rPr lang="en-US" dirty="0" err="1" smtClean="0"/>
              <a:t>subjuntivo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1" name="Picture 3" descr="C:\Users\Nicole\AppData\Local\Microsoft\Windows\Temporary Internet Files\Content.IE5\FCPG2P7Q\MC90043480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819400"/>
            <a:ext cx="533400" cy="533400"/>
          </a:xfrm>
          <a:prstGeom prst="rect">
            <a:avLst/>
          </a:prstGeom>
          <a:noFill/>
        </p:spPr>
      </p:pic>
      <p:cxnSp>
        <p:nvCxnSpPr>
          <p:cNvPr id="22" name="Straight Connector 21"/>
          <p:cNvCxnSpPr/>
          <p:nvPr/>
        </p:nvCxnSpPr>
        <p:spPr>
          <a:xfrm flipV="1">
            <a:off x="5943600" y="2895600"/>
            <a:ext cx="685800" cy="381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 descr="C:\Users\Nicole\AppData\Local\Microsoft\Windows\Temporary Internet Files\Content.IE5\FCPG2P7Q\MC90002988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457200"/>
            <a:ext cx="1658938" cy="11715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9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0.09323 0.0257 C -0.45452 0.14908 -0.81563 0.27269 -0.80608 0.34954 C -0.79653 0.42639 -0.07222 0.44468 -0.03594 0.48681 C 0.00035 0.52894 -0.47309 0.57824 -0.5882 0.60232 " pathEditMode="relative" rAng="0" ptsTypes="aaaa">
                                      <p:cBhvr>
                                        <p:cTn id="6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400" y="28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¿</a:t>
            </a:r>
            <a:r>
              <a:rPr lang="en-US" b="1" dirty="0" err="1" smtClean="0"/>
              <a:t>Preguntas</a:t>
            </a:r>
            <a:r>
              <a:rPr lang="en-US" b="1" dirty="0" smtClean="0"/>
              <a:t> o </a:t>
            </a:r>
            <a:r>
              <a:rPr lang="en-US" b="1" dirty="0" err="1" smtClean="0"/>
              <a:t>Confusión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Estoy</a:t>
            </a:r>
            <a:r>
              <a:rPr lang="en-US" dirty="0" smtClean="0"/>
              <a:t> </a:t>
            </a:r>
            <a:r>
              <a:rPr lang="en-US" dirty="0" err="1" smtClean="0"/>
              <a:t>feliz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él</a:t>
            </a:r>
            <a:r>
              <a:rPr lang="en-US" dirty="0" smtClean="0"/>
              <a:t>…  (</a:t>
            </a:r>
            <a:r>
              <a:rPr lang="en-US" dirty="0" err="1" smtClean="0"/>
              <a:t>Emoción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 </a:t>
            </a:r>
            <a:r>
              <a:rPr lang="en-US" dirty="0" err="1" smtClean="0"/>
              <a:t>madre</a:t>
            </a:r>
            <a:r>
              <a:rPr lang="en-US" dirty="0" smtClean="0"/>
              <a:t> </a:t>
            </a:r>
            <a:r>
              <a:rPr lang="en-US" dirty="0" err="1" smtClean="0"/>
              <a:t>insiste</a:t>
            </a:r>
            <a:r>
              <a:rPr lang="en-US" dirty="0" smtClean="0"/>
              <a:t> en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… (</a:t>
            </a:r>
            <a:r>
              <a:rPr lang="en-US" dirty="0" err="1" smtClean="0"/>
              <a:t>Voluntad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Ella </a:t>
            </a:r>
            <a:r>
              <a:rPr lang="en-US" dirty="0" err="1" smtClean="0"/>
              <a:t>cree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la </a:t>
            </a:r>
            <a:r>
              <a:rPr lang="en-US" dirty="0" err="1" smtClean="0"/>
              <a:t>clase</a:t>
            </a:r>
            <a:r>
              <a:rPr lang="en-US" dirty="0" smtClean="0"/>
              <a:t>… (</a:t>
            </a:r>
            <a:r>
              <a:rPr lang="en-US" dirty="0" err="1" smtClean="0"/>
              <a:t>Indicativo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 amigo </a:t>
            </a:r>
            <a:r>
              <a:rPr lang="en-US" dirty="0" err="1" smtClean="0"/>
              <a:t>recomienda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nosotros</a:t>
            </a:r>
            <a:r>
              <a:rPr lang="en-US" dirty="0" smtClean="0"/>
              <a:t>… </a:t>
            </a:r>
            <a:r>
              <a:rPr lang="en-US" sz="2400" dirty="0" smtClean="0"/>
              <a:t>(</a:t>
            </a:r>
            <a:r>
              <a:rPr lang="en-US" sz="2400" dirty="0" err="1" smtClean="0"/>
              <a:t>Voluntad</a:t>
            </a:r>
            <a:r>
              <a:rPr lang="en-US" sz="24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verdad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… (</a:t>
            </a:r>
            <a:r>
              <a:rPr lang="en-US" dirty="0" err="1" smtClean="0"/>
              <a:t>Negación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hay </a:t>
            </a:r>
            <a:r>
              <a:rPr lang="en-US" dirty="0" err="1" smtClean="0"/>
              <a:t>duda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… (</a:t>
            </a:r>
            <a:r>
              <a:rPr lang="en-US" dirty="0" err="1" smtClean="0"/>
              <a:t>Indicativo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 </a:t>
            </a:r>
            <a:r>
              <a:rPr lang="en-US" dirty="0" err="1" smtClean="0"/>
              <a:t>obvio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… (</a:t>
            </a:r>
            <a:r>
              <a:rPr lang="en-US" dirty="0" err="1" smtClean="0"/>
              <a:t>Indicativo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 horrible </a:t>
            </a:r>
            <a:r>
              <a:rPr lang="en-US" dirty="0" err="1" smtClean="0"/>
              <a:t>que</a:t>
            </a:r>
            <a:r>
              <a:rPr lang="en-US" dirty="0" smtClean="0"/>
              <a:t> el </a:t>
            </a:r>
            <a:r>
              <a:rPr lang="en-US" dirty="0" err="1" smtClean="0"/>
              <a:t>tiempo</a:t>
            </a:r>
            <a:r>
              <a:rPr lang="en-US" dirty="0" smtClean="0"/>
              <a:t>… (</a:t>
            </a:r>
            <a:r>
              <a:rPr lang="en-US" dirty="0" err="1" smtClean="0"/>
              <a:t>Opinión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lástima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la </a:t>
            </a:r>
            <a:r>
              <a:rPr lang="en-US" dirty="0" err="1" smtClean="0"/>
              <a:t>clase</a:t>
            </a:r>
            <a:r>
              <a:rPr lang="en-US" dirty="0" smtClean="0"/>
              <a:t>… (</a:t>
            </a:r>
            <a:r>
              <a:rPr lang="en-US" dirty="0" err="1" smtClean="0"/>
              <a:t>Opinión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ransition spd="slow" advClick="0" advTm="9000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5791200" y="2819400"/>
            <a:ext cx="914400" cy="5334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Estoy</a:t>
            </a:r>
            <a:r>
              <a:rPr lang="en-US" dirty="0" smtClean="0"/>
              <a:t> </a:t>
            </a:r>
            <a:r>
              <a:rPr lang="en-US" dirty="0" err="1" smtClean="0"/>
              <a:t>triste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>
              <a:buBlip>
                <a:blip r:embed="rId2"/>
              </a:buBlip>
            </a:pPr>
            <a:r>
              <a:rPr lang="en-US" sz="2800" b="1" dirty="0" smtClean="0"/>
              <a:t>DUDA</a:t>
            </a:r>
          </a:p>
          <a:p>
            <a:pPr algn="r">
              <a:buNone/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EMOCIóN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smtClean="0"/>
              <a:t>VOLUNTAD</a:t>
            </a:r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OPINIóN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NEGACIóN</a:t>
            </a:r>
            <a:endParaRPr lang="en-US" sz="2800" b="1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b="1" dirty="0" smtClean="0"/>
              <a:t>INDICATIVO</a:t>
            </a:r>
          </a:p>
          <a:p>
            <a:pPr algn="r">
              <a:buNone/>
            </a:pPr>
            <a:r>
              <a:rPr lang="en-US" dirty="0" smtClean="0"/>
              <a:t>(aka no </a:t>
            </a:r>
            <a:r>
              <a:rPr lang="en-US" dirty="0" err="1" smtClean="0"/>
              <a:t>subjuntivo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1" name="Picture 3" descr="C:\Users\Nicole\AppData\Local\Microsoft\Windows\Temporary Internet Files\Content.IE5\FCPG2P7Q\MC90043480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819400"/>
            <a:ext cx="533400" cy="533400"/>
          </a:xfrm>
          <a:prstGeom prst="rect">
            <a:avLst/>
          </a:prstGeom>
          <a:noFill/>
        </p:spPr>
      </p:pic>
      <p:cxnSp>
        <p:nvCxnSpPr>
          <p:cNvPr id="22" name="Straight Connector 21"/>
          <p:cNvCxnSpPr/>
          <p:nvPr/>
        </p:nvCxnSpPr>
        <p:spPr>
          <a:xfrm flipV="1">
            <a:off x="5943600" y="2895600"/>
            <a:ext cx="685800" cy="381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 descr="C:\Users\Nicole\AppData\Local\Microsoft\Windows\Temporary Internet Files\Content.IE5\FCPG2P7Q\MC90002988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457200"/>
            <a:ext cx="1658938" cy="11715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9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1.94444E-6 5.92593E-6 C -0.1066 0.02779 -0.21302 0.05556 -0.26424 0.11042 C -0.31545 0.16529 -0.32014 0.28079 -0.30712 0.32941 C -0.2941 0.37802 -0.21528 0.38982 -0.18577 0.40186 C -0.15625 0.4139 -0.13924 0.40255 -0.13004 0.40186 " pathEditMode="relative" ptsTypes="aaaaA">
                                      <p:cBhvr>
                                        <p:cTn id="6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5791200" y="2819400"/>
            <a:ext cx="914400" cy="5334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quiero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Uds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>
              <a:buBlip>
                <a:blip r:embed="rId2"/>
              </a:buBlip>
            </a:pPr>
            <a:r>
              <a:rPr lang="en-US" sz="2800" b="1" dirty="0" smtClean="0"/>
              <a:t>DUDA</a:t>
            </a:r>
          </a:p>
          <a:p>
            <a:pPr algn="r">
              <a:buNone/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EMOCIóN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smtClean="0"/>
              <a:t>VOLUNTAD</a:t>
            </a:r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OPINIóN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NEGACIóN</a:t>
            </a:r>
            <a:endParaRPr lang="en-US" sz="2800" b="1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b="1" dirty="0" smtClean="0"/>
              <a:t>INDICATIVO</a:t>
            </a:r>
          </a:p>
          <a:p>
            <a:pPr algn="r">
              <a:buNone/>
            </a:pPr>
            <a:r>
              <a:rPr lang="en-US" dirty="0" smtClean="0"/>
              <a:t>(aka no </a:t>
            </a:r>
            <a:r>
              <a:rPr lang="en-US" dirty="0" err="1" smtClean="0"/>
              <a:t>subjuntivo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1" name="Picture 3" descr="C:\Users\Nicole\AppData\Local\Microsoft\Windows\Temporary Internet Files\Content.IE5\FCPG2P7Q\MC90043480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819400"/>
            <a:ext cx="533400" cy="533400"/>
          </a:xfrm>
          <a:prstGeom prst="rect">
            <a:avLst/>
          </a:prstGeom>
          <a:noFill/>
        </p:spPr>
      </p:pic>
      <p:cxnSp>
        <p:nvCxnSpPr>
          <p:cNvPr id="22" name="Straight Connector 21"/>
          <p:cNvCxnSpPr/>
          <p:nvPr/>
        </p:nvCxnSpPr>
        <p:spPr>
          <a:xfrm flipV="1">
            <a:off x="5943600" y="2895600"/>
            <a:ext cx="685800" cy="381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 descr="C:\Users\Nicole\AppData\Local\Microsoft\Windows\Temporary Internet Files\Content.IE5\FCPG2P7Q\MC90002988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457200"/>
            <a:ext cx="1658938" cy="11715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9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0.06389 0.02686 C -0.41632 -0.04606 -0.7684 -0.11875 -0.77952 -0.0699 C -0.79063 -0.02106 -0.15781 0.23681 -0.1309 0.32061 C -0.10399 0.4044 -0.36111 0.41852 -0.61806 0.43287 " pathEditMode="relative" rAng="0" ptsTypes="aaaA">
                                      <p:cBhvr>
                                        <p:cTn id="6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300" y="13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5791200" y="2819400"/>
            <a:ext cx="914400" cy="5334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creo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él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>
              <a:buBlip>
                <a:blip r:embed="rId2"/>
              </a:buBlip>
            </a:pPr>
            <a:r>
              <a:rPr lang="en-US" sz="2800" b="1" dirty="0" smtClean="0"/>
              <a:t>DUDA</a:t>
            </a:r>
          </a:p>
          <a:p>
            <a:pPr algn="r">
              <a:buNone/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EMOCIóN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smtClean="0"/>
              <a:t>VOLUNTAD</a:t>
            </a:r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OPINIóN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NEGACIóN</a:t>
            </a:r>
            <a:endParaRPr lang="en-US" sz="2800" b="1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b="1" dirty="0" smtClean="0"/>
              <a:t>INDICATIVO</a:t>
            </a:r>
          </a:p>
          <a:p>
            <a:pPr algn="r">
              <a:buNone/>
            </a:pPr>
            <a:r>
              <a:rPr lang="en-US" dirty="0" smtClean="0"/>
              <a:t>(aka no </a:t>
            </a:r>
            <a:r>
              <a:rPr lang="en-US" dirty="0" err="1" smtClean="0"/>
              <a:t>subjuntivo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1" name="Picture 3" descr="C:\Users\Nicole\AppData\Local\Microsoft\Windows\Temporary Internet Files\Content.IE5\FCPG2P7Q\MC90043480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819400"/>
            <a:ext cx="533400" cy="533400"/>
          </a:xfrm>
          <a:prstGeom prst="rect">
            <a:avLst/>
          </a:prstGeom>
          <a:noFill/>
        </p:spPr>
      </p:pic>
      <p:cxnSp>
        <p:nvCxnSpPr>
          <p:cNvPr id="22" name="Straight Connector 21"/>
          <p:cNvCxnSpPr/>
          <p:nvPr/>
        </p:nvCxnSpPr>
        <p:spPr>
          <a:xfrm flipV="1">
            <a:off x="5943600" y="2895600"/>
            <a:ext cx="685800" cy="381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 descr="C:\Users\Nicole\AppData\Local\Microsoft\Windows\Temporary Internet Files\Content.IE5\FCPG2P7Q\MC90002988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457200"/>
            <a:ext cx="1658938" cy="11715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9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2.77778E-6 1.48148E-6 C 0.01667 0.38565 0.03334 0.77129 0.00712 0.7544 C -0.01909 0.7375 -0.10312 -0.10255 -0.15712 -0.10093 C -0.21111 -0.09954 -0.25087 0.76805 -0.31701 0.76389 C -0.38333 0.75972 -0.48038 -0.04491 -0.55434 -0.12593 C -0.62795 -0.20671 -0.8309 0.19537 -0.75989 0.27824 C -0.68889 0.36088 -0.40868 0.3662 -0.12847 0.37153 " pathEditMode="relative" rAng="0" ptsTypes="aaaaaaA">
                                      <p:cBhvr>
                                        <p:cTn id="6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00" y="2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5791200" y="2819400"/>
            <a:ext cx="914400" cy="5334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saben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>
              <a:buBlip>
                <a:blip r:embed="rId2"/>
              </a:buBlip>
            </a:pPr>
            <a:r>
              <a:rPr lang="en-US" sz="2800" b="1" dirty="0" smtClean="0"/>
              <a:t>DUDA</a:t>
            </a:r>
          </a:p>
          <a:p>
            <a:pPr algn="r">
              <a:buNone/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EMOCIóN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smtClean="0"/>
              <a:t>VOLUNTAD</a:t>
            </a:r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OPINIóN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NEGACIóN</a:t>
            </a:r>
            <a:endParaRPr lang="en-US" sz="2800" b="1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b="1" dirty="0" smtClean="0"/>
              <a:t>INDICATIVO</a:t>
            </a:r>
          </a:p>
          <a:p>
            <a:pPr algn="r">
              <a:buNone/>
            </a:pPr>
            <a:r>
              <a:rPr lang="en-US" dirty="0" smtClean="0"/>
              <a:t>(aka no </a:t>
            </a:r>
            <a:r>
              <a:rPr lang="en-US" dirty="0" err="1" smtClean="0"/>
              <a:t>subjuntivo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1" name="Picture 3" descr="C:\Users\Nicole\AppData\Local\Microsoft\Windows\Temporary Internet Files\Content.IE5\FCPG2P7Q\MC90043480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819400"/>
            <a:ext cx="533400" cy="533400"/>
          </a:xfrm>
          <a:prstGeom prst="rect">
            <a:avLst/>
          </a:prstGeom>
          <a:noFill/>
        </p:spPr>
      </p:pic>
      <p:cxnSp>
        <p:nvCxnSpPr>
          <p:cNvPr id="22" name="Straight Connector 21"/>
          <p:cNvCxnSpPr/>
          <p:nvPr/>
        </p:nvCxnSpPr>
        <p:spPr>
          <a:xfrm flipV="1">
            <a:off x="5943600" y="2895600"/>
            <a:ext cx="685800" cy="381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 descr="C:\Users\Nicole\AppData\Local\Microsoft\Windows\Temporary Internet Files\Content.IE5\FCPG2P7Q\MC90002988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457200"/>
            <a:ext cx="1658938" cy="11715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9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0.0658 0.01158 C -0.40399 0.41204 -0.74202 0.8125 -0.83299 0.80394 C -0.92396 0.79537 -0.6816 -0.03865 -0.61181 -0.03981 C -0.54167 -0.04097 -0.47986 0.71644 -0.41302 0.79653 C -0.34636 0.87662 -0.24653 0.50579 -0.21024 0.44028 C -0.17396 0.37477 -0.1849 0.38936 -0.19583 0.40394 " pathEditMode="relative" rAng="0" ptsTypes="aaaaaA">
                                      <p:cBhvr>
                                        <p:cTn id="6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900" y="40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5791200" y="2819400"/>
            <a:ext cx="914400" cy="5334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 </a:t>
            </a:r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nervioso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>
              <a:buBlip>
                <a:blip r:embed="rId2"/>
              </a:buBlip>
            </a:pPr>
            <a:r>
              <a:rPr lang="en-US" sz="2800" b="1" dirty="0" smtClean="0"/>
              <a:t>DUDA</a:t>
            </a:r>
          </a:p>
          <a:p>
            <a:pPr algn="r">
              <a:buNone/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EMOCIóN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smtClean="0"/>
              <a:t>VOLUNTAD</a:t>
            </a:r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OPINIóN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NEGACIóN</a:t>
            </a:r>
            <a:endParaRPr lang="en-US" sz="2800" b="1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b="1" dirty="0" smtClean="0"/>
              <a:t>INDICATIVO</a:t>
            </a:r>
          </a:p>
          <a:p>
            <a:pPr algn="r">
              <a:buNone/>
            </a:pPr>
            <a:r>
              <a:rPr lang="en-US" dirty="0" smtClean="0"/>
              <a:t>(aka no </a:t>
            </a:r>
            <a:r>
              <a:rPr lang="en-US" dirty="0" err="1" smtClean="0"/>
              <a:t>subjuntivo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1" name="Picture 3" descr="C:\Users\Nicole\AppData\Local\Microsoft\Windows\Temporary Internet Files\Content.IE5\FCPG2P7Q\MC90043480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819400"/>
            <a:ext cx="533400" cy="533400"/>
          </a:xfrm>
          <a:prstGeom prst="rect">
            <a:avLst/>
          </a:prstGeom>
          <a:noFill/>
        </p:spPr>
      </p:pic>
      <p:cxnSp>
        <p:nvCxnSpPr>
          <p:cNvPr id="22" name="Straight Connector 21"/>
          <p:cNvCxnSpPr/>
          <p:nvPr/>
        </p:nvCxnSpPr>
        <p:spPr>
          <a:xfrm flipV="1">
            <a:off x="5943600" y="2895600"/>
            <a:ext cx="685800" cy="381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 descr="C:\Users\Nicole\AppData\Local\Microsoft\Windows\Temporary Internet Files\Content.IE5\FCPG2P7Q\MC90002988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457200"/>
            <a:ext cx="1658938" cy="11715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9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0.05434 -0.04097 C 0.025 0.10348 0.10451 0.24792 0.07274 0.38195 C 0.04097 0.51598 -0.09549 0.73889 -0.24445 0.76273 C -0.3934 0.78658 -0.7691 0.6051 -0.82153 0.52477 C -0.87396 0.44445 -0.71632 0.3625 -0.55868 0.28079 " pathEditMode="relative" rAng="0" ptsTypes="aaaaA">
                                      <p:cBhvr>
                                        <p:cTn id="6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00" y="4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5791200" y="2819400"/>
            <a:ext cx="914400" cy="5334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hay </a:t>
            </a:r>
            <a:r>
              <a:rPr lang="en-US" dirty="0" err="1" smtClean="0"/>
              <a:t>duda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>
              <a:buBlip>
                <a:blip r:embed="rId2"/>
              </a:buBlip>
            </a:pPr>
            <a:r>
              <a:rPr lang="en-US" sz="2800" b="1" dirty="0" smtClean="0"/>
              <a:t>DUDA</a:t>
            </a:r>
          </a:p>
          <a:p>
            <a:pPr algn="r">
              <a:buNone/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EMOCIóN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smtClean="0"/>
              <a:t>VOLUNTAD</a:t>
            </a:r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OPINIóN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NEGACIóN</a:t>
            </a:r>
            <a:endParaRPr lang="en-US" sz="2800" b="1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b="1" dirty="0" smtClean="0"/>
              <a:t>INDICATIVO</a:t>
            </a:r>
          </a:p>
          <a:p>
            <a:pPr algn="r">
              <a:buNone/>
            </a:pPr>
            <a:r>
              <a:rPr lang="en-US" dirty="0" smtClean="0"/>
              <a:t>(aka no </a:t>
            </a:r>
            <a:r>
              <a:rPr lang="en-US" dirty="0" err="1" smtClean="0"/>
              <a:t>subjuntivo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1" name="Picture 3" descr="C:\Users\Nicole\AppData\Local\Microsoft\Windows\Temporary Internet Files\Content.IE5\FCPG2P7Q\MC90043480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819400"/>
            <a:ext cx="533400" cy="533400"/>
          </a:xfrm>
          <a:prstGeom prst="rect">
            <a:avLst/>
          </a:prstGeom>
          <a:noFill/>
        </p:spPr>
      </p:pic>
      <p:cxnSp>
        <p:nvCxnSpPr>
          <p:cNvPr id="22" name="Straight Connector 21"/>
          <p:cNvCxnSpPr/>
          <p:nvPr/>
        </p:nvCxnSpPr>
        <p:spPr>
          <a:xfrm flipV="1">
            <a:off x="5943600" y="2895600"/>
            <a:ext cx="685800" cy="381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 descr="C:\Users\Nicole\AppData\Local\Microsoft\Windows\Temporary Internet Files\Content.IE5\FCPG2P7Q\MC90002988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457200"/>
            <a:ext cx="1658938" cy="11715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9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0.05452 0.00787 C -0.38524 -0.08889 -0.71597 -0.18541 -0.81163 -0.05486 C -0.90729 0.0757 -0.73281 0.71135 -0.62882 0.79074 C -0.52483 0.87014 -0.35625 0.64561 -0.1875 0.4213 " pathEditMode="relative" rAng="0" ptsTypes="aaaA">
                                      <p:cBhvr>
                                        <p:cTn id="6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600" y="33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5791200" y="2819400"/>
            <a:ext cx="914400" cy="5334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 </a:t>
            </a:r>
            <a:r>
              <a:rPr lang="en-US" dirty="0" err="1" smtClean="0"/>
              <a:t>sido</a:t>
            </a:r>
            <a:r>
              <a:rPr lang="en-US" dirty="0" smtClean="0"/>
              <a:t> </a:t>
            </a:r>
            <a:r>
              <a:rPr lang="en-US" dirty="0" err="1" smtClean="0"/>
              <a:t>increíble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>
              <a:buBlip>
                <a:blip r:embed="rId2"/>
              </a:buBlip>
            </a:pPr>
            <a:r>
              <a:rPr lang="en-US" sz="2800" b="1" dirty="0" smtClean="0"/>
              <a:t>DUDA</a:t>
            </a:r>
          </a:p>
          <a:p>
            <a:pPr algn="r">
              <a:buNone/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EMOCIóN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smtClean="0"/>
              <a:t>VOLUNTAD</a:t>
            </a:r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OPINIóN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NEGACIóN</a:t>
            </a:r>
            <a:endParaRPr lang="en-US" sz="2800" b="1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b="1" dirty="0" smtClean="0"/>
              <a:t>INDICATIVO</a:t>
            </a:r>
          </a:p>
          <a:p>
            <a:pPr algn="r">
              <a:buNone/>
            </a:pPr>
            <a:r>
              <a:rPr lang="en-US" dirty="0" smtClean="0"/>
              <a:t>(aka no </a:t>
            </a:r>
            <a:r>
              <a:rPr lang="en-US" dirty="0" err="1" smtClean="0"/>
              <a:t>subjuntivo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1" name="Picture 3" descr="C:\Users\Nicole\AppData\Local\Microsoft\Windows\Temporary Internet Files\Content.IE5\FCPG2P7Q\MC90043480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819400"/>
            <a:ext cx="533400" cy="533400"/>
          </a:xfrm>
          <a:prstGeom prst="rect">
            <a:avLst/>
          </a:prstGeom>
          <a:noFill/>
        </p:spPr>
      </p:pic>
      <p:cxnSp>
        <p:nvCxnSpPr>
          <p:cNvPr id="22" name="Straight Connector 21"/>
          <p:cNvCxnSpPr/>
          <p:nvPr/>
        </p:nvCxnSpPr>
        <p:spPr>
          <a:xfrm flipV="1">
            <a:off x="5943600" y="2895600"/>
            <a:ext cx="685800" cy="381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 descr="C:\Users\Nicole\AppData\Local\Microsoft\Windows\Temporary Internet Files\Content.IE5\FCPG2P7Q\MC90002988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457200"/>
            <a:ext cx="1658938" cy="11715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9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0.05695 0.01436 C -0.26458 -0.04676 -0.4717 -0.10764 -0.59965 -0.08102 C -0.72761 -0.05439 -0.93229 0.09005 -0.82396 0.17408 C -0.71545 0.25834 0.00851 0.35718 0.05173 0.42385 C 0.09479 0.49051 -0.23472 0.53241 -0.56424 0.57431 " pathEditMode="relative" rAng="0" ptsTypes="aaaaA">
                                      <p:cBhvr>
                                        <p:cTn id="6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200" y="2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5791200" y="2819400"/>
            <a:ext cx="914400" cy="5334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evidente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>
              <a:buBlip>
                <a:blip r:embed="rId2"/>
              </a:buBlip>
            </a:pPr>
            <a:r>
              <a:rPr lang="en-US" sz="2800" b="1" dirty="0" smtClean="0"/>
              <a:t>DUDA</a:t>
            </a:r>
          </a:p>
          <a:p>
            <a:pPr algn="r">
              <a:buNone/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EMOCIóN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smtClean="0"/>
              <a:t>VOLUNTAD</a:t>
            </a:r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OPINIóN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NEGACIóN</a:t>
            </a:r>
            <a:endParaRPr lang="en-US" sz="2800" b="1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b="1" dirty="0" smtClean="0"/>
              <a:t>INDICATIVO</a:t>
            </a:r>
          </a:p>
          <a:p>
            <a:pPr algn="r">
              <a:buNone/>
            </a:pPr>
            <a:r>
              <a:rPr lang="en-US" dirty="0" smtClean="0"/>
              <a:t>(aka no </a:t>
            </a:r>
            <a:r>
              <a:rPr lang="en-US" dirty="0" err="1" smtClean="0"/>
              <a:t>subjuntivo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1" name="Picture 3" descr="C:\Users\Nicole\AppData\Local\Microsoft\Windows\Temporary Internet Files\Content.IE5\FCPG2P7Q\MC90043480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819400"/>
            <a:ext cx="533400" cy="533400"/>
          </a:xfrm>
          <a:prstGeom prst="rect">
            <a:avLst/>
          </a:prstGeom>
          <a:noFill/>
        </p:spPr>
      </p:pic>
      <p:cxnSp>
        <p:nvCxnSpPr>
          <p:cNvPr id="22" name="Straight Connector 21"/>
          <p:cNvCxnSpPr/>
          <p:nvPr/>
        </p:nvCxnSpPr>
        <p:spPr>
          <a:xfrm flipV="1">
            <a:off x="5943600" y="2895600"/>
            <a:ext cx="685800" cy="381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 descr="C:\Users\Nicole\AppData\Local\Microsoft\Windows\Temporary Internet Files\Content.IE5\FCPG2P7Q\MC90002988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457200"/>
            <a:ext cx="1658938" cy="1171575"/>
          </a:xfrm>
          <a:prstGeom prst="rect">
            <a:avLst/>
          </a:prstGeom>
          <a:noFill/>
        </p:spPr>
      </p:pic>
      <p:pic>
        <p:nvPicPr>
          <p:cNvPr id="9" name="Picture 5" descr="C:\Users\Nicole\AppData\Local\Microsoft\Windows\Temporary Internet Files\Content.IE5\FCPG2P7Q\MC90002988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457200"/>
            <a:ext cx="1658938" cy="11715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9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0.05747 -0.01597 C -0.41129 -0.05625 -0.76493 -0.09652 -0.78611 -0.06342 C -0.80729 -0.03032 -0.21424 0.05116 -0.18507 0.18218 C -0.15521 0.3132 -0.38212 0.51806 -0.60903 0.72315 " pathEditMode="relative" rAng="0" ptsTypes="aaaA">
                                      <p:cBhvr>
                                        <p:cTn id="6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0" y="329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5E-6 4.44444E-6 C 0.07101 0.32754 0.14202 0.65532 0.02657 0.68217 C -0.08888 0.70902 -0.59514 0.18287 -0.69254 0.16064 C -0.78994 0.13842 -0.58629 0.46828 -0.55834 0.5493 " pathEditMode="relative" rAng="0" ptsTypes="aaaa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400" y="35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5791200" y="2819400"/>
            <a:ext cx="914400" cy="5334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Estoy</a:t>
            </a:r>
            <a:r>
              <a:rPr lang="en-US" dirty="0" smtClean="0"/>
              <a:t> </a:t>
            </a:r>
            <a:r>
              <a:rPr lang="en-US" dirty="0" err="1" smtClean="0"/>
              <a:t>feliz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él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>
              <a:buBlip>
                <a:blip r:embed="rId2"/>
              </a:buBlip>
            </a:pPr>
            <a:r>
              <a:rPr lang="en-US" sz="2800" b="1" dirty="0" smtClean="0"/>
              <a:t>DUDA</a:t>
            </a:r>
          </a:p>
          <a:p>
            <a:pPr algn="r">
              <a:buNone/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EMOCIóN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smtClean="0"/>
              <a:t>VOLUNTAD</a:t>
            </a:r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OPINIóN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NEGACIóN</a:t>
            </a:r>
            <a:endParaRPr lang="en-US" sz="2800" b="1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b="1" dirty="0" smtClean="0"/>
              <a:t>INDICATIVO</a:t>
            </a:r>
          </a:p>
          <a:p>
            <a:pPr algn="r">
              <a:buNone/>
            </a:pPr>
            <a:r>
              <a:rPr lang="en-US" dirty="0" smtClean="0"/>
              <a:t>(aka no </a:t>
            </a:r>
            <a:r>
              <a:rPr lang="en-US" dirty="0" err="1" smtClean="0"/>
              <a:t>subjuntivo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1" name="Picture 3" descr="C:\Users\Nicole\AppData\Local\Microsoft\Windows\Temporary Internet Files\Content.IE5\FCPG2P7Q\MC90043480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819400"/>
            <a:ext cx="533400" cy="533400"/>
          </a:xfrm>
          <a:prstGeom prst="rect">
            <a:avLst/>
          </a:prstGeom>
          <a:noFill/>
        </p:spPr>
      </p:pic>
      <p:cxnSp>
        <p:nvCxnSpPr>
          <p:cNvPr id="22" name="Straight Connector 21"/>
          <p:cNvCxnSpPr/>
          <p:nvPr/>
        </p:nvCxnSpPr>
        <p:spPr>
          <a:xfrm flipV="1">
            <a:off x="5943600" y="2895600"/>
            <a:ext cx="685800" cy="381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 descr="C:\Users\Nicole\AppData\Local\Microsoft\Windows\Temporary Internet Files\Content.IE5\FCPG2P7Q\MC90002988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457200"/>
            <a:ext cx="1658938" cy="11715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9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5.55556E-7 -3.7037E-7 C -0.3434 -0.0044 -0.68681 -0.0088 -0.75156 0.11829 C -0.81632 0.24537 -0.49965 0.69444 -0.38872 0.76204 C -0.27778 0.82963 -0.05486 0.60532 -0.08576 0.52384 C -0.11667 0.44236 -0.34549 0.35741 -0.57431 0.27245 " pathEditMode="relative" rAng="0" ptsTypes="aaaaA">
                                      <p:cBhvr>
                                        <p:cTn id="6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800" y="4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5791200" y="2819400"/>
            <a:ext cx="914400" cy="5334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Ella ha </a:t>
            </a:r>
            <a:r>
              <a:rPr lang="en-US" dirty="0" err="1" smtClean="0"/>
              <a:t>pensado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>
              <a:buBlip>
                <a:blip r:embed="rId2"/>
              </a:buBlip>
            </a:pPr>
            <a:r>
              <a:rPr lang="en-US" sz="2800" b="1" dirty="0" smtClean="0"/>
              <a:t>DUDA</a:t>
            </a:r>
          </a:p>
          <a:p>
            <a:pPr algn="r">
              <a:buNone/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EMOCIóN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smtClean="0"/>
              <a:t>VOLUNTAD</a:t>
            </a:r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OPINIóN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NEGACIóN</a:t>
            </a:r>
            <a:endParaRPr lang="en-US" sz="2800" b="1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b="1" dirty="0" smtClean="0"/>
              <a:t>INDICATIVO</a:t>
            </a:r>
          </a:p>
          <a:p>
            <a:pPr algn="r">
              <a:buNone/>
            </a:pPr>
            <a:r>
              <a:rPr lang="en-US" dirty="0" smtClean="0"/>
              <a:t>(aka no </a:t>
            </a:r>
            <a:r>
              <a:rPr lang="en-US" dirty="0" err="1" smtClean="0"/>
              <a:t>subjuntivo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1" name="Picture 3" descr="C:\Users\Nicole\AppData\Local\Microsoft\Windows\Temporary Internet Files\Content.IE5\FCPG2P7Q\MC90043480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819400"/>
            <a:ext cx="533400" cy="533400"/>
          </a:xfrm>
          <a:prstGeom prst="rect">
            <a:avLst/>
          </a:prstGeom>
          <a:noFill/>
        </p:spPr>
      </p:pic>
      <p:cxnSp>
        <p:nvCxnSpPr>
          <p:cNvPr id="22" name="Straight Connector 21"/>
          <p:cNvCxnSpPr/>
          <p:nvPr/>
        </p:nvCxnSpPr>
        <p:spPr>
          <a:xfrm flipV="1">
            <a:off x="5943600" y="2895600"/>
            <a:ext cx="685800" cy="381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 descr="C:\Users\Nicole\AppData\Local\Microsoft\Windows\Temporary Internet Files\Content.IE5\FCPG2P7Q\MC90002988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457200"/>
            <a:ext cx="1658938" cy="11715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9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0.05816 -0.00185 C -0.38802 0.39005 -0.71771 0.78264 -0.8125 0.76806 C -0.90729 0.75348 -0.72917 -0.02569 -0.62674 -0.08889 C -0.52431 -0.15208 -0.36129 0.11806 -0.19809 0.38866 " pathEditMode="relative" rAng="0" ptsTypes="aaaA">
                                      <p:cBhvr>
                                        <p:cTn id="6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500" y="3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Preguntas</a:t>
            </a:r>
            <a:r>
              <a:rPr lang="en-US" dirty="0" smtClean="0"/>
              <a:t> o </a:t>
            </a:r>
            <a:r>
              <a:rPr lang="en-US" dirty="0" err="1" smtClean="0"/>
              <a:t>Confusión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Estoy</a:t>
            </a:r>
            <a:r>
              <a:rPr lang="en-US" dirty="0"/>
              <a:t> </a:t>
            </a:r>
            <a:r>
              <a:rPr lang="en-US" dirty="0" err="1"/>
              <a:t>triste</a:t>
            </a:r>
            <a:r>
              <a:rPr lang="en-US" dirty="0" smtClean="0"/>
              <a:t>…(</a:t>
            </a:r>
            <a:r>
              <a:rPr lang="en-US" dirty="0" err="1" smtClean="0"/>
              <a:t>indicativo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no hay “</a:t>
            </a:r>
            <a:r>
              <a:rPr lang="en-US" dirty="0" err="1" smtClean="0"/>
              <a:t>que</a:t>
            </a:r>
            <a:r>
              <a:rPr lang="en-US" dirty="0" smtClean="0"/>
              <a:t>”)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/>
              <a:t>quiero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Uds</a:t>
            </a:r>
            <a:r>
              <a:rPr lang="en-US" dirty="0" smtClean="0"/>
              <a:t>…(</a:t>
            </a:r>
            <a:r>
              <a:rPr lang="en-US" dirty="0" err="1" smtClean="0"/>
              <a:t>voluntad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creo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él</a:t>
            </a:r>
            <a:r>
              <a:rPr lang="en-US" dirty="0" smtClean="0"/>
              <a:t>…(</a:t>
            </a:r>
            <a:r>
              <a:rPr lang="en-US" dirty="0" err="1" smtClean="0"/>
              <a:t>indicativo</a:t>
            </a:r>
            <a:r>
              <a:rPr lang="en-US" dirty="0" smtClean="0"/>
              <a:t>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Ellos</a:t>
            </a:r>
            <a:r>
              <a:rPr lang="en-US" dirty="0"/>
              <a:t> </a:t>
            </a:r>
            <a:r>
              <a:rPr lang="en-US" dirty="0" err="1"/>
              <a:t>saben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smtClean="0"/>
              <a:t>…(</a:t>
            </a:r>
            <a:r>
              <a:rPr lang="en-US" dirty="0" err="1" smtClean="0"/>
              <a:t>indicativo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 </a:t>
            </a:r>
            <a:r>
              <a:rPr lang="en-US" dirty="0" err="1"/>
              <a:t>hace</a:t>
            </a:r>
            <a:r>
              <a:rPr lang="en-US" dirty="0"/>
              <a:t> </a:t>
            </a:r>
            <a:r>
              <a:rPr lang="en-US" dirty="0" err="1"/>
              <a:t>nervioso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 smtClean="0"/>
              <a:t>…(</a:t>
            </a:r>
            <a:r>
              <a:rPr lang="en-US" dirty="0" err="1" smtClean="0"/>
              <a:t>emoción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</a:t>
            </a:r>
            <a:r>
              <a:rPr lang="en-US" dirty="0"/>
              <a:t>hay </a:t>
            </a:r>
            <a:r>
              <a:rPr lang="en-US" dirty="0" err="1"/>
              <a:t>duda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smtClean="0"/>
              <a:t>…(</a:t>
            </a:r>
            <a:r>
              <a:rPr lang="en-US" dirty="0" err="1" smtClean="0"/>
              <a:t>indicativo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 </a:t>
            </a:r>
            <a:r>
              <a:rPr lang="en-US" dirty="0" err="1"/>
              <a:t>sido</a:t>
            </a:r>
            <a:r>
              <a:rPr lang="en-US" dirty="0"/>
              <a:t> </a:t>
            </a:r>
            <a:r>
              <a:rPr lang="en-US" dirty="0" err="1"/>
              <a:t>increíble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 smtClean="0"/>
              <a:t>…(</a:t>
            </a:r>
            <a:r>
              <a:rPr lang="en-US" dirty="0" err="1" smtClean="0"/>
              <a:t>opinión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evidente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 smtClean="0"/>
              <a:t>…(</a:t>
            </a:r>
            <a:r>
              <a:rPr lang="en-US" dirty="0" err="1" smtClean="0"/>
              <a:t>opinión</a:t>
            </a:r>
            <a:r>
              <a:rPr lang="en-US" dirty="0" smtClean="0"/>
              <a:t>, </a:t>
            </a:r>
            <a:r>
              <a:rPr lang="en-US" dirty="0" err="1" smtClean="0"/>
              <a:t>negación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Ella ha </a:t>
            </a:r>
            <a:r>
              <a:rPr lang="en-US" dirty="0" err="1"/>
              <a:t>pensado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 smtClean="0"/>
              <a:t>…(</a:t>
            </a:r>
            <a:r>
              <a:rPr lang="en-US" dirty="0" err="1" smtClean="0"/>
              <a:t>indicativo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32569757"/>
      </p:ext>
    </p:extLst>
  </p:cSld>
  <p:clrMapOvr>
    <a:masterClrMapping/>
  </p:clrMapOvr>
  <p:transition spd="slow" advClick="0" advTm="9000">
    <p:strips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5791200" y="2819400"/>
            <a:ext cx="914400" cy="5334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me </a:t>
            </a:r>
            <a:r>
              <a:rPr lang="en-US" dirty="0" err="1" smtClean="0"/>
              <a:t>enojo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ésta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>
              <a:buBlip>
                <a:blip r:embed="rId2"/>
              </a:buBlip>
            </a:pPr>
            <a:r>
              <a:rPr lang="en-US" sz="2800" b="1" dirty="0" smtClean="0"/>
              <a:t>DUDA</a:t>
            </a:r>
          </a:p>
          <a:p>
            <a:pPr algn="r">
              <a:buNone/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EMOCIóN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smtClean="0"/>
              <a:t>VOLUNTAD</a:t>
            </a:r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OPINIóN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NEGACIóN</a:t>
            </a:r>
            <a:endParaRPr lang="en-US" sz="2800" b="1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b="1" dirty="0" smtClean="0"/>
              <a:t>INDICATIVO</a:t>
            </a:r>
          </a:p>
          <a:p>
            <a:pPr algn="r">
              <a:buNone/>
            </a:pPr>
            <a:r>
              <a:rPr lang="en-US" dirty="0" smtClean="0"/>
              <a:t>(aka no </a:t>
            </a:r>
            <a:r>
              <a:rPr lang="en-US" dirty="0" err="1" smtClean="0"/>
              <a:t>subjuntivo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1" name="Picture 3" descr="C:\Users\Nicole\AppData\Local\Microsoft\Windows\Temporary Internet Files\Content.IE5\FCPG2P7Q\MC90043480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819400"/>
            <a:ext cx="533400" cy="533400"/>
          </a:xfrm>
          <a:prstGeom prst="rect">
            <a:avLst/>
          </a:prstGeom>
          <a:noFill/>
        </p:spPr>
      </p:pic>
      <p:cxnSp>
        <p:nvCxnSpPr>
          <p:cNvPr id="22" name="Straight Connector 21"/>
          <p:cNvCxnSpPr/>
          <p:nvPr/>
        </p:nvCxnSpPr>
        <p:spPr>
          <a:xfrm flipV="1">
            <a:off x="5943600" y="2895600"/>
            <a:ext cx="685800" cy="381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 descr="C:\Users\Nicole\AppData\Local\Microsoft\Windows\Temporary Internet Files\Content.IE5\FCPG2P7Q\MC90002988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457200"/>
            <a:ext cx="1658938" cy="1171575"/>
          </a:xfrm>
          <a:prstGeom prst="rect">
            <a:avLst/>
          </a:prstGeom>
          <a:noFill/>
        </p:spPr>
      </p:pic>
      <p:pic>
        <p:nvPicPr>
          <p:cNvPr id="9" name="Picture 5" descr="C:\Users\Nicole\AppData\Local\Microsoft\Windows\Temporary Internet Files\Content.IE5\FCPG2P7Q\MC90002988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457200"/>
            <a:ext cx="1658938" cy="11715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9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0.0559 0.00347 C 0.04358 0.27245 0.14306 0.54143 0.05122 0.65879 C -0.04062 0.77615 -0.32396 0.74213 -0.6073 0.70833 " pathEditMode="relative" rAng="0" ptsTypes="aaA">
                                      <p:cBhvr>
                                        <p:cTn id="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600" y="386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.00312 0.00348 C 0.14305 0.2294 0.28281 0.45556 0.18889 0.57107 C 0.09479 0.68658 -0.43993 0.7463 -0.56111 0.69676 C -0.68229 0.64723 -0.54288 0.36227 -0.53802 0.27431 " pathEditMode="relative" rAng="0" ptsTypes="aaaa">
                                      <p:cBhvr>
                                        <p:cTn id="8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00" y="37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5791200" y="2819400"/>
            <a:ext cx="914400" cy="5334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 </a:t>
            </a:r>
            <a:r>
              <a:rPr lang="en-US" dirty="0" err="1" smtClean="0"/>
              <a:t>sido</a:t>
            </a:r>
            <a:r>
              <a:rPr lang="en-US" dirty="0" smtClean="0"/>
              <a:t> </a:t>
            </a:r>
            <a:r>
              <a:rPr lang="en-US" dirty="0" err="1" smtClean="0"/>
              <a:t>verdad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tú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>
              <a:buBlip>
                <a:blip r:embed="rId2"/>
              </a:buBlip>
            </a:pPr>
            <a:r>
              <a:rPr lang="en-US" sz="2800" b="1" dirty="0" smtClean="0"/>
              <a:t>DUDA</a:t>
            </a:r>
          </a:p>
          <a:p>
            <a:pPr algn="r">
              <a:buNone/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EMOCIóN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smtClean="0"/>
              <a:t>VOLUNTAD</a:t>
            </a:r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OPINIóN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NEGACIóN</a:t>
            </a:r>
            <a:endParaRPr lang="en-US" sz="2800" b="1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b="1" dirty="0" smtClean="0"/>
              <a:t>INDICATIVO</a:t>
            </a:r>
          </a:p>
          <a:p>
            <a:pPr algn="r">
              <a:buNone/>
            </a:pPr>
            <a:r>
              <a:rPr lang="en-US" dirty="0" smtClean="0"/>
              <a:t>(aka no </a:t>
            </a:r>
            <a:r>
              <a:rPr lang="en-US" dirty="0" err="1" smtClean="0"/>
              <a:t>subjuntivo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1" name="Picture 3" descr="C:\Users\Nicole\AppData\Local\Microsoft\Windows\Temporary Internet Files\Content.IE5\FCPG2P7Q\MC90043480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819400"/>
            <a:ext cx="533400" cy="533400"/>
          </a:xfrm>
          <a:prstGeom prst="rect">
            <a:avLst/>
          </a:prstGeom>
          <a:noFill/>
        </p:spPr>
      </p:pic>
      <p:cxnSp>
        <p:nvCxnSpPr>
          <p:cNvPr id="22" name="Straight Connector 21"/>
          <p:cNvCxnSpPr/>
          <p:nvPr/>
        </p:nvCxnSpPr>
        <p:spPr>
          <a:xfrm flipV="1">
            <a:off x="5943600" y="2895600"/>
            <a:ext cx="685800" cy="381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 descr="C:\Users\Nicole\AppData\Local\Microsoft\Windows\Temporary Internet Files\Content.IE5\FCPG2P7Q\MC90002988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457200"/>
            <a:ext cx="1658938" cy="11715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9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0.06979 0.01227 C -0.20243 -0.03912 -0.33507 -0.09051 -0.34965 -0.06574 C -0.36441 -0.0412 -0.11441 0.15648 -0.15677 0.15903 C -0.19913 0.16158 -0.49844 -0.00694 -0.60399 -0.05046 C -0.70955 -0.09398 -0.78889 -0.12986 -0.78976 -0.10185 C -0.79063 -0.07384 -0.66945 0.05278 -0.60972 0.11713 C -0.55 0.18148 -0.40573 0.27338 -0.43108 0.28473 C -0.45643 0.29561 -0.74722 0.14144 -0.7625 0.1838 C -0.77778 0.2257 -0.51927 0.50973 -0.52257 0.53797 C -0.52587 0.56598 -0.78802 0.31204 -0.78264 0.35324 C -0.77726 0.39445 -0.58802 0.7794 -0.48976 0.78565 C -0.39149 0.79144 -0.29202 0.59028 -0.19254 0.38959 " pathEditMode="relative" rAng="0" ptsTypes="aaaaaaaaaaaA">
                                      <p:cBhvr>
                                        <p:cTn id="6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00" y="3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5791200" y="2819400"/>
            <a:ext cx="914400" cy="5334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¿Me </a:t>
            </a:r>
            <a:r>
              <a:rPr lang="en-US" dirty="0" err="1" smtClean="0"/>
              <a:t>recomiendas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>
              <a:buBlip>
                <a:blip r:embed="rId2"/>
              </a:buBlip>
            </a:pPr>
            <a:r>
              <a:rPr lang="en-US" sz="2800" b="1" dirty="0" smtClean="0"/>
              <a:t>DUDA</a:t>
            </a:r>
          </a:p>
          <a:p>
            <a:pPr algn="r">
              <a:buNone/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EMOCIóN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smtClean="0"/>
              <a:t>VOLUNTAD</a:t>
            </a:r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OPINIóN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NEGACIóN</a:t>
            </a:r>
            <a:endParaRPr lang="en-US" sz="2800" b="1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b="1" dirty="0" smtClean="0"/>
              <a:t>INDICATIVO</a:t>
            </a:r>
          </a:p>
          <a:p>
            <a:pPr algn="r">
              <a:buNone/>
            </a:pPr>
            <a:r>
              <a:rPr lang="en-US" dirty="0" smtClean="0"/>
              <a:t>(aka no </a:t>
            </a:r>
            <a:r>
              <a:rPr lang="en-US" dirty="0" err="1" smtClean="0"/>
              <a:t>subjuntivo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1" name="Picture 3" descr="C:\Users\Nicole\AppData\Local\Microsoft\Windows\Temporary Internet Files\Content.IE5\FCPG2P7Q\MC90043480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819400"/>
            <a:ext cx="533400" cy="533400"/>
          </a:xfrm>
          <a:prstGeom prst="rect">
            <a:avLst/>
          </a:prstGeom>
          <a:noFill/>
        </p:spPr>
      </p:pic>
      <p:cxnSp>
        <p:nvCxnSpPr>
          <p:cNvPr id="22" name="Straight Connector 21"/>
          <p:cNvCxnSpPr/>
          <p:nvPr/>
        </p:nvCxnSpPr>
        <p:spPr>
          <a:xfrm flipV="1">
            <a:off x="5943600" y="2895600"/>
            <a:ext cx="685800" cy="381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 descr="C:\Users\Nicole\AppData\Local\Microsoft\Windows\Temporary Internet Files\Content.IE5\FCPG2P7Q\MC90002988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457200"/>
            <a:ext cx="1658938" cy="11715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9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1.94444E-6 -4.44444E-6 C -0.38403 0.25255 -0.76788 0.50533 -0.75139 0.62801 C -0.73489 0.75162 -0.01823 0.76968 0.09861 0.73912 C 0.21545 0.70811 -0.00434 0.47223 -0.05 0.44561 C -0.09566 0.41899 -0.1743 0.53774 -0.17569 0.57894 C -0.17708 0.62014 -0.09184 0.6963 -0.0585 0.69329 C -0.02517 0.69005 0.1033 0.6051 0.02431 0.5595 C -0.05469 0.51389 -0.29375 0.46667 -0.53281 0.41899 " pathEditMode="relative" rAng="0" ptsTypes="aaaaaaaA">
                                      <p:cBhvr>
                                        <p:cTn id="6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00" y="38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5791200" y="2819400"/>
            <a:ext cx="914400" cy="5334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 </a:t>
            </a:r>
            <a:r>
              <a:rPr lang="en-US" dirty="0" err="1" smtClean="0"/>
              <a:t>parece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>
              <a:buBlip>
                <a:blip r:embed="rId2"/>
              </a:buBlip>
            </a:pPr>
            <a:r>
              <a:rPr lang="en-US" sz="2800" b="1" dirty="0" smtClean="0"/>
              <a:t>DUDA</a:t>
            </a:r>
          </a:p>
          <a:p>
            <a:pPr algn="r">
              <a:buNone/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EMOCIóN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smtClean="0"/>
              <a:t>VOLUNTAD</a:t>
            </a:r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OPINIóN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NEGACIóN</a:t>
            </a:r>
            <a:endParaRPr lang="en-US" sz="2800" b="1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b="1" dirty="0" smtClean="0"/>
              <a:t>INDICATIVO</a:t>
            </a:r>
          </a:p>
          <a:p>
            <a:pPr algn="r">
              <a:buNone/>
            </a:pPr>
            <a:r>
              <a:rPr lang="en-US" dirty="0" smtClean="0"/>
              <a:t>(aka no </a:t>
            </a:r>
            <a:r>
              <a:rPr lang="en-US" dirty="0" err="1" smtClean="0"/>
              <a:t>subjuntivo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1" name="Picture 3" descr="C:\Users\Nicole\AppData\Local\Microsoft\Windows\Temporary Internet Files\Content.IE5\FCPG2P7Q\MC90043480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819400"/>
            <a:ext cx="533400" cy="533400"/>
          </a:xfrm>
          <a:prstGeom prst="rect">
            <a:avLst/>
          </a:prstGeom>
          <a:noFill/>
        </p:spPr>
      </p:pic>
      <p:cxnSp>
        <p:nvCxnSpPr>
          <p:cNvPr id="22" name="Straight Connector 21"/>
          <p:cNvCxnSpPr/>
          <p:nvPr/>
        </p:nvCxnSpPr>
        <p:spPr>
          <a:xfrm flipV="1">
            <a:off x="5943600" y="2895600"/>
            <a:ext cx="685800" cy="381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 descr="C:\Users\Nicole\AppData\Local\Microsoft\Windows\Temporary Internet Files\Content.IE5\FCPG2P7Q\MC90002988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457200"/>
            <a:ext cx="1658938" cy="11715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9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1.11111E-6 5.18519E-6 C -0.31597 -0.11249 -0.63194 -0.22499 -0.73299 -0.09698 C -0.83403 0.03103 -0.70417 0.69098 -0.60573 0.76783 C -0.50729 0.84468 -0.2184 0.42871 -0.14288 0.3639 " pathEditMode="relative" ptsTypes="aaaA">
                                      <p:cBhvr>
                                        <p:cTn id="6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5791200" y="2819400"/>
            <a:ext cx="914400" cy="5334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veo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>
              <a:buBlip>
                <a:blip r:embed="rId2"/>
              </a:buBlip>
            </a:pPr>
            <a:r>
              <a:rPr lang="en-US" sz="2800" b="1" dirty="0" smtClean="0"/>
              <a:t>DUDA</a:t>
            </a:r>
          </a:p>
          <a:p>
            <a:pPr algn="r">
              <a:buNone/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EMOCIóN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smtClean="0"/>
              <a:t>VOLUNTAD</a:t>
            </a:r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OPINIóN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NEGACIóN</a:t>
            </a:r>
            <a:endParaRPr lang="en-US" sz="2800" b="1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b="1" dirty="0" smtClean="0"/>
              <a:t>INDICATIVO</a:t>
            </a:r>
          </a:p>
          <a:p>
            <a:pPr algn="r">
              <a:buNone/>
            </a:pPr>
            <a:r>
              <a:rPr lang="en-US" dirty="0" smtClean="0"/>
              <a:t>(aka no </a:t>
            </a:r>
            <a:r>
              <a:rPr lang="en-US" dirty="0" err="1" smtClean="0"/>
              <a:t>subjuntivo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1" name="Picture 3" descr="C:\Users\Nicole\AppData\Local\Microsoft\Windows\Temporary Internet Files\Content.IE5\FCPG2P7Q\MC90043480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819400"/>
            <a:ext cx="533400" cy="533400"/>
          </a:xfrm>
          <a:prstGeom prst="rect">
            <a:avLst/>
          </a:prstGeom>
          <a:noFill/>
        </p:spPr>
      </p:pic>
      <p:cxnSp>
        <p:nvCxnSpPr>
          <p:cNvPr id="22" name="Straight Connector 21"/>
          <p:cNvCxnSpPr/>
          <p:nvPr/>
        </p:nvCxnSpPr>
        <p:spPr>
          <a:xfrm flipV="1">
            <a:off x="5943600" y="2895600"/>
            <a:ext cx="685800" cy="381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 descr="C:\Users\Nicole\AppData\Local\Microsoft\Windows\Temporary Internet Files\Content.IE5\FCPG2P7Q\MC90002988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457200"/>
            <a:ext cx="1658938" cy="11715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9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0.03021 0.0169 C 0.07934 0.40232 0.18906 0.78773 0.07413 0.77662 C -0.0408 0.76598 -0.57327 -0.05208 -0.72014 -0.04791 C -0.86702 -0.04375 -0.89896 0.7257 -0.80729 0.80162 C -0.71563 0.87755 -0.44288 0.64236 -0.17014 0.40741 " pathEditMode="relative" rAng="0" ptsTypes="aaaaA">
                                      <p:cBhvr>
                                        <p:cTn id="6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500" y="39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5791200" y="2819400"/>
            <a:ext cx="914400" cy="5334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no </a:t>
            </a:r>
            <a:r>
              <a:rPr lang="en-US" dirty="0" err="1" smtClean="0"/>
              <a:t>digo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ella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>
              <a:buBlip>
                <a:blip r:embed="rId2"/>
              </a:buBlip>
            </a:pPr>
            <a:r>
              <a:rPr lang="en-US" sz="2800" b="1" dirty="0" smtClean="0"/>
              <a:t>DUDA</a:t>
            </a:r>
          </a:p>
          <a:p>
            <a:pPr algn="r">
              <a:buNone/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EMOCIóN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smtClean="0"/>
              <a:t>VOLUNTAD</a:t>
            </a:r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OPINIóN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NEGACIóN</a:t>
            </a:r>
            <a:endParaRPr lang="en-US" sz="2800" b="1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b="1" dirty="0" smtClean="0"/>
              <a:t>INDICATIVO</a:t>
            </a:r>
          </a:p>
          <a:p>
            <a:pPr algn="r">
              <a:buNone/>
            </a:pPr>
            <a:r>
              <a:rPr lang="en-US" dirty="0" smtClean="0"/>
              <a:t>(aka no </a:t>
            </a:r>
            <a:r>
              <a:rPr lang="en-US" dirty="0" err="1" smtClean="0"/>
              <a:t>subjuntivo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1" name="Picture 3" descr="C:\Users\Nicole\AppData\Local\Microsoft\Windows\Temporary Internet Files\Content.IE5\FCPG2P7Q\MC90043480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819400"/>
            <a:ext cx="533400" cy="533400"/>
          </a:xfrm>
          <a:prstGeom prst="rect">
            <a:avLst/>
          </a:prstGeom>
          <a:noFill/>
        </p:spPr>
      </p:pic>
      <p:cxnSp>
        <p:nvCxnSpPr>
          <p:cNvPr id="22" name="Straight Connector 21"/>
          <p:cNvCxnSpPr/>
          <p:nvPr/>
        </p:nvCxnSpPr>
        <p:spPr>
          <a:xfrm flipV="1">
            <a:off x="5943600" y="2895600"/>
            <a:ext cx="685800" cy="381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 descr="C:\Users\Nicole\AppData\Local\Microsoft\Windows\Temporary Internet Files\Content.IE5\FCPG2P7Q\MC90002988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457200"/>
            <a:ext cx="1658938" cy="11715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9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0.0566 0.02477 C -0.02882 0.15116 -0.00087 0.27778 -0.06511 0.26852 C -0.12934 0.25926 -0.41476 -0.06041 -0.44236 -0.03055 C -0.46997 -0.00069 -0.26563 0.33565 -0.2309 0.44769 C -0.19618 0.55973 -0.17656 0.71135 -0.23368 0.6419 C -0.2908 0.57246 -0.53195 0.07246 -0.57379 0.03056 C -0.61563 -0.01134 -0.44827 0.39977 -0.48507 0.39051 C -0.52188 0.38125 -0.78299 -0.08541 -0.79514 -0.02477 C -0.80729 0.03588 -0.5967 0.62662 -0.55799 0.7544 C -0.51927 0.88218 -0.56163 0.74468 -0.56233 0.74283 " pathEditMode="relative" rAng="0" ptsTypes="aaaaaaaaaA">
                                      <p:cBhvr>
                                        <p:cTn id="6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800" y="37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5791200" y="2819400"/>
            <a:ext cx="914400" cy="5334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claro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>
              <a:buBlip>
                <a:blip r:embed="rId2"/>
              </a:buBlip>
            </a:pPr>
            <a:r>
              <a:rPr lang="en-US" sz="2800" b="1" dirty="0" smtClean="0"/>
              <a:t>DUDA</a:t>
            </a:r>
          </a:p>
          <a:p>
            <a:pPr algn="r">
              <a:buNone/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EMOCIóN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smtClean="0"/>
              <a:t>VOLUNTAD</a:t>
            </a:r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OPINIóN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NEGACIóN</a:t>
            </a:r>
            <a:endParaRPr lang="en-US" sz="2800" b="1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b="1" dirty="0" smtClean="0"/>
              <a:t>INDICATIVO</a:t>
            </a:r>
          </a:p>
          <a:p>
            <a:pPr algn="r">
              <a:buNone/>
            </a:pPr>
            <a:r>
              <a:rPr lang="en-US" dirty="0" smtClean="0"/>
              <a:t>(aka no </a:t>
            </a:r>
            <a:r>
              <a:rPr lang="en-US" dirty="0" err="1" smtClean="0"/>
              <a:t>subjuntivo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1" name="Picture 3" descr="C:\Users\Nicole\AppData\Local\Microsoft\Windows\Temporary Internet Files\Content.IE5\FCPG2P7Q\MC90043480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819400"/>
            <a:ext cx="533400" cy="533400"/>
          </a:xfrm>
          <a:prstGeom prst="rect">
            <a:avLst/>
          </a:prstGeom>
          <a:noFill/>
        </p:spPr>
      </p:pic>
      <p:cxnSp>
        <p:nvCxnSpPr>
          <p:cNvPr id="22" name="Straight Connector 21"/>
          <p:cNvCxnSpPr/>
          <p:nvPr/>
        </p:nvCxnSpPr>
        <p:spPr>
          <a:xfrm flipV="1">
            <a:off x="5943600" y="2895600"/>
            <a:ext cx="685800" cy="381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 descr="C:\Users\Nicole\AppData\Local\Microsoft\Windows\Temporary Internet Files\Content.IE5\FCPG2P7Q\MC90002988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457200"/>
            <a:ext cx="1658938" cy="11715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9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1.66667E-6 -3.33333E-6 C 0.00104 0.08704 0.13507 0.52894 0.00607 0.52223 C -0.12309 0.51528 -0.67761 -0.06018 -0.775 -0.04027 C -0.87222 -0.02037 -0.61615 0.52246 -0.5783 0.64213 C -0.5408 0.76181 -0.55469 0.67084 -0.54827 0.67848 " pathEditMode="relative" rAng="0" ptsTypes="aaaaa">
                                      <p:cBhvr>
                                        <p:cTn id="6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900" y="35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5791200" y="2819400"/>
            <a:ext cx="914400" cy="5334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ruego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>
              <a:buBlip>
                <a:blip r:embed="rId2"/>
              </a:buBlip>
            </a:pPr>
            <a:r>
              <a:rPr lang="en-US" sz="2800" b="1" dirty="0" smtClean="0"/>
              <a:t>DUDA</a:t>
            </a:r>
          </a:p>
          <a:p>
            <a:pPr algn="r">
              <a:buNone/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EMOCIóN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smtClean="0"/>
              <a:t>VOLUNTAD</a:t>
            </a:r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OPINIóN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NEGACIóN</a:t>
            </a:r>
            <a:endParaRPr lang="en-US" sz="2800" b="1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b="1" dirty="0" smtClean="0"/>
              <a:t>INDICATIVO</a:t>
            </a:r>
          </a:p>
          <a:p>
            <a:pPr algn="r">
              <a:buNone/>
            </a:pPr>
            <a:r>
              <a:rPr lang="en-US" dirty="0" smtClean="0"/>
              <a:t>(aka no </a:t>
            </a:r>
            <a:r>
              <a:rPr lang="en-US" dirty="0" err="1" smtClean="0"/>
              <a:t>subjuntivo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1" name="Picture 3" descr="C:\Users\Nicole\AppData\Local\Microsoft\Windows\Temporary Internet Files\Content.IE5\FCPG2P7Q\MC90043480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819400"/>
            <a:ext cx="533400" cy="533400"/>
          </a:xfrm>
          <a:prstGeom prst="rect">
            <a:avLst/>
          </a:prstGeom>
          <a:noFill/>
        </p:spPr>
      </p:pic>
      <p:cxnSp>
        <p:nvCxnSpPr>
          <p:cNvPr id="22" name="Straight Connector 21"/>
          <p:cNvCxnSpPr/>
          <p:nvPr/>
        </p:nvCxnSpPr>
        <p:spPr>
          <a:xfrm flipV="1">
            <a:off x="5943600" y="2895600"/>
            <a:ext cx="685800" cy="381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 descr="C:\Users\Nicole\AppData\Local\Microsoft\Windows\Temporary Internet Files\Content.IE5\FCPG2P7Q\MC90002988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457200"/>
            <a:ext cx="1658938" cy="11715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9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0.05191 0.01459 C 0.06146 0.26574 0.175 0.51713 0.05243 0.6426 C -0.07014 0.76829 -0.68438 0.80811 -0.7875 0.76829 C -0.89063 0.7294 -0.72847 0.56806 -0.56615 0.40695 " pathEditMode="relative" rAng="0" ptsTypes="aaaA">
                                      <p:cBhvr>
                                        <p:cTn id="6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600" y="3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5791200" y="2819400"/>
            <a:ext cx="914400" cy="5334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 </a:t>
            </a:r>
            <a:r>
              <a:rPr lang="en-US" dirty="0" err="1" smtClean="0"/>
              <a:t>madre</a:t>
            </a:r>
            <a:r>
              <a:rPr lang="en-US" dirty="0" smtClean="0"/>
              <a:t> </a:t>
            </a:r>
            <a:r>
              <a:rPr lang="en-US" dirty="0" err="1" smtClean="0"/>
              <a:t>insiste</a:t>
            </a:r>
            <a:r>
              <a:rPr lang="en-US" dirty="0" smtClean="0"/>
              <a:t> en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>
              <a:buBlip>
                <a:blip r:embed="rId2"/>
              </a:buBlip>
            </a:pPr>
            <a:r>
              <a:rPr lang="en-US" sz="2800" b="1" dirty="0" smtClean="0"/>
              <a:t>DUDA</a:t>
            </a:r>
          </a:p>
          <a:p>
            <a:pPr algn="r">
              <a:buNone/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EMOCIóN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smtClean="0"/>
              <a:t>VOLUNTAD</a:t>
            </a:r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OPINIóN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NEGACIóN</a:t>
            </a:r>
            <a:endParaRPr lang="en-US" sz="2800" b="1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b="1" dirty="0" smtClean="0"/>
              <a:t>INDICATIVO</a:t>
            </a:r>
          </a:p>
          <a:p>
            <a:pPr algn="r">
              <a:buNone/>
            </a:pPr>
            <a:r>
              <a:rPr lang="en-US" dirty="0" smtClean="0"/>
              <a:t>(aka no </a:t>
            </a:r>
            <a:r>
              <a:rPr lang="en-US" dirty="0" err="1" smtClean="0"/>
              <a:t>subjuntivo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1" name="Picture 3" descr="C:\Users\Nicole\AppData\Local\Microsoft\Windows\Temporary Internet Files\Content.IE5\FCPG2P7Q\MC90043480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819400"/>
            <a:ext cx="533400" cy="533400"/>
          </a:xfrm>
          <a:prstGeom prst="rect">
            <a:avLst/>
          </a:prstGeom>
          <a:noFill/>
        </p:spPr>
      </p:pic>
      <p:cxnSp>
        <p:nvCxnSpPr>
          <p:cNvPr id="22" name="Straight Connector 21"/>
          <p:cNvCxnSpPr/>
          <p:nvPr/>
        </p:nvCxnSpPr>
        <p:spPr>
          <a:xfrm flipV="1">
            <a:off x="5943600" y="2895600"/>
            <a:ext cx="685800" cy="381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 descr="C:\Users\Nicole\AppData\Local\Microsoft\Windows\Temporary Internet Files\Content.IE5\FCPG2P7Q\MC90002988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85062" y="838200"/>
            <a:ext cx="1658938" cy="11715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9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844 0.08912 C 0.02674 0.44005 0.15191 0.7912 0.02431 0.76736 C -0.1033 0.74352 -0.80677 0.08657 -0.86423 -0.0537 C -0.9217 -0.19398 -0.40712 -0.20764 -0.31996 -0.07454 C -0.23281 0.05856 -0.24774 0.62315 -0.34132 0.74444 C -0.43489 0.86574 -0.82864 0.70949 -0.88142 0.65301 C -0.9342 0.59653 -0.79635 0.50092 -0.65851 0.40532 " pathEditMode="relative" rAng="0" ptsTypes="aaaaaaA">
                                      <p:cBhvr>
                                        <p:cTn id="6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00" y="24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5791200" y="2819400"/>
            <a:ext cx="914400" cy="5334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 </a:t>
            </a:r>
            <a:r>
              <a:rPr lang="en-US" dirty="0" err="1" smtClean="0"/>
              <a:t>madre</a:t>
            </a:r>
            <a:r>
              <a:rPr lang="en-US" dirty="0" smtClean="0"/>
              <a:t> me ha </a:t>
            </a:r>
            <a:r>
              <a:rPr lang="en-US" dirty="0" err="1" smtClean="0"/>
              <a:t>prohibido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>
              <a:buBlip>
                <a:blip r:embed="rId2"/>
              </a:buBlip>
            </a:pPr>
            <a:r>
              <a:rPr lang="en-US" sz="2800" b="1" dirty="0" smtClean="0"/>
              <a:t>DUDA</a:t>
            </a:r>
          </a:p>
          <a:p>
            <a:pPr algn="r">
              <a:buNone/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EMOCIóN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smtClean="0"/>
              <a:t>VOLUNTAD</a:t>
            </a:r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OPINIóN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NEGACIóN</a:t>
            </a:r>
            <a:endParaRPr lang="en-US" sz="2800" b="1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b="1" dirty="0" smtClean="0"/>
              <a:t>INDICATIVO</a:t>
            </a:r>
          </a:p>
          <a:p>
            <a:pPr algn="r">
              <a:buNone/>
            </a:pPr>
            <a:r>
              <a:rPr lang="en-US" dirty="0" smtClean="0"/>
              <a:t>(aka no </a:t>
            </a:r>
            <a:r>
              <a:rPr lang="en-US" dirty="0" err="1" smtClean="0"/>
              <a:t>subjuntivo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1" name="Picture 3" descr="C:\Users\Nicole\AppData\Local\Microsoft\Windows\Temporary Internet Files\Content.IE5\FCPG2P7Q\MC90043480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819400"/>
            <a:ext cx="533400" cy="533400"/>
          </a:xfrm>
          <a:prstGeom prst="rect">
            <a:avLst/>
          </a:prstGeom>
          <a:noFill/>
        </p:spPr>
      </p:pic>
      <p:cxnSp>
        <p:nvCxnSpPr>
          <p:cNvPr id="22" name="Straight Connector 21"/>
          <p:cNvCxnSpPr/>
          <p:nvPr/>
        </p:nvCxnSpPr>
        <p:spPr>
          <a:xfrm flipV="1">
            <a:off x="5943600" y="2895600"/>
            <a:ext cx="685800" cy="381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 descr="C:\Users\Nicole\AppData\Local\Microsoft\Windows\Temporary Internet Files\Content.IE5\FCPG2P7Q\MC90002988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457200"/>
            <a:ext cx="1658938" cy="1171575"/>
          </a:xfrm>
          <a:prstGeom prst="rect">
            <a:avLst/>
          </a:prstGeom>
          <a:noFill/>
        </p:spPr>
      </p:pic>
      <p:pic>
        <p:nvPicPr>
          <p:cNvPr id="9" name="Picture 5" descr="C:\Users\Nicole\AppData\Local\Microsoft\Windows\Temporary Internet Files\Content.IE5\FCPG2P7Q\MC90002988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457200"/>
            <a:ext cx="1658938" cy="11715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9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.00139 0.00348 C -0.39879 0.05556 -0.79896 0.10787 -0.77726 0.13496 C -0.75556 0.16204 0.12812 0.14977 0.13125 0.16528 C 0.13437 0.18079 -0.7559 0.20186 -0.75868 0.22824 C -0.76146 0.25394 0.08038 0.29074 0.11423 0.32338 C 0.14809 0.35602 -0.20399 0.39005 -0.5559 0.42431 " pathEditMode="relative" rAng="0" ptsTypes="aaaaaA">
                                      <p:cBhvr>
                                        <p:cTn id="6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00" y="210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C 0.07309 0.37245 0.14636 0.7449 0.11441 0.7294 C 0.08247 0.71389 -0.1691 -0.09699 -0.19133 -0.09352 C -0.21355 -0.09005 0.00017 0.75555 -0.01858 0.75046 C -0.03733 0.74537 -0.28612 -0.11736 -0.30417 -0.12385 C -0.32223 -0.13033 -0.08994 0.57893 -0.12709 0.71227 C -0.16424 0.8456 -0.34567 0.76088 -0.52709 0.67615 " pathEditMode="relative" ptsTypes="aaaaaaA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5791200" y="2819400"/>
            <a:ext cx="914400" cy="5334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 padre ha </a:t>
            </a:r>
            <a:r>
              <a:rPr lang="en-US" dirty="0" err="1" smtClean="0"/>
              <a:t>rehusado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>
              <a:buBlip>
                <a:blip r:embed="rId2"/>
              </a:buBlip>
            </a:pPr>
            <a:r>
              <a:rPr lang="en-US" sz="2800" b="1" dirty="0" smtClean="0"/>
              <a:t>DUDA</a:t>
            </a:r>
          </a:p>
          <a:p>
            <a:pPr algn="r">
              <a:buNone/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EMOCIóN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smtClean="0"/>
              <a:t>VOLUNTAD</a:t>
            </a:r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OPINIóN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NEGACIóN</a:t>
            </a:r>
            <a:endParaRPr lang="en-US" sz="2800" b="1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b="1" dirty="0" smtClean="0"/>
              <a:t>INDICATIVO</a:t>
            </a:r>
          </a:p>
          <a:p>
            <a:pPr algn="r">
              <a:buNone/>
            </a:pPr>
            <a:r>
              <a:rPr lang="en-US" dirty="0" smtClean="0"/>
              <a:t>(aka no </a:t>
            </a:r>
            <a:r>
              <a:rPr lang="en-US" dirty="0" err="1" smtClean="0"/>
              <a:t>subjuntivo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1" name="Picture 3" descr="C:\Users\Nicole\AppData\Local\Microsoft\Windows\Temporary Internet Files\Content.IE5\FCPG2P7Q\MC90043480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819400"/>
            <a:ext cx="533400" cy="533400"/>
          </a:xfrm>
          <a:prstGeom prst="rect">
            <a:avLst/>
          </a:prstGeom>
          <a:noFill/>
        </p:spPr>
      </p:pic>
      <p:cxnSp>
        <p:nvCxnSpPr>
          <p:cNvPr id="22" name="Straight Connector 21"/>
          <p:cNvCxnSpPr/>
          <p:nvPr/>
        </p:nvCxnSpPr>
        <p:spPr>
          <a:xfrm flipV="1">
            <a:off x="5943600" y="2895600"/>
            <a:ext cx="685800" cy="381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 descr="C:\Users\Nicole\AppData\Local\Microsoft\Windows\Temporary Internet Files\Content.IE5\FCPG2P7Q\MC90002988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457200"/>
            <a:ext cx="1658938" cy="11715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9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1.48148E-6 C 0.07881 0.39468 0.15781 0.78959 0.13715 0.77338 C 0.11649 0.75718 -0.11112 -0.09838 -0.12414 -0.09722 C -0.13716 -0.09606 0.05815 0.70579 0.05867 0.78102 C 0.0592 0.85625 -0.03108 0.60509 -0.12136 0.35417 " pathEditMode="relative" ptsTypes="aaaaA">
                                      <p:cBhvr>
                                        <p:cTn id="6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5791200" y="2819400"/>
            <a:ext cx="914400" cy="5334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 dice </a:t>
            </a:r>
            <a:r>
              <a:rPr lang="en-US" dirty="0" err="1" smtClean="0"/>
              <a:t>que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>
              <a:buBlip>
                <a:blip r:embed="rId2"/>
              </a:buBlip>
            </a:pPr>
            <a:r>
              <a:rPr lang="en-US" sz="2800" b="1" dirty="0" smtClean="0"/>
              <a:t>DUDA</a:t>
            </a:r>
          </a:p>
          <a:p>
            <a:pPr algn="r">
              <a:buNone/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EMOCIóN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smtClean="0"/>
              <a:t>VOLUNTAD</a:t>
            </a:r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OPINIóN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NEGACIóN</a:t>
            </a:r>
            <a:endParaRPr lang="en-US" sz="2800" b="1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b="1" dirty="0" smtClean="0"/>
              <a:t>INDICATIVO</a:t>
            </a:r>
          </a:p>
          <a:p>
            <a:pPr algn="r">
              <a:buNone/>
            </a:pPr>
            <a:r>
              <a:rPr lang="en-US" dirty="0" smtClean="0"/>
              <a:t>(aka no </a:t>
            </a:r>
            <a:r>
              <a:rPr lang="en-US" dirty="0" err="1" smtClean="0"/>
              <a:t>subjuntivo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1" name="Picture 3" descr="C:\Users\Nicole\AppData\Local\Microsoft\Windows\Temporary Internet Files\Content.IE5\FCPG2P7Q\MC90043480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819400"/>
            <a:ext cx="533400" cy="533400"/>
          </a:xfrm>
          <a:prstGeom prst="rect">
            <a:avLst/>
          </a:prstGeom>
          <a:noFill/>
        </p:spPr>
      </p:pic>
      <p:cxnSp>
        <p:nvCxnSpPr>
          <p:cNvPr id="22" name="Straight Connector 21"/>
          <p:cNvCxnSpPr/>
          <p:nvPr/>
        </p:nvCxnSpPr>
        <p:spPr>
          <a:xfrm flipV="1">
            <a:off x="5943600" y="2895600"/>
            <a:ext cx="685800" cy="381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 descr="C:\Users\Nicole\AppData\Local\Microsoft\Windows\Temporary Internet Files\Content.IE5\FCPG2P7Q\MC90002988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457200"/>
            <a:ext cx="1658938" cy="11715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9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0.0632 -0.03958 C -0.44931 -0.05694 -0.83524 -0.0743 -0.81458 -0.04537 C -0.79393 -0.01643 0.06667 0.07709 0.06111 0.13357 C 0.05555 0.19005 -0.80452 0.25301 -0.84757 0.29375 C -0.89063 0.33449 -0.5441 0.35602 -0.19757 0.37755 " pathEditMode="relative" rAng="0" ptsTypes="aaaaA">
                                      <p:cBhvr>
                                        <p:cTn id="6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900" y="19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5791200" y="2819400"/>
            <a:ext cx="914400" cy="5334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ha </a:t>
            </a:r>
            <a:r>
              <a:rPr lang="en-US" dirty="0" err="1" smtClean="0"/>
              <a:t>hecho</a:t>
            </a:r>
            <a:r>
              <a:rPr lang="en-US" dirty="0" smtClean="0"/>
              <a:t> </a:t>
            </a:r>
            <a:r>
              <a:rPr lang="en-US" dirty="0" err="1" smtClean="0"/>
              <a:t>triste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>
              <a:buBlip>
                <a:blip r:embed="rId2"/>
              </a:buBlip>
            </a:pPr>
            <a:r>
              <a:rPr lang="en-US" sz="2800" b="1" dirty="0" smtClean="0"/>
              <a:t>DUDA</a:t>
            </a:r>
          </a:p>
          <a:p>
            <a:pPr algn="r">
              <a:buNone/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EMOCIóN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smtClean="0"/>
              <a:t>VOLUNTAD</a:t>
            </a:r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OPINIóN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NEGACIóN</a:t>
            </a:r>
            <a:endParaRPr lang="en-US" sz="2800" b="1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b="1" dirty="0" smtClean="0"/>
              <a:t>INDICATIVO</a:t>
            </a:r>
          </a:p>
          <a:p>
            <a:pPr algn="r">
              <a:buNone/>
            </a:pPr>
            <a:r>
              <a:rPr lang="en-US" dirty="0" smtClean="0"/>
              <a:t>(aka no </a:t>
            </a:r>
            <a:r>
              <a:rPr lang="en-US" dirty="0" err="1" smtClean="0"/>
              <a:t>subjuntivo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1" name="Picture 3" descr="C:\Users\Nicole\AppData\Local\Microsoft\Windows\Temporary Internet Files\Content.IE5\FCPG2P7Q\MC90043480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819400"/>
            <a:ext cx="533400" cy="533400"/>
          </a:xfrm>
          <a:prstGeom prst="rect">
            <a:avLst/>
          </a:prstGeom>
          <a:noFill/>
        </p:spPr>
      </p:pic>
      <p:cxnSp>
        <p:nvCxnSpPr>
          <p:cNvPr id="22" name="Straight Connector 21"/>
          <p:cNvCxnSpPr/>
          <p:nvPr/>
        </p:nvCxnSpPr>
        <p:spPr>
          <a:xfrm flipV="1">
            <a:off x="5943600" y="2895600"/>
            <a:ext cx="685800" cy="381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 descr="C:\Users\Nicole\AppData\Local\Microsoft\Windows\Temporary Internet Files\Content.IE5\FCPG2P7Q\MC90002988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457200"/>
            <a:ext cx="1658938" cy="11715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9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0.07136 -0.00764 C 0.06024 0.05579 0.19184 0.11945 0.07014 0.21922 C -0.05156 0.31898 -0.79549 0.50301 -0.80139 0.59051 C -0.80729 0.67801 -0.0059 0.80047 0.03437 0.74491 C 0.07465 0.68936 -0.24271 0.47315 -0.5599 0.25718 " pathEditMode="relative" rAng="0" ptsTypes="aaaaA">
                                      <p:cBhvr>
                                        <p:cTn id="6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00" y="40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Preguntas</a:t>
            </a:r>
            <a:r>
              <a:rPr lang="en-US" dirty="0" smtClean="0"/>
              <a:t> o </a:t>
            </a:r>
            <a:r>
              <a:rPr lang="en-US" dirty="0" err="1" smtClean="0"/>
              <a:t>Confusión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AR" dirty="0"/>
              <a:t>No me enojo que ésta… </a:t>
            </a:r>
            <a:r>
              <a:rPr lang="es-AR" dirty="0" smtClean="0"/>
              <a:t>(</a:t>
            </a:r>
            <a:r>
              <a:rPr lang="es-AR" dirty="0"/>
              <a:t>negación / emoción)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s-AR" dirty="0"/>
              <a:t>Ha sido verdad que tú</a:t>
            </a:r>
            <a:r>
              <a:rPr lang="es-AR" dirty="0" smtClean="0"/>
              <a:t>…(</a:t>
            </a:r>
            <a:r>
              <a:rPr lang="es-AR" dirty="0"/>
              <a:t>indicativo)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s-AR" dirty="0"/>
              <a:t>¿Me recomiendas que yo</a:t>
            </a:r>
            <a:r>
              <a:rPr lang="es-AR" dirty="0" smtClean="0"/>
              <a:t>…(</a:t>
            </a:r>
            <a:r>
              <a:rPr lang="es-AR" dirty="0"/>
              <a:t>voluntad)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s-AR" dirty="0"/>
              <a:t>Me parece que</a:t>
            </a:r>
            <a:r>
              <a:rPr lang="es-AR" dirty="0" smtClean="0"/>
              <a:t>…(</a:t>
            </a:r>
            <a:r>
              <a:rPr lang="es-AR" dirty="0"/>
              <a:t>indicativo)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s-AR" dirty="0"/>
              <a:t>Yo veo que </a:t>
            </a:r>
            <a:r>
              <a:rPr lang="es-AR" dirty="0" smtClean="0"/>
              <a:t>…(</a:t>
            </a:r>
            <a:r>
              <a:rPr lang="es-AR" dirty="0"/>
              <a:t>indicativo)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s-AR" dirty="0"/>
              <a:t>Yo no digo que </a:t>
            </a:r>
            <a:r>
              <a:rPr lang="es-AR"/>
              <a:t>ella</a:t>
            </a:r>
            <a:r>
              <a:rPr lang="es-AR" smtClean="0"/>
              <a:t>…(</a:t>
            </a:r>
            <a:r>
              <a:rPr lang="es-AR" dirty="0"/>
              <a:t>negación)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s-AR" dirty="0"/>
              <a:t>No es claro que</a:t>
            </a:r>
            <a:r>
              <a:rPr lang="es-AR" dirty="0" smtClean="0"/>
              <a:t>…(</a:t>
            </a:r>
            <a:r>
              <a:rPr lang="es-AR" dirty="0"/>
              <a:t>negación/opinión)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s-AR" dirty="0"/>
              <a:t>Yo te ruego que</a:t>
            </a:r>
            <a:r>
              <a:rPr lang="es-AR" dirty="0" smtClean="0"/>
              <a:t>…(</a:t>
            </a:r>
            <a:r>
              <a:rPr lang="es-AR" dirty="0"/>
              <a:t>voluntad)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s-AR" dirty="0"/>
              <a:t>Mi madre me ha prohibido que yo </a:t>
            </a:r>
            <a:r>
              <a:rPr lang="es-AR" dirty="0" smtClean="0"/>
              <a:t>…(voluntad/negación</a:t>
            </a:r>
            <a:r>
              <a:rPr lang="es-AR" dirty="0"/>
              <a:t>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s-AR" dirty="0"/>
              <a:t>Mi padre ha rehusado</a:t>
            </a:r>
            <a:r>
              <a:rPr lang="es-AR" dirty="0" smtClean="0"/>
              <a:t>…(</a:t>
            </a:r>
            <a:r>
              <a:rPr lang="es-AR" dirty="0"/>
              <a:t>negación)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s-AR" dirty="0"/>
              <a:t>Se dice que </a:t>
            </a:r>
            <a:r>
              <a:rPr lang="es-AR" dirty="0" smtClean="0"/>
              <a:t>…(</a:t>
            </a:r>
            <a:r>
              <a:rPr lang="es-AR" dirty="0"/>
              <a:t>indicativo)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s-AR" dirty="0"/>
              <a:t>Le ha hecho triste que</a:t>
            </a:r>
            <a:r>
              <a:rPr lang="es-AR" dirty="0" smtClean="0"/>
              <a:t>…(</a:t>
            </a:r>
            <a:r>
              <a:rPr lang="es-AR" dirty="0"/>
              <a:t>emoción)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8264451"/>
      </p:ext>
    </p:extLst>
  </p:cSld>
  <p:clrMapOvr>
    <a:masterClrMapping/>
  </p:clrMapOvr>
  <p:transition spd="slow" advClick="0" advTm="9000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5791200" y="2819400"/>
            <a:ext cx="914400" cy="5334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Ella </a:t>
            </a:r>
            <a:r>
              <a:rPr lang="en-US" dirty="0" err="1" smtClean="0"/>
              <a:t>cree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la </a:t>
            </a:r>
            <a:r>
              <a:rPr lang="en-US" dirty="0" err="1" smtClean="0"/>
              <a:t>clase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>
              <a:buBlip>
                <a:blip r:embed="rId2"/>
              </a:buBlip>
            </a:pPr>
            <a:r>
              <a:rPr lang="en-US" sz="2800" b="1" dirty="0" smtClean="0"/>
              <a:t>DUDA</a:t>
            </a:r>
          </a:p>
          <a:p>
            <a:pPr algn="r">
              <a:buNone/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EMOCIóN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smtClean="0"/>
              <a:t>VOLUNTAD</a:t>
            </a:r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OPINIóN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NEGACIóN</a:t>
            </a:r>
            <a:endParaRPr lang="en-US" sz="2800" b="1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b="1" dirty="0" smtClean="0"/>
              <a:t>INDICATIVO</a:t>
            </a:r>
          </a:p>
          <a:p>
            <a:pPr algn="r">
              <a:buNone/>
            </a:pPr>
            <a:r>
              <a:rPr lang="en-US" dirty="0" smtClean="0"/>
              <a:t>(aka no </a:t>
            </a:r>
            <a:r>
              <a:rPr lang="en-US" dirty="0" err="1" smtClean="0"/>
              <a:t>subjuntivo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1" name="Picture 3" descr="C:\Users\Nicole\AppData\Local\Microsoft\Windows\Temporary Internet Files\Content.IE5\FCPG2P7Q\MC90043480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819400"/>
            <a:ext cx="533400" cy="533400"/>
          </a:xfrm>
          <a:prstGeom prst="rect">
            <a:avLst/>
          </a:prstGeom>
          <a:noFill/>
        </p:spPr>
      </p:pic>
      <p:cxnSp>
        <p:nvCxnSpPr>
          <p:cNvPr id="22" name="Straight Connector 21"/>
          <p:cNvCxnSpPr/>
          <p:nvPr/>
        </p:nvCxnSpPr>
        <p:spPr>
          <a:xfrm flipV="1">
            <a:off x="5943600" y="2895600"/>
            <a:ext cx="685800" cy="381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 descr="C:\Users\Nicole\AppData\Local\Microsoft\Windows\Temporary Internet Files\Content.IE5\FCPG2P7Q\MC90002988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457200"/>
            <a:ext cx="1658938" cy="11715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9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0.01788 -0.03819 C -0.34097 -0.00717 -0.66389 0.02408 -0.75226 0.16574 C -0.84063 0.30718 -0.59861 0.84792 -0.54792 0.81135 C -0.49722 0.77454 -0.52014 0.01945 -0.44792 -0.05324 C -0.37604 -0.12592 -0.24636 0.12408 -0.11649 0.37523 " pathEditMode="relative" rAng="0" ptsTypes="aaaaA">
                                      <p:cBhvr>
                                        <p:cTn id="6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100" y="39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5791200" y="2819400"/>
            <a:ext cx="914400" cy="5334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 amigo </a:t>
            </a:r>
            <a:r>
              <a:rPr lang="en-US" dirty="0" err="1" smtClean="0"/>
              <a:t>recomienda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nosotros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>
              <a:buBlip>
                <a:blip r:embed="rId2"/>
              </a:buBlip>
            </a:pPr>
            <a:r>
              <a:rPr lang="en-US" sz="2800" b="1" dirty="0" smtClean="0"/>
              <a:t>DUDA</a:t>
            </a:r>
          </a:p>
          <a:p>
            <a:pPr algn="r">
              <a:buNone/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EMOCIóN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smtClean="0"/>
              <a:t>VOLUNTAD</a:t>
            </a:r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OPINIóN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NEGACIóN</a:t>
            </a:r>
            <a:endParaRPr lang="en-US" sz="2800" b="1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b="1" dirty="0" smtClean="0"/>
              <a:t>INDICATIVO</a:t>
            </a:r>
          </a:p>
          <a:p>
            <a:pPr algn="r">
              <a:buNone/>
            </a:pPr>
            <a:r>
              <a:rPr lang="en-US" dirty="0" smtClean="0"/>
              <a:t>(aka no </a:t>
            </a:r>
            <a:r>
              <a:rPr lang="en-US" dirty="0" err="1" smtClean="0"/>
              <a:t>subjuntivo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1" name="Picture 3" descr="C:\Users\Nicole\AppData\Local\Microsoft\Windows\Temporary Internet Files\Content.IE5\FCPG2P7Q\MC90043480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819400"/>
            <a:ext cx="533400" cy="533400"/>
          </a:xfrm>
          <a:prstGeom prst="rect">
            <a:avLst/>
          </a:prstGeom>
          <a:noFill/>
        </p:spPr>
      </p:pic>
      <p:cxnSp>
        <p:nvCxnSpPr>
          <p:cNvPr id="22" name="Straight Connector 21"/>
          <p:cNvCxnSpPr/>
          <p:nvPr/>
        </p:nvCxnSpPr>
        <p:spPr>
          <a:xfrm flipV="1">
            <a:off x="5943600" y="2895600"/>
            <a:ext cx="685800" cy="381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 descr="C:\Users\Nicole\AppData\Local\Microsoft\Windows\Temporary Internet Files\Content.IE5\FCPG2P7Q\MC90002988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457200"/>
            <a:ext cx="1658938" cy="11715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9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0.07552 0.04468 C -0.32309 0.0625 -0.57049 0.08033 -0.58264 0.15139 C -0.59479 0.22246 -0.16719 0.35857 -0.14844 0.4713 C -0.12969 0.58403 -0.35556 0.80718 -0.46979 0.82755 C -0.58403 0.84792 -0.81111 0.65579 -0.8342 0.59329 C -0.85729 0.53079 -0.73299 0.49144 -0.60851 0.45232 " pathEditMode="relative" rAng="0" ptsTypes="aaaaaA">
                                      <p:cBhvr>
                                        <p:cTn id="6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100" y="40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5791200" y="2819400"/>
            <a:ext cx="914400" cy="5334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verdad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>
              <a:buBlip>
                <a:blip r:embed="rId2"/>
              </a:buBlip>
            </a:pPr>
            <a:r>
              <a:rPr lang="en-US" sz="2800" b="1" dirty="0" smtClean="0"/>
              <a:t>DUDA</a:t>
            </a:r>
          </a:p>
          <a:p>
            <a:pPr algn="r">
              <a:buNone/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EMOCIóN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smtClean="0"/>
              <a:t>VOLUNTAD</a:t>
            </a:r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OPINIóN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NEGACIóN</a:t>
            </a:r>
            <a:endParaRPr lang="en-US" sz="2800" b="1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b="1" dirty="0" smtClean="0"/>
              <a:t>INDICATIVO</a:t>
            </a:r>
          </a:p>
          <a:p>
            <a:pPr algn="r">
              <a:buNone/>
            </a:pPr>
            <a:r>
              <a:rPr lang="en-US" dirty="0" smtClean="0"/>
              <a:t>(aka no </a:t>
            </a:r>
            <a:r>
              <a:rPr lang="en-US" dirty="0" err="1" smtClean="0"/>
              <a:t>subjuntivo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1" name="Picture 3" descr="C:\Users\Nicole\AppData\Local\Microsoft\Windows\Temporary Internet Files\Content.IE5\FCPG2P7Q\MC90043480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819400"/>
            <a:ext cx="533400" cy="533400"/>
          </a:xfrm>
          <a:prstGeom prst="rect">
            <a:avLst/>
          </a:prstGeom>
          <a:noFill/>
        </p:spPr>
      </p:pic>
      <p:cxnSp>
        <p:nvCxnSpPr>
          <p:cNvPr id="22" name="Straight Connector 21"/>
          <p:cNvCxnSpPr/>
          <p:nvPr/>
        </p:nvCxnSpPr>
        <p:spPr>
          <a:xfrm flipV="1">
            <a:off x="5943600" y="2895600"/>
            <a:ext cx="685800" cy="381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 descr="C:\Users\Nicole\AppData\Local\Microsoft\Windows\Temporary Internet Files\Content.IE5\FCPG2P7Q\MC90002988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457200"/>
            <a:ext cx="1658938" cy="11715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9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0.07622 0.08843 C -0.33177 0.0625 -0.58715 0.03681 -0.59757 0.09422 C -0.60799 0.15162 -0.13056 0.32199 -0.13906 0.43311 C -0.14757 0.54422 -0.39827 0.65255 -0.64896 0.76088 " pathEditMode="relative" rAng="0" ptsTypes="aaaA">
                                      <p:cBhvr>
                                        <p:cTn id="6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00" y="3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5791200" y="2819400"/>
            <a:ext cx="914400" cy="5334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hay </a:t>
            </a:r>
            <a:r>
              <a:rPr lang="en-US" dirty="0" err="1" smtClean="0"/>
              <a:t>duda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>
              <a:buBlip>
                <a:blip r:embed="rId2"/>
              </a:buBlip>
            </a:pPr>
            <a:r>
              <a:rPr lang="en-US" sz="2800" b="1" dirty="0" smtClean="0"/>
              <a:t>DUDA</a:t>
            </a:r>
          </a:p>
          <a:p>
            <a:pPr algn="r">
              <a:buNone/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EMOCIóN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smtClean="0"/>
              <a:t>VOLUNTAD</a:t>
            </a:r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OPINIóN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NEGACIóN</a:t>
            </a:r>
            <a:endParaRPr lang="en-US" sz="2800" b="1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b="1" dirty="0" smtClean="0"/>
              <a:t>INDICATIVO</a:t>
            </a:r>
          </a:p>
          <a:p>
            <a:pPr algn="r">
              <a:buNone/>
            </a:pPr>
            <a:r>
              <a:rPr lang="en-US" dirty="0" smtClean="0"/>
              <a:t>(aka no </a:t>
            </a:r>
            <a:r>
              <a:rPr lang="en-US" dirty="0" err="1" smtClean="0"/>
              <a:t>subjuntivo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1" name="Picture 3" descr="C:\Users\Nicole\AppData\Local\Microsoft\Windows\Temporary Internet Files\Content.IE5\FCPG2P7Q\MC90043480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819400"/>
            <a:ext cx="533400" cy="533400"/>
          </a:xfrm>
          <a:prstGeom prst="rect">
            <a:avLst/>
          </a:prstGeom>
          <a:noFill/>
        </p:spPr>
      </p:pic>
      <p:cxnSp>
        <p:nvCxnSpPr>
          <p:cNvPr id="22" name="Straight Connector 21"/>
          <p:cNvCxnSpPr/>
          <p:nvPr/>
        </p:nvCxnSpPr>
        <p:spPr>
          <a:xfrm flipV="1">
            <a:off x="5943600" y="2895600"/>
            <a:ext cx="685800" cy="381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 descr="C:\Users\Nicole\AppData\Local\Microsoft\Windows\Temporary Internet Files\Content.IE5\FCPG2P7Q\MC90002988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457200"/>
            <a:ext cx="1658938" cy="11715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9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0.09531 -0.04722 C -0.04948 0.34306 -0.00365 0.73334 -0.09531 0.78125 C -0.18698 0.82917 -0.5717 0.38195 -0.64531 0.24028 C -0.71893 0.09861 -0.50903 -0.03148 -0.53681 -0.06828 C -0.56458 -0.10509 -0.76945 -0.07176 -0.8125 0.01945 C -0.85556 0.11065 -0.8257 0.35394 -0.79531 0.47848 C -0.76493 0.60301 -0.72379 0.77639 -0.62969 0.76574 C -0.53577 0.75556 -0.29757 0.47385 -0.23108 0.41551 " pathEditMode="relative" ptsTypes="aaaaaaaA">
                                      <p:cBhvr>
                                        <p:cTn id="6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5791200" y="2819400"/>
            <a:ext cx="914400" cy="5334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 </a:t>
            </a:r>
            <a:r>
              <a:rPr lang="en-US" dirty="0" err="1" smtClean="0"/>
              <a:t>obvio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>
              <a:buBlip>
                <a:blip r:embed="rId2"/>
              </a:buBlip>
            </a:pPr>
            <a:r>
              <a:rPr lang="en-US" sz="2800" b="1" dirty="0" smtClean="0"/>
              <a:t>DUDA</a:t>
            </a:r>
          </a:p>
          <a:p>
            <a:pPr algn="r">
              <a:buNone/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EMOCIóN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smtClean="0"/>
              <a:t>VOLUNTAD</a:t>
            </a:r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OPINIóN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NEGACIóN</a:t>
            </a:r>
            <a:endParaRPr lang="en-US" sz="2800" b="1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b="1" dirty="0" smtClean="0"/>
              <a:t>INDICATIVO</a:t>
            </a:r>
          </a:p>
          <a:p>
            <a:pPr algn="r">
              <a:buNone/>
            </a:pPr>
            <a:r>
              <a:rPr lang="en-US" dirty="0" smtClean="0"/>
              <a:t>(aka no </a:t>
            </a:r>
            <a:r>
              <a:rPr lang="en-US" dirty="0" err="1" smtClean="0"/>
              <a:t>subjuntivo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1" name="Picture 3" descr="C:\Users\Nicole\AppData\Local\Microsoft\Windows\Temporary Internet Files\Content.IE5\FCPG2P7Q\MC90043480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819400"/>
            <a:ext cx="533400" cy="533400"/>
          </a:xfrm>
          <a:prstGeom prst="rect">
            <a:avLst/>
          </a:prstGeom>
          <a:noFill/>
        </p:spPr>
      </p:pic>
      <p:cxnSp>
        <p:nvCxnSpPr>
          <p:cNvPr id="22" name="Straight Connector 21"/>
          <p:cNvCxnSpPr/>
          <p:nvPr/>
        </p:nvCxnSpPr>
        <p:spPr>
          <a:xfrm flipV="1">
            <a:off x="5943600" y="2895600"/>
            <a:ext cx="685800" cy="381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 descr="C:\Users\Nicole\AppData\Local\Microsoft\Windows\Temporary Internet Files\Content.IE5\FCPG2P7Q\MC90002988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457200"/>
            <a:ext cx="1658938" cy="11715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9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531 0.04213 C -0.3717 0.04746 -0.64809 0.05301 -0.76111 0.12408 C -0.87413 0.19514 -0.80156 0.44167 -0.77396 0.46898 C -0.74636 0.4963 -0.66458 0.32917 -0.59549 0.28797 C -0.52604 0.24676 -0.40156 0.14028 -0.35816 0.2213 C -0.31493 0.30232 -0.36476 0.7419 -0.33542 0.77361 C -0.30608 0.80533 -0.20729 0.47061 -0.18247 0.41181 C -0.15764 0.35301 -0.17222 0.38704 -0.18681 0.4213 " pathEditMode="relative" ptsTypes="aaaaaaaA">
                                      <p:cBhvr>
                                        <p:cTn id="6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5791200" y="2819400"/>
            <a:ext cx="914400" cy="5334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 horrible </a:t>
            </a:r>
            <a:r>
              <a:rPr lang="en-US" dirty="0" err="1" smtClean="0"/>
              <a:t>que</a:t>
            </a:r>
            <a:r>
              <a:rPr lang="en-US" dirty="0" smtClean="0"/>
              <a:t> el </a:t>
            </a:r>
            <a:r>
              <a:rPr lang="en-US" dirty="0" err="1" smtClean="0"/>
              <a:t>tiempo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>
              <a:buBlip>
                <a:blip r:embed="rId2"/>
              </a:buBlip>
            </a:pPr>
            <a:r>
              <a:rPr lang="en-US" sz="2800" b="1" dirty="0" smtClean="0"/>
              <a:t>DUDA</a:t>
            </a:r>
          </a:p>
          <a:p>
            <a:pPr algn="r">
              <a:buNone/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EMOCIóN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smtClean="0"/>
              <a:t>VOLUNTAD</a:t>
            </a:r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OPINIóN</a:t>
            </a:r>
            <a:endParaRPr lang="en-US" sz="2800" b="1" dirty="0" smtClean="0"/>
          </a:p>
          <a:p>
            <a:pPr algn="r">
              <a:buBlip>
                <a:blip r:embed="rId2"/>
              </a:buBlip>
            </a:pPr>
            <a:endParaRPr lang="en-US" sz="2800" b="1" dirty="0" smtClean="0"/>
          </a:p>
          <a:p>
            <a:pPr algn="r">
              <a:buBlip>
                <a:blip r:embed="rId2"/>
              </a:buBlip>
            </a:pPr>
            <a:r>
              <a:rPr lang="en-US" sz="2800" b="1" dirty="0" err="1" smtClean="0"/>
              <a:t>NEGACIóN</a:t>
            </a:r>
            <a:endParaRPr lang="en-US" sz="2800" b="1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b="1" dirty="0" smtClean="0"/>
              <a:t>INDICATIVO</a:t>
            </a:r>
          </a:p>
          <a:p>
            <a:pPr algn="r">
              <a:buNone/>
            </a:pPr>
            <a:r>
              <a:rPr lang="en-US" dirty="0" smtClean="0"/>
              <a:t>(aka no </a:t>
            </a:r>
            <a:r>
              <a:rPr lang="en-US" dirty="0" err="1" smtClean="0"/>
              <a:t>subjuntivo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1" name="Picture 3" descr="C:\Users\Nicole\AppData\Local\Microsoft\Windows\Temporary Internet Files\Content.IE5\FCPG2P7Q\MC90043480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819400"/>
            <a:ext cx="533400" cy="533400"/>
          </a:xfrm>
          <a:prstGeom prst="rect">
            <a:avLst/>
          </a:prstGeom>
          <a:noFill/>
        </p:spPr>
      </p:pic>
      <p:cxnSp>
        <p:nvCxnSpPr>
          <p:cNvPr id="22" name="Straight Connector 21"/>
          <p:cNvCxnSpPr/>
          <p:nvPr/>
        </p:nvCxnSpPr>
        <p:spPr>
          <a:xfrm flipV="1">
            <a:off x="5943600" y="2895600"/>
            <a:ext cx="685800" cy="381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 descr="C:\Users\Nicole\AppData\Local\Microsoft\Windows\Temporary Internet Files\Content.IE5\FCPG2P7Q\MC90002988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457200"/>
            <a:ext cx="1658938" cy="11715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9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0.06285 0.0257 C 0.00052 0.34329 0.06389 0.66065 -0.03993 0.77755 C -0.14393 0.89491 -0.59722 0.76621 -0.68559 0.72662 C -0.77396 0.68658 -0.58924 0.57037 -0.56997 0.53982 " pathEditMode="relative" rAng="0" ptsTypes="aaaA">
                                      <p:cBhvr>
                                        <p:cTn id="6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200" y="43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1543</TotalTime>
  <Words>744</Words>
  <Application>Microsoft Office PowerPoint</Application>
  <PresentationFormat>On-screen Show (4:3)</PresentationFormat>
  <Paragraphs>486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Equity</vt:lpstr>
      <vt:lpstr>¿El Subjuntivo o el Indicativo?</vt:lpstr>
      <vt:lpstr>Estoy feliz que él…</vt:lpstr>
      <vt:lpstr>Mi madre insiste en que yo</vt:lpstr>
      <vt:lpstr>Ella cree que la clase…</vt:lpstr>
      <vt:lpstr>Mi amigo recomienda que nosotros…</vt:lpstr>
      <vt:lpstr>No es verdad que…</vt:lpstr>
      <vt:lpstr>No hay duda que…</vt:lpstr>
      <vt:lpstr>Es obvio que …</vt:lpstr>
      <vt:lpstr>Es horrible que el tiempo…</vt:lpstr>
      <vt:lpstr> Es una lástima que la clase…</vt:lpstr>
      <vt:lpstr>¿Preguntas o Confusión?</vt:lpstr>
      <vt:lpstr>Estoy triste…</vt:lpstr>
      <vt:lpstr>Yo quiero que Uds…</vt:lpstr>
      <vt:lpstr>Yo creo que él…</vt:lpstr>
      <vt:lpstr>Ellos saben que …</vt:lpstr>
      <vt:lpstr>Me hace nervioso que…</vt:lpstr>
      <vt:lpstr>No hay duda que …</vt:lpstr>
      <vt:lpstr>Ha sido increíble que…</vt:lpstr>
      <vt:lpstr>No es evidente que…</vt:lpstr>
      <vt:lpstr>Ella ha pensado que…</vt:lpstr>
      <vt:lpstr>¿Preguntas o Confusión?</vt:lpstr>
      <vt:lpstr>No me enojo que ésta…</vt:lpstr>
      <vt:lpstr>Ha sido verdad que tú…</vt:lpstr>
      <vt:lpstr>¿Me recomiendas que yo…</vt:lpstr>
      <vt:lpstr>Me parece que…</vt:lpstr>
      <vt:lpstr>Yo veo que …</vt:lpstr>
      <vt:lpstr>Yo no digo que ella…</vt:lpstr>
      <vt:lpstr>No es claro que…</vt:lpstr>
      <vt:lpstr>Yo te ruego que…</vt:lpstr>
      <vt:lpstr>Mi madre me ha prohibido  que yo …</vt:lpstr>
      <vt:lpstr>Mi padre ha rehusado…</vt:lpstr>
      <vt:lpstr>Se dice que …</vt:lpstr>
      <vt:lpstr>Le ha hecho triste que…</vt:lpstr>
      <vt:lpstr>¿Preguntas o Confusión?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¿El Subjuntivo o el Indicativo?</dc:title>
  <dc:creator>Nicole</dc:creator>
  <cp:lastModifiedBy>Baldwinsville Schools</cp:lastModifiedBy>
  <cp:revision>30</cp:revision>
  <dcterms:created xsi:type="dcterms:W3CDTF">2011-12-04T12:37:28Z</dcterms:created>
  <dcterms:modified xsi:type="dcterms:W3CDTF">2011-12-06T21:12:38Z</dcterms:modified>
</cp:coreProperties>
</file>