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AFCFDE-02E3-4569-BA7C-3321E922322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1AD2D-CC8A-47A7-8A57-3D2A82787FB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Do you believe that great athletes are born that way?  Why or why not?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160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and the Birth of the Modern Olympics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7391400" cy="3276600"/>
          </a:xfrm>
        </p:spPr>
        <p:txBody>
          <a:bodyPr>
            <a:normAutofit fontScale="85000" lnSpcReduction="10000"/>
          </a:bodyPr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en-US" altLang="en-US" cap="none" spc="0" dirty="0">
                <a:solidFill>
                  <a:prstClr val="black"/>
                </a:solidFill>
                <a:latin typeface="Constantia"/>
              </a:rPr>
              <a:t>I</a:t>
            </a:r>
            <a:r>
              <a:rPr lang="en-US" altLang="en-US" sz="2200" cap="none" spc="0" dirty="0">
                <a:solidFill>
                  <a:prstClr val="black"/>
                </a:solidFill>
                <a:latin typeface="Constantia"/>
              </a:rPr>
              <a:t>.  Rebirth of the Olympics attributed to Pierre de Coubertin (1863-1937)</a:t>
            </a:r>
          </a:p>
          <a:p>
            <a:pPr lvl="1" algn="l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dirty="0">
                <a:solidFill>
                  <a:prstClr val="black"/>
                </a:solidFill>
                <a:latin typeface="Constantia"/>
              </a:rPr>
              <a:t>Early on dedicated life to social peace and domestic harmony</a:t>
            </a:r>
          </a:p>
          <a:p>
            <a:pPr lvl="1" algn="l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dirty="0">
                <a:solidFill>
                  <a:prstClr val="black"/>
                </a:solidFill>
                <a:latin typeface="Constantia"/>
              </a:rPr>
              <a:t>Haunted by memories of French defeat in Franco-Prussian War to Germany</a:t>
            </a:r>
          </a:p>
          <a:p>
            <a:pPr lvl="2" algn="l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2200" dirty="0">
                <a:solidFill>
                  <a:prstClr val="black"/>
                </a:solidFill>
                <a:latin typeface="Constantia"/>
              </a:rPr>
              <a:t>Blames French physical inferiority to Germans for defeat</a:t>
            </a:r>
          </a:p>
          <a:p>
            <a:pPr lvl="2" algn="l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2200" b="1" dirty="0">
                <a:solidFill>
                  <a:prstClr val="black"/>
                </a:solidFill>
                <a:latin typeface="Constantia"/>
              </a:rPr>
              <a:t>Germans participate in nationalistic form of gymnastics called </a:t>
            </a:r>
            <a:r>
              <a:rPr lang="en-US" altLang="en-US" sz="2200" b="1" dirty="0" err="1">
                <a:solidFill>
                  <a:prstClr val="black"/>
                </a:solidFill>
                <a:latin typeface="Constantia"/>
              </a:rPr>
              <a:t>turnen</a:t>
            </a:r>
            <a:r>
              <a:rPr lang="en-US" altLang="en-US" sz="2200" b="1" dirty="0">
                <a:solidFill>
                  <a:prstClr val="black"/>
                </a:solidFill>
                <a:latin typeface="Constantia"/>
              </a:rPr>
              <a:t>.  Goal was to unify German people and drive French from land.</a:t>
            </a:r>
          </a:p>
          <a:p>
            <a:pPr lvl="2" algn="l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2200" dirty="0">
                <a:solidFill>
                  <a:prstClr val="black"/>
                </a:solidFill>
                <a:latin typeface="Constantia"/>
              </a:rPr>
              <a:t>Coubertin studies German physical education and finds that Germans are more physically fit than French and wants to do something about it to ensure French safety.</a:t>
            </a:r>
          </a:p>
          <a:p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029" y="1905000"/>
            <a:ext cx="1344613" cy="17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5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cs typeface="Times New Roman" pitchFamily="18" charset="0"/>
              </a:rPr>
              <a:t>Birth Of Modern Olympic Games</a:t>
            </a:r>
            <a:r>
              <a:rPr lang="en-US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II.  Scientific basis for Coubertin</a:t>
            </a:r>
          </a:p>
          <a:p>
            <a:r>
              <a:rPr lang="en-US" b="1" dirty="0"/>
              <a:t>1859 Darwin’s Origin of Species</a:t>
            </a:r>
          </a:p>
          <a:p>
            <a:r>
              <a:rPr lang="en-US" dirty="0"/>
              <a:t>Life is difficult and in competition </a:t>
            </a:r>
            <a:r>
              <a:rPr lang="en-US" b="1" dirty="0"/>
              <a:t>those best adapted will survive</a:t>
            </a:r>
          </a:p>
          <a:p>
            <a:r>
              <a:rPr lang="en-US" dirty="0"/>
              <a:t>Not determined by anyone (natural selection) some just have it</a:t>
            </a:r>
          </a:p>
          <a:p>
            <a:r>
              <a:rPr lang="en-US" dirty="0"/>
              <a:t>Those with positive variations survive</a:t>
            </a:r>
          </a:p>
          <a:p>
            <a:r>
              <a:rPr lang="en-US" dirty="0"/>
              <a:t>Questions religion and idea that we as humans have no control of environment</a:t>
            </a:r>
          </a:p>
          <a:p>
            <a:r>
              <a:rPr lang="en-US" dirty="0"/>
              <a:t>This theory would essentially give French no control over future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066800"/>
            <a:ext cx="890587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4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8CADAE">
                    <a:shade val="75000"/>
                  </a:srgbClr>
                </a:solidFill>
                <a:cs typeface="Times New Roman" pitchFamily="18" charset="0"/>
              </a:rPr>
              <a:t>Birth Of Modern Olympic Games</a:t>
            </a:r>
            <a:r>
              <a:rPr lang="en-US" altLang="en-US" dirty="0">
                <a:solidFill>
                  <a:srgbClr val="8CADAE">
                    <a:shade val="75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Constantia"/>
              </a:rPr>
              <a:t>B.  </a:t>
            </a:r>
            <a:r>
              <a:rPr lang="en-US" altLang="en-US" sz="2800" b="1" dirty="0">
                <a:solidFill>
                  <a:prstClr val="black"/>
                </a:solidFill>
                <a:latin typeface="Constantia"/>
              </a:rPr>
              <a:t>1809 Jean-Baptiste Lamarck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en-US" sz="1800" dirty="0">
                <a:solidFill>
                  <a:prstClr val="black"/>
                </a:solidFill>
                <a:latin typeface="Constantia"/>
              </a:rPr>
              <a:t>	</a:t>
            </a: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        1.  </a:t>
            </a:r>
            <a:r>
              <a:rPr lang="en-US" altLang="en-US" sz="2000" b="1" dirty="0">
                <a:solidFill>
                  <a:prstClr val="black"/>
                </a:solidFill>
                <a:latin typeface="Constantia"/>
              </a:rPr>
              <a:t>French feel inferior physically to European counterparts and if </a:t>
            </a:r>
            <a:r>
              <a:rPr lang="en-US" altLang="en-US" sz="2000" b="1" dirty="0" smtClean="0">
                <a:solidFill>
                  <a:prstClr val="black"/>
                </a:solidFill>
                <a:latin typeface="Constantia"/>
              </a:rPr>
              <a:t>they </a:t>
            </a:r>
            <a:r>
              <a:rPr lang="en-US" altLang="en-US" sz="2000" b="1" dirty="0" smtClean="0">
                <a:solidFill>
                  <a:prstClr val="black"/>
                </a:solidFill>
                <a:latin typeface="Constantia"/>
              </a:rPr>
              <a:t>buy </a:t>
            </a:r>
            <a:r>
              <a:rPr lang="en-US" altLang="en-US" sz="2000" b="1" dirty="0">
                <a:solidFill>
                  <a:prstClr val="black"/>
                </a:solidFill>
                <a:latin typeface="Constantia"/>
              </a:rPr>
              <a:t>Darwin then there is nothing they can do </a:t>
            </a:r>
            <a:r>
              <a:rPr lang="en-US" altLang="en-US" sz="2000" b="1" dirty="0" smtClean="0">
                <a:solidFill>
                  <a:prstClr val="black"/>
                </a:solidFill>
                <a:latin typeface="Constantia"/>
              </a:rPr>
              <a:t>about the situation</a:t>
            </a:r>
            <a:endParaRPr lang="en-US" altLang="en-US" sz="2000" b="1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	        2.  Lamarck theory gives them hope that they can do something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	        3.  </a:t>
            </a:r>
            <a:r>
              <a:rPr lang="en-US" altLang="en-US" sz="2000" b="1" dirty="0">
                <a:solidFill>
                  <a:prstClr val="black"/>
                </a:solidFill>
                <a:latin typeface="Constantia"/>
              </a:rPr>
              <a:t>Directed Adaptation allows people to adapt to environment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		I.  Organisms during their lifetimes acquire traits and </a:t>
            </a:r>
            <a:r>
              <a:rPr lang="en-US" altLang="en-US" sz="2000" dirty="0" smtClean="0">
                <a:solidFill>
                  <a:prstClr val="black"/>
                </a:solidFill>
                <a:latin typeface="Constantia"/>
              </a:rPr>
              <a:t>			   </a:t>
            </a:r>
            <a:r>
              <a:rPr lang="en-US" altLang="en-US" sz="20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latin typeface="Constantia"/>
              </a:rPr>
              <a:t>characteristics  </a:t>
            </a: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they pass onto their offspring </a:t>
            </a:r>
            <a:r>
              <a:rPr lang="en-US" altLang="en-US" sz="2000" dirty="0" smtClean="0">
                <a:solidFill>
                  <a:prstClr val="black"/>
                </a:solidFill>
                <a:latin typeface="Constantia"/>
              </a:rPr>
              <a:t>				(</a:t>
            </a: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giraffe)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onstantia"/>
              </a:rPr>
              <a:t>						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80" y="5410200"/>
            <a:ext cx="992757" cy="108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3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8CADAE">
                    <a:shade val="75000"/>
                  </a:srgbClr>
                </a:solidFill>
                <a:cs typeface="Times New Roman" pitchFamily="18" charset="0"/>
              </a:rPr>
              <a:t>Birth Of Modern Olympic Games</a:t>
            </a:r>
            <a:r>
              <a:rPr lang="en-US" altLang="en-US" dirty="0">
                <a:solidFill>
                  <a:srgbClr val="8CADAE">
                    <a:shade val="75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buFontTx/>
              <a:buAutoNum type="alphaUcPeriod"/>
            </a:pPr>
            <a:r>
              <a:rPr lang="en-US" altLang="en-US" sz="2400" b="1" dirty="0">
                <a:latin typeface="Times New Roman" pitchFamily="18" charset="0"/>
              </a:rPr>
              <a:t>Coubertin visits England and United States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sees they have gone mad for sports</a:t>
            </a:r>
          </a:p>
          <a:p>
            <a:pPr lvl="1">
              <a:buFontTx/>
              <a:buAutoNum type="alphaUcPeriod"/>
            </a:pPr>
            <a:r>
              <a:rPr lang="en-US" altLang="en-US" sz="2400" dirty="0">
                <a:latin typeface="Times New Roman" pitchFamily="18" charset="0"/>
              </a:rPr>
              <a:t>English and American version of sport of </a:t>
            </a:r>
            <a:r>
              <a:rPr lang="en-US" altLang="en-US" sz="2400" b="1" dirty="0">
                <a:latin typeface="Times New Roman" pitchFamily="18" charset="0"/>
              </a:rPr>
              <a:t>higher “moral character” than German so brings that model home to France, but is met with Anglophobic attitudes.</a:t>
            </a:r>
          </a:p>
          <a:p>
            <a:pPr lvl="1">
              <a:buFontTx/>
              <a:buAutoNum type="alphaUcPeriod"/>
            </a:pPr>
            <a:r>
              <a:rPr lang="en-US" altLang="en-US" sz="2400" b="1" dirty="0">
                <a:latin typeface="Times New Roman" pitchFamily="18" charset="0"/>
              </a:rPr>
              <a:t>1890 Coubertin forms the USFA to organize French sports</a:t>
            </a:r>
          </a:p>
          <a:p>
            <a:pPr lvl="2">
              <a:buFontTx/>
              <a:buAutoNum type="alphaUcPeriod"/>
            </a:pPr>
            <a:r>
              <a:rPr lang="en-US" altLang="en-US" sz="2400" dirty="0">
                <a:latin typeface="Times New Roman" pitchFamily="18" charset="0"/>
              </a:rPr>
              <a:t>Viewed a mini-version of Olympics in England and </a:t>
            </a:r>
            <a:r>
              <a:rPr lang="en-US" altLang="en-US" sz="2400" b="1" dirty="0">
                <a:latin typeface="Times New Roman" pitchFamily="18" charset="0"/>
              </a:rPr>
              <a:t>begins plans for international games</a:t>
            </a:r>
          </a:p>
          <a:p>
            <a:pPr lvl="2">
              <a:buFontTx/>
              <a:buAutoNum type="alphaUcPeriod"/>
            </a:pPr>
            <a:r>
              <a:rPr lang="en-US" altLang="en-US" sz="2400" dirty="0">
                <a:latin typeface="Times New Roman" pitchFamily="18" charset="0"/>
              </a:rPr>
              <a:t>Realizes that Christian zeal ended ancient games, so Coubertin and others feel </a:t>
            </a:r>
            <a:r>
              <a:rPr lang="en-US" altLang="en-US" sz="2400" b="1" dirty="0">
                <a:latin typeface="Times New Roman" pitchFamily="18" charset="0"/>
              </a:rPr>
              <a:t>modern games should be purged of all forms of paganism and goal should be to foster peace, happiness and harmony.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8CADAE">
                    <a:shade val="75000"/>
                  </a:srgbClr>
                </a:solidFill>
                <a:cs typeface="Times New Roman" pitchFamily="18" charset="0"/>
              </a:rPr>
              <a:t>Birth Of Modern Olympic Games</a:t>
            </a:r>
            <a:r>
              <a:rPr lang="en-US" altLang="en-US" dirty="0">
                <a:solidFill>
                  <a:srgbClr val="8CADAE">
                    <a:shade val="75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Tx/>
              <a:buAutoNum type="alphaUcPeriod"/>
            </a:pPr>
            <a:r>
              <a:rPr lang="en-US" altLang="en-US" sz="2000" b="1" dirty="0">
                <a:latin typeface="Times New Roman" pitchFamily="18" charset="0"/>
              </a:rPr>
              <a:t>1892 Coubertin makes formal announcement of plan to revive Olympic Games</a:t>
            </a:r>
          </a:p>
          <a:p>
            <a:pPr lvl="2">
              <a:buFontTx/>
              <a:buAutoNum type="alphaUcPeriod"/>
            </a:pPr>
            <a:r>
              <a:rPr lang="en-US" altLang="en-US" dirty="0">
                <a:latin typeface="Times New Roman" pitchFamily="18" charset="0"/>
              </a:rPr>
              <a:t>Sparks conversations of amateurism (Coubertin didn’t care, but English do)</a:t>
            </a:r>
          </a:p>
          <a:p>
            <a:pPr lvl="3"/>
            <a:r>
              <a:rPr lang="en-US" altLang="en-US" dirty="0">
                <a:latin typeface="Times New Roman" pitchFamily="18" charset="0"/>
              </a:rPr>
              <a:t>1.  No material benefit from any sport</a:t>
            </a:r>
          </a:p>
          <a:p>
            <a:pPr lvl="1"/>
            <a:r>
              <a:rPr lang="en-US" altLang="en-US" sz="2000" dirty="0">
                <a:latin typeface="Times New Roman" pitchFamily="18" charset="0"/>
              </a:rPr>
              <a:t>	B.  In America </a:t>
            </a:r>
            <a:r>
              <a:rPr lang="en-US" altLang="en-US" sz="2000" b="1" dirty="0">
                <a:latin typeface="Times New Roman" pitchFamily="18" charset="0"/>
              </a:rPr>
              <a:t>AAU President James Sullivan</a:t>
            </a:r>
            <a:r>
              <a:rPr lang="en-US" altLang="en-US" sz="2000" dirty="0">
                <a:latin typeface="Times New Roman" pitchFamily="18" charset="0"/>
              </a:rPr>
              <a:t> disliked idea</a:t>
            </a:r>
          </a:p>
          <a:p>
            <a:pPr lvl="1"/>
            <a:r>
              <a:rPr lang="en-US" altLang="en-US" sz="2000" dirty="0">
                <a:latin typeface="Times New Roman" pitchFamily="18" charset="0"/>
              </a:rPr>
              <a:t>	C.  Received </a:t>
            </a:r>
            <a:r>
              <a:rPr lang="en-US" altLang="en-US" sz="2000" b="1" dirty="0">
                <a:latin typeface="Times New Roman" pitchFamily="18" charset="0"/>
              </a:rPr>
              <a:t>support in Britain from Amateur Athletic Association</a:t>
            </a:r>
          </a:p>
          <a:p>
            <a:pPr lvl="1">
              <a:buFontTx/>
              <a:buAutoNum type="alphaUcPeriod" startAt="5"/>
            </a:pPr>
            <a:r>
              <a:rPr lang="en-US" altLang="en-US" sz="2000" b="1" dirty="0">
                <a:latin typeface="Times New Roman" pitchFamily="18" charset="0"/>
              </a:rPr>
              <a:t>1894 Coubertin forms the International Olympic Committee (IOC) and states that committee must be politically independent</a:t>
            </a:r>
          </a:p>
          <a:p>
            <a:pPr lvl="2">
              <a:buFontTx/>
              <a:buAutoNum type="alphaUcPeriod"/>
            </a:pPr>
            <a:r>
              <a:rPr lang="en-US" altLang="en-US" b="1" dirty="0">
                <a:latin typeface="Times New Roman" pitchFamily="18" charset="0"/>
              </a:rPr>
              <a:t>First games to be played in Athens in 1896</a:t>
            </a:r>
          </a:p>
          <a:p>
            <a:pPr lvl="2">
              <a:buFontTx/>
              <a:buAutoNum type="alphaUcPeriod"/>
            </a:pPr>
            <a:r>
              <a:rPr lang="en-US" altLang="en-US" dirty="0">
                <a:latin typeface="Times New Roman" pitchFamily="18" charset="0"/>
              </a:rPr>
              <a:t>Appoint Greek </a:t>
            </a:r>
            <a:r>
              <a:rPr lang="en-US" altLang="en-US" dirty="0" err="1">
                <a:latin typeface="Times New Roman" pitchFamily="18" charset="0"/>
              </a:rPr>
              <a:t>Demetrios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Bekelas</a:t>
            </a:r>
            <a:r>
              <a:rPr lang="en-US" altLang="en-US" dirty="0">
                <a:latin typeface="Times New Roman" pitchFamily="18" charset="0"/>
              </a:rPr>
              <a:t> as first president of IOC</a:t>
            </a:r>
          </a:p>
          <a:p>
            <a:pPr lvl="2">
              <a:buFontTx/>
              <a:buAutoNum type="alphaUcPeriod"/>
            </a:pPr>
            <a:r>
              <a:rPr lang="en-US" altLang="en-US" dirty="0">
                <a:latin typeface="Times New Roman" pitchFamily="18" charset="0"/>
              </a:rPr>
              <a:t>Decided to </a:t>
            </a:r>
            <a:r>
              <a:rPr lang="en-US" altLang="en-US" b="1" dirty="0">
                <a:latin typeface="Times New Roman" pitchFamily="18" charset="0"/>
              </a:rPr>
              <a:t>create new race that would be held in commemoration of Battle of Marathon 490 </a:t>
            </a:r>
            <a:r>
              <a:rPr lang="en-US" altLang="en-US" b="1" dirty="0" err="1">
                <a:latin typeface="Times New Roman" pitchFamily="18" charset="0"/>
              </a:rPr>
              <a:t>bc</a:t>
            </a:r>
            <a:endParaRPr lang="en-US" altLang="en-US" b="1" dirty="0">
              <a:latin typeface="Times New Roman" pitchFamily="18" charset="0"/>
            </a:endParaRPr>
          </a:p>
          <a:p>
            <a:pPr lvl="2">
              <a:buFontTx/>
              <a:buAutoNum type="alphaUcPeriod"/>
            </a:pPr>
            <a:r>
              <a:rPr lang="en-US" altLang="en-US" dirty="0" err="1">
                <a:latin typeface="Times New Roman" pitchFamily="18" charset="0"/>
              </a:rPr>
              <a:t>Bikelas</a:t>
            </a:r>
            <a:r>
              <a:rPr lang="en-US" altLang="en-US" dirty="0">
                <a:latin typeface="Times New Roman" pitchFamily="18" charset="0"/>
              </a:rPr>
              <a:t> not met with much support by Greek government or the athletes in many countries.  (For example Germany was happy with </a:t>
            </a:r>
            <a:r>
              <a:rPr lang="en-US" altLang="en-US" dirty="0" err="1">
                <a:latin typeface="Times New Roman" pitchFamily="18" charset="0"/>
              </a:rPr>
              <a:t>turnen</a:t>
            </a:r>
            <a:r>
              <a:rPr lang="en-US" altLang="en-US" dirty="0">
                <a:latin typeface="Times New Roman" pitchFamily="18" charset="0"/>
              </a:rPr>
              <a:t> and against competition)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8CADAE">
                    <a:shade val="75000"/>
                  </a:srgbClr>
                </a:solidFill>
                <a:cs typeface="Times New Roman" pitchFamily="18" charset="0"/>
              </a:rPr>
              <a:t>Birth Of Modern Olympic Games</a:t>
            </a:r>
            <a:r>
              <a:rPr lang="en-US" altLang="en-US" dirty="0">
                <a:solidFill>
                  <a:srgbClr val="8CADAE">
                    <a:shade val="75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1896 Olympic Games</a:t>
            </a:r>
          </a:p>
          <a:p>
            <a:pPr lvl="1">
              <a:buFontTx/>
              <a:buAutoNum type="alphaUcPeriod"/>
            </a:pPr>
            <a:r>
              <a:rPr lang="en-US" altLang="en-US" sz="1800" b="1" dirty="0">
                <a:latin typeface="Times New Roman" pitchFamily="18" charset="0"/>
              </a:rPr>
              <a:t>Games pulled together by a shoestring</a:t>
            </a:r>
            <a:r>
              <a:rPr lang="en-US" altLang="en-US" sz="1800" dirty="0">
                <a:latin typeface="Times New Roman" pitchFamily="18" charset="0"/>
              </a:rPr>
              <a:t> (Greeks do refurbish buildings)</a:t>
            </a:r>
          </a:p>
          <a:p>
            <a:pPr lvl="1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USA, Britain, France, Italy, Spain, Sweden, Russia, Belgium, Greece show at first games</a:t>
            </a:r>
          </a:p>
          <a:p>
            <a:pPr lvl="2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Russia (few athletes, modern sports not known)</a:t>
            </a:r>
          </a:p>
          <a:p>
            <a:pPr lvl="2">
              <a:buFontTx/>
              <a:buAutoNum type="alphaUcPeriod"/>
            </a:pPr>
            <a:r>
              <a:rPr lang="en-US" altLang="en-US" sz="1800" b="1" dirty="0">
                <a:latin typeface="Times New Roman" pitchFamily="18" charset="0"/>
              </a:rPr>
              <a:t>Britain (6 athletes make trip, one vacationing Brit joins team</a:t>
            </a:r>
            <a:r>
              <a:rPr lang="en-US" altLang="en-US" sz="1800" dirty="0">
                <a:latin typeface="Times New Roman" pitchFamily="18" charset="0"/>
              </a:rPr>
              <a:t>)</a:t>
            </a:r>
          </a:p>
          <a:p>
            <a:pPr lvl="2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Germany (Willibald </a:t>
            </a:r>
            <a:r>
              <a:rPr lang="en-US" altLang="en-US" sz="1800" dirty="0" err="1">
                <a:latin typeface="Times New Roman" pitchFamily="18" charset="0"/>
              </a:rPr>
              <a:t>Gebhardt</a:t>
            </a:r>
            <a:r>
              <a:rPr lang="en-US" altLang="en-US" sz="1800" dirty="0">
                <a:latin typeface="Times New Roman" pitchFamily="18" charset="0"/>
              </a:rPr>
              <a:t> convinces 10 gymnasts to leave </a:t>
            </a:r>
            <a:r>
              <a:rPr lang="en-US" altLang="en-US" sz="1800" dirty="0" err="1">
                <a:latin typeface="Times New Roman" pitchFamily="18" charset="0"/>
              </a:rPr>
              <a:t>Turnerschaft</a:t>
            </a:r>
            <a:r>
              <a:rPr lang="en-US" altLang="en-US" sz="1800" dirty="0">
                <a:latin typeface="Times New Roman" pitchFamily="18" charset="0"/>
              </a:rPr>
              <a:t> to join three other athletes)</a:t>
            </a:r>
          </a:p>
          <a:p>
            <a:pPr lvl="2">
              <a:buFontTx/>
              <a:buAutoNum type="alphaUcPeriod"/>
            </a:pPr>
            <a:r>
              <a:rPr lang="en-US" altLang="en-US" sz="1800" b="1" dirty="0">
                <a:latin typeface="Times New Roman" pitchFamily="18" charset="0"/>
              </a:rPr>
              <a:t>USA sends 13 athletes, all volunteers from elite backgrounds, no women</a:t>
            </a:r>
          </a:p>
          <a:p>
            <a:pPr lvl="3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Robert Garrett-captain of Princeton track team, dad pays for his and 3 friends trip</a:t>
            </a:r>
          </a:p>
          <a:p>
            <a:pPr lvl="3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Boston Athletic Association sponsors 5 athletes</a:t>
            </a:r>
          </a:p>
          <a:p>
            <a:pPr lvl="3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James Connolly-27 year old Harvard runner drops out after dean tells him no</a:t>
            </a:r>
          </a:p>
          <a:p>
            <a:pPr lvl="3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Gardner Williams-U.S. swim champ</a:t>
            </a:r>
          </a:p>
          <a:p>
            <a:pPr lvl="3">
              <a:buFontTx/>
              <a:buAutoNum type="alphaUcPeriod"/>
            </a:pPr>
            <a:r>
              <a:rPr lang="en-US" altLang="en-US" sz="1800" dirty="0">
                <a:latin typeface="Times New Roman" pitchFamily="18" charset="0"/>
              </a:rPr>
              <a:t>John and Summer Paine-Marksmen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u="sng" dirty="0">
                <a:solidFill>
                  <a:srgbClr val="8CADAE">
                    <a:shade val="75000"/>
                  </a:srgbClr>
                </a:solidFill>
                <a:cs typeface="Times New Roman" pitchFamily="18" charset="0"/>
              </a:rPr>
              <a:t>Birth Of Modern Olympic Games</a:t>
            </a:r>
            <a:r>
              <a:rPr lang="en-US" altLang="en-US" dirty="0">
                <a:solidFill>
                  <a:srgbClr val="8CADAE">
                    <a:shade val="75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  <a:latin typeface="Times New Roman" pitchFamily="18" charset="0"/>
              </a:rPr>
              <a:t>E.    </a:t>
            </a:r>
            <a:r>
              <a:rPr lang="en-US" altLang="en-US" sz="1800" b="1" dirty="0">
                <a:solidFill>
                  <a:prstClr val="black"/>
                </a:solidFill>
                <a:latin typeface="Times New Roman" pitchFamily="18" charset="0"/>
              </a:rPr>
              <a:t>French send 3 athletes</a:t>
            </a:r>
          </a:p>
          <a:p>
            <a:pPr marL="457200" lvl="1" indent="0">
              <a:spcBef>
                <a:spcPts val="0"/>
              </a:spcBef>
              <a:buClrTx/>
              <a:buSzTx/>
              <a:buFontTx/>
              <a:buAutoNum type="alphaUcPeriod" startAt="3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Events/Success</a:t>
            </a:r>
          </a:p>
          <a:p>
            <a:pPr marL="914400" lvl="2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Thomas Burke wins 100m 12.0 sec (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itchFamily="18" charset="0"/>
              </a:rPr>
              <a:t>wr</a:t>
            </a: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 10.75)  and 400m in 54.2 (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itchFamily="18" charset="0"/>
              </a:rPr>
              <a:t>wr</a:t>
            </a: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 48s)</a:t>
            </a:r>
          </a:p>
          <a:p>
            <a:pPr marL="914400" lvl="2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Robert Garrett wins discus 36’9.75” over Greek champ also wins shot put</a:t>
            </a:r>
          </a:p>
          <a:p>
            <a:pPr marL="914400" lvl="2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Ellery Clark wins long jump 20’10” and high jump  </a:t>
            </a:r>
          </a:p>
          <a:p>
            <a:pPr marL="914400" lvl="2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James Connolly wins triple jump, Thomas Curtis wins 110m hurdles, William Hoyt wins pole vault</a:t>
            </a:r>
          </a:p>
          <a:p>
            <a:pPr marL="914400" lvl="2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German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itchFamily="18" charset="0"/>
              </a:rPr>
              <a:t>Weingartner</a:t>
            </a: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 wins most medals with 7</a:t>
            </a:r>
          </a:p>
          <a:p>
            <a:pPr marL="914400" lvl="2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dirty="0">
                <a:solidFill>
                  <a:prstClr val="black"/>
                </a:solidFill>
                <a:latin typeface="Times New Roman" pitchFamily="18" charset="0"/>
              </a:rPr>
              <a:t>Overall U.S. wins most track and field events but does bad in swimming and marathon</a:t>
            </a:r>
          </a:p>
          <a:p>
            <a:pPr marL="1371600" lvl="3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b="1" dirty="0">
                <a:solidFill>
                  <a:prstClr val="black"/>
                </a:solidFill>
                <a:latin typeface="Times New Roman" pitchFamily="18" charset="0"/>
              </a:rPr>
              <a:t>Marathon was highlight with Greek </a:t>
            </a:r>
            <a:r>
              <a:rPr lang="en-US" altLang="en-US" sz="1800" b="1" dirty="0" err="1">
                <a:solidFill>
                  <a:prstClr val="black"/>
                </a:solidFill>
                <a:latin typeface="Times New Roman" pitchFamily="18" charset="0"/>
              </a:rPr>
              <a:t>Spiridon</a:t>
            </a:r>
            <a:r>
              <a:rPr lang="en-US" altLang="en-US" sz="1800" b="1" dirty="0">
                <a:solidFill>
                  <a:prstClr val="black"/>
                </a:solidFill>
                <a:latin typeface="Times New Roman" pitchFamily="18" charset="0"/>
              </a:rPr>
              <a:t> Louys winning (Greek Pride)</a:t>
            </a:r>
          </a:p>
          <a:p>
            <a:pPr marL="1371600" lvl="3" indent="0">
              <a:spcBef>
                <a:spcPts val="0"/>
              </a:spcBef>
              <a:buClrTx/>
              <a:buSzTx/>
              <a:buFontTx/>
              <a:buAutoNum type="alphaUcPeriod"/>
            </a:pPr>
            <a:r>
              <a:rPr lang="en-US" altLang="en-US" sz="1800" b="1" dirty="0">
                <a:solidFill>
                  <a:prstClr val="black"/>
                </a:solidFill>
                <a:latin typeface="Times New Roman" pitchFamily="18" charset="0"/>
              </a:rPr>
              <a:t>Most dropped </a:t>
            </a:r>
            <a:r>
              <a:rPr lang="en-US" altLang="en-US" sz="1800" b="1" dirty="0" smtClean="0">
                <a:solidFill>
                  <a:prstClr val="black"/>
                </a:solidFill>
                <a:latin typeface="Times New Roman" pitchFamily="18" charset="0"/>
              </a:rPr>
              <a:t>out, </a:t>
            </a:r>
            <a:r>
              <a:rPr lang="en-US" altLang="en-US" sz="1800" b="1" dirty="0">
                <a:solidFill>
                  <a:prstClr val="black"/>
                </a:solidFill>
                <a:latin typeface="Times New Roman" pitchFamily="18" charset="0"/>
              </a:rPr>
              <a:t>13/17 competitors Greek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38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469</TotalTime>
  <Words>582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Constantia</vt:lpstr>
      <vt:lpstr>Georgia</vt:lpstr>
      <vt:lpstr>Times New Roman</vt:lpstr>
      <vt:lpstr>Wingdings</vt:lpstr>
      <vt:lpstr>Wingdings 2</vt:lpstr>
      <vt:lpstr>Civic</vt:lpstr>
      <vt:lpstr>PowerPoint Presentation</vt:lpstr>
      <vt:lpstr>Evolution and the Birth of the Modern Olympics</vt:lpstr>
      <vt:lpstr>Birth Of Modern Olympic Games </vt:lpstr>
      <vt:lpstr>Birth Of Modern Olympic Games </vt:lpstr>
      <vt:lpstr>Birth Of Modern Olympic Games </vt:lpstr>
      <vt:lpstr>Birth Of Modern Olympic Games </vt:lpstr>
      <vt:lpstr>Birth Of Modern Olympic Games </vt:lpstr>
      <vt:lpstr>Birth Of Modern Olympic Games </vt:lpstr>
    </vt:vector>
  </TitlesOfParts>
  <Company>B.C.S.D.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BCSD</dc:creator>
  <cp:lastModifiedBy>BCSD </cp:lastModifiedBy>
  <cp:revision>6</cp:revision>
  <dcterms:created xsi:type="dcterms:W3CDTF">2016-02-02T13:27:51Z</dcterms:created>
  <dcterms:modified xsi:type="dcterms:W3CDTF">2018-09-24T18:10:14Z</dcterms:modified>
</cp:coreProperties>
</file>