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B3CD52D-DBB0-478B-8F8C-DFFB040761D7}" type="datetimeFigureOut">
              <a:rPr lang="en-US" smtClean="0"/>
              <a:t>5/10/2016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885A34-B53F-43B2-B493-51D78E80A8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CD52D-DBB0-478B-8F8C-DFFB040761D7}"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CD52D-DBB0-478B-8F8C-DFFB040761D7}"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3CD52D-DBB0-478B-8F8C-DFFB040761D7}"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3CD52D-DBB0-478B-8F8C-DFFB040761D7}"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85A34-B53F-43B2-B493-51D78E80A8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CD52D-DBB0-478B-8F8C-DFFB040761D7}"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3CD52D-DBB0-478B-8F8C-DFFB040761D7}"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B3CD52D-DBB0-478B-8F8C-DFFB040761D7}"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CD52D-DBB0-478B-8F8C-DFFB040761D7}"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3CD52D-DBB0-478B-8F8C-DFFB040761D7}"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85A34-B53F-43B2-B493-51D78E80A8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3CD52D-DBB0-478B-8F8C-DFFB040761D7}"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885A34-B53F-43B2-B493-51D78E80A8C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B3CD52D-DBB0-478B-8F8C-DFFB040761D7}" type="datetimeFigureOut">
              <a:rPr lang="en-US" smtClean="0"/>
              <a:t>5/10/2016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885A34-B53F-43B2-B493-51D78E80A8C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WZiYl4vr-9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huBZIFEfK4U"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609600"/>
            <a:ext cx="7851775" cy="1828800"/>
          </a:xfrm>
        </p:spPr>
        <p:txBody>
          <a:bodyPr>
            <a:normAutofit/>
          </a:bodyPr>
          <a:lstStyle/>
          <a:p>
            <a:pPr algn="ctr"/>
            <a:r>
              <a:rPr lang="en-US" dirty="0" smtClean="0"/>
              <a:t>The History of Performance Enhancing Drugs in Sports</a:t>
            </a:r>
            <a:endParaRPr lang="en-US" dirty="0"/>
          </a:p>
        </p:txBody>
      </p:sp>
      <p:pic>
        <p:nvPicPr>
          <p:cNvPr id="1026" name="Picture 2" descr="http://t0.gstatic.com/images?q=tbn:ANd9GcSxVc0pjNAzOolyp0OqQ026OjcTJwHH3hZU7zu2VWAemCyhrgpt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508827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66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1940-1945</a:t>
            </a:r>
          </a:p>
        </p:txBody>
      </p:sp>
      <p:sp>
        <p:nvSpPr>
          <p:cNvPr id="3" name="Content Placeholder 2"/>
          <p:cNvSpPr>
            <a:spLocks noGrp="1"/>
          </p:cNvSpPr>
          <p:nvPr>
            <p:ph idx="1"/>
          </p:nvPr>
        </p:nvSpPr>
        <p:spPr/>
        <p:txBody>
          <a:bodyPr/>
          <a:lstStyle/>
          <a:p>
            <a:r>
              <a:rPr lang="en-US" dirty="0"/>
              <a:t>Soldiers Use Amphetamines During WWII</a:t>
            </a:r>
          </a:p>
          <a:p>
            <a:pPr lvl="1"/>
            <a:r>
              <a:rPr lang="en-US" dirty="0"/>
              <a:t>The American, British, German, and Japanese armed forces distribute amphetamines to their soldiers to counteract fatigue, elevate mood, and heighten endurance. The amphetamines are used as a substitute for cocaine because they can be taken orally in tablet form, and the effect lasts much longer.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773930"/>
            <a:ext cx="28257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773930"/>
            <a:ext cx="30480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0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1950’s</a:t>
            </a:r>
            <a:endParaRPr lang="en-US" dirty="0"/>
          </a:p>
        </p:txBody>
      </p:sp>
      <p:sp>
        <p:nvSpPr>
          <p:cNvPr id="3" name="Content Placeholder 2"/>
          <p:cNvSpPr>
            <a:spLocks noGrp="1"/>
          </p:cNvSpPr>
          <p:nvPr>
            <p:ph idx="1"/>
          </p:nvPr>
        </p:nvSpPr>
        <p:spPr/>
        <p:txBody>
          <a:bodyPr/>
          <a:lstStyle/>
          <a:p>
            <a:r>
              <a:rPr lang="en-US" dirty="0"/>
              <a:t>Athletes Begin Taking Amphetamines Used by Soldiers in </a:t>
            </a:r>
            <a:r>
              <a:rPr lang="en-US" dirty="0" smtClean="0"/>
              <a:t>WWII</a:t>
            </a:r>
          </a:p>
          <a:p>
            <a:pPr lvl="1"/>
            <a:r>
              <a:rPr lang="en-US" dirty="0" smtClean="0"/>
              <a:t>Amphetamines crossed </a:t>
            </a:r>
            <a:r>
              <a:rPr lang="en-US" dirty="0"/>
              <a:t>over into sports in the early 1950s. These drugs -- nicknamed la </a:t>
            </a:r>
            <a:r>
              <a:rPr lang="en-US" dirty="0" err="1"/>
              <a:t>bomba</a:t>
            </a:r>
            <a:r>
              <a:rPr lang="en-US" dirty="0"/>
              <a:t> by Italian cyclists and </a:t>
            </a:r>
            <a:r>
              <a:rPr lang="en-US" dirty="0" err="1"/>
              <a:t>atoom</a:t>
            </a:r>
            <a:r>
              <a:rPr lang="en-US" dirty="0"/>
              <a:t> by Dutch cyclists -- minimize the uncomfortable sensations of fatigue during exercise."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4724400"/>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56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1958</a:t>
            </a:r>
            <a:endParaRPr lang="en-US" dirty="0"/>
          </a:p>
        </p:txBody>
      </p:sp>
      <p:sp>
        <p:nvSpPr>
          <p:cNvPr id="3" name="Content Placeholder 2"/>
          <p:cNvSpPr>
            <a:spLocks noGrp="1"/>
          </p:cNvSpPr>
          <p:nvPr>
            <p:ph idx="1"/>
          </p:nvPr>
        </p:nvSpPr>
        <p:spPr>
          <a:xfrm>
            <a:off x="105727" y="1905000"/>
            <a:ext cx="8229600" cy="4389120"/>
          </a:xfrm>
        </p:spPr>
        <p:txBody>
          <a:bodyPr/>
          <a:lstStyle/>
          <a:p>
            <a:r>
              <a:rPr lang="en-US" dirty="0"/>
              <a:t>FDA Approves First Anabolic Steroid for Sale in US</a:t>
            </a:r>
          </a:p>
          <a:p>
            <a:pPr lvl="1"/>
            <a:r>
              <a:rPr lang="en-US" dirty="0"/>
              <a:t>The "Godfather of Steroids," Dr. John </a:t>
            </a:r>
            <a:r>
              <a:rPr lang="en-US" dirty="0" err="1"/>
              <a:t>Bosley</a:t>
            </a:r>
            <a:r>
              <a:rPr lang="en-US" dirty="0"/>
              <a:t> </a:t>
            </a:r>
            <a:r>
              <a:rPr lang="en-US" dirty="0" err="1"/>
              <a:t>Zieglar</a:t>
            </a:r>
            <a:r>
              <a:rPr lang="en-US" dirty="0"/>
              <a:t>, creates an anabolic steroid called </a:t>
            </a:r>
            <a:r>
              <a:rPr lang="en-US" dirty="0" err="1"/>
              <a:t>Dianabol</a:t>
            </a:r>
            <a:r>
              <a:rPr lang="en-US" dirty="0"/>
              <a:t> that is released by Ciba Pharmaceuticals with FDA approval. </a:t>
            </a:r>
            <a:endParaRPr lang="en-US" dirty="0" smtClean="0"/>
          </a:p>
          <a:p>
            <a:pPr lvl="1"/>
            <a:r>
              <a:rPr lang="en-US" dirty="0" smtClean="0"/>
              <a:t>Dr</a:t>
            </a:r>
            <a:r>
              <a:rPr lang="en-US" dirty="0"/>
              <a:t>. </a:t>
            </a:r>
            <a:r>
              <a:rPr lang="en-US" dirty="0" err="1"/>
              <a:t>Zieglar</a:t>
            </a:r>
            <a:r>
              <a:rPr lang="en-US" dirty="0"/>
              <a:t> noted the success of the Russian weightlifting team due to the use of testosterone in 1954 and began experimenting on US weightlifters. His creation synthesizes the strength-building properties of testosterone while minimizing the negative </a:t>
            </a:r>
            <a:endParaRPr lang="en-US" dirty="0" smtClean="0"/>
          </a:p>
          <a:p>
            <a:pPr marL="393192" lvl="1" indent="0">
              <a:buNone/>
            </a:pPr>
            <a:r>
              <a:rPr lang="en-US" dirty="0"/>
              <a:t> </a:t>
            </a:r>
            <a:r>
              <a:rPr lang="en-US" dirty="0" smtClean="0"/>
              <a:t>  health </a:t>
            </a:r>
            <a:r>
              <a:rPr lang="en-US" dirty="0"/>
              <a:t>effects.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419600"/>
            <a:ext cx="1647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521642"/>
            <a:ext cx="2276476"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07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1960-1990</a:t>
            </a:r>
            <a:endParaRPr lang="en-US" dirty="0"/>
          </a:p>
        </p:txBody>
      </p:sp>
      <p:sp>
        <p:nvSpPr>
          <p:cNvPr id="3" name="Content Placeholder 2"/>
          <p:cNvSpPr>
            <a:spLocks noGrp="1"/>
          </p:cNvSpPr>
          <p:nvPr>
            <p:ph idx="1"/>
          </p:nvPr>
        </p:nvSpPr>
        <p:spPr/>
        <p:txBody>
          <a:bodyPr/>
          <a:lstStyle/>
          <a:p>
            <a:r>
              <a:rPr lang="en-US" dirty="0"/>
              <a:t>Aug. 26, </a:t>
            </a:r>
            <a:r>
              <a:rPr lang="en-US" dirty="0" smtClean="0"/>
              <a:t>1960:  First </a:t>
            </a:r>
            <a:r>
              <a:rPr lang="en-US" dirty="0"/>
              <a:t>Athlete to Die in Olympic Competition Due to </a:t>
            </a:r>
            <a:r>
              <a:rPr lang="en-US" dirty="0" smtClean="0"/>
              <a:t>Doping</a:t>
            </a:r>
          </a:p>
          <a:p>
            <a:pPr lvl="1"/>
            <a:r>
              <a:rPr lang="en-US" dirty="0"/>
              <a:t>Danish cyclist, Knut Jensen, dies on Aug. 26, 1960 at the Summer Olympics in Rome during the 100km team time trial race. </a:t>
            </a:r>
            <a:r>
              <a:rPr lang="en-US" dirty="0" smtClean="0"/>
              <a:t>His autopsy </a:t>
            </a:r>
            <a:r>
              <a:rPr lang="en-US" dirty="0"/>
              <a:t>reveals traces of an amphetamine called </a:t>
            </a:r>
            <a:r>
              <a:rPr lang="en-US" dirty="0" err="1"/>
              <a:t>Ronicol</a:t>
            </a:r>
            <a:r>
              <a:rPr lang="en-US" dirty="0"/>
              <a:t>. Jensen is the second athlete ever to die during </a:t>
            </a:r>
            <a:r>
              <a:rPr lang="en-US" dirty="0" smtClean="0"/>
              <a:t>the Olympic games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648200"/>
            <a:ext cx="2590800" cy="193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919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1967</a:t>
            </a:r>
            <a:endParaRPr lang="en-US" dirty="0"/>
          </a:p>
        </p:txBody>
      </p:sp>
      <p:sp>
        <p:nvSpPr>
          <p:cNvPr id="3" name="Content Placeholder 2"/>
          <p:cNvSpPr>
            <a:spLocks noGrp="1"/>
          </p:cNvSpPr>
          <p:nvPr>
            <p:ph idx="1"/>
          </p:nvPr>
        </p:nvSpPr>
        <p:spPr/>
        <p:txBody>
          <a:bodyPr>
            <a:normAutofit lnSpcReduction="10000"/>
          </a:bodyPr>
          <a:lstStyle/>
          <a:p>
            <a:r>
              <a:rPr lang="en-US" dirty="0"/>
              <a:t>Cyclist on Amphetamines Becomes First Death Due to Doping in the Tour de France</a:t>
            </a:r>
          </a:p>
          <a:p>
            <a:pPr lvl="1"/>
            <a:r>
              <a:rPr lang="en-US" dirty="0"/>
              <a:t>British cyclist Tommy </a:t>
            </a:r>
            <a:r>
              <a:rPr lang="en-US" dirty="0" smtClean="0"/>
              <a:t>Simpson </a:t>
            </a:r>
            <a:r>
              <a:rPr lang="en-US" dirty="0"/>
              <a:t>dies during the 13th stage of the Tour de France on July 13, 1967. The cyclist, whose motto was allegedly "if it takes ten to kill you, take nine and win," consumes excess amounts of amphetamines and brandy to combat the effects of an illness and he continues to ride until his body shuts down.</a:t>
            </a:r>
          </a:p>
          <a:p>
            <a:pPr lvl="1"/>
            <a:endParaRPr lang="en-US" dirty="0"/>
          </a:p>
          <a:p>
            <a:pPr lvl="1"/>
            <a:r>
              <a:rPr lang="en-US" u="sng" dirty="0"/>
              <a:t> Simpson's death creates pressure for sporting agencies to take action against doping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10490"/>
            <a:ext cx="2505794"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64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1967</a:t>
            </a:r>
            <a:endParaRPr lang="en-US" dirty="0"/>
          </a:p>
        </p:txBody>
      </p:sp>
      <p:sp>
        <p:nvSpPr>
          <p:cNvPr id="3" name="Content Placeholder 2"/>
          <p:cNvSpPr>
            <a:spLocks noGrp="1"/>
          </p:cNvSpPr>
          <p:nvPr>
            <p:ph idx="1"/>
          </p:nvPr>
        </p:nvSpPr>
        <p:spPr/>
        <p:txBody>
          <a:bodyPr/>
          <a:lstStyle/>
          <a:p>
            <a:r>
              <a:rPr lang="en-US" dirty="0"/>
              <a:t>International Olympic </a:t>
            </a:r>
            <a:r>
              <a:rPr lang="en-US" dirty="0" smtClean="0"/>
              <a:t>Committee </a:t>
            </a:r>
            <a:r>
              <a:rPr lang="en-US" dirty="0"/>
              <a:t>(IOC) Establishes Medical Commission to Fight Doping</a:t>
            </a:r>
          </a:p>
          <a:p>
            <a:pPr lvl="1"/>
            <a:r>
              <a:rPr lang="en-US" dirty="0"/>
              <a:t>Partly in reaction to Tommy Simpson's death, the International Olympic Committee (IOC) establishes the Medical Commission to fight against doping in sports. The Commission is given three guiding principles: </a:t>
            </a:r>
            <a:r>
              <a:rPr lang="en-US" u="sng" dirty="0"/>
              <a:t>protection of the health of athletes, respect for medical and sport ethics, and equality for all competing athletes</a:t>
            </a:r>
            <a:r>
              <a:rPr lang="en-US" dirty="0"/>
              <a:t>.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181600"/>
            <a:ext cx="3124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301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1968</a:t>
            </a:r>
            <a:endParaRPr lang="en-US" dirty="0"/>
          </a:p>
        </p:txBody>
      </p:sp>
      <p:sp>
        <p:nvSpPr>
          <p:cNvPr id="3" name="Content Placeholder 2"/>
          <p:cNvSpPr>
            <a:spLocks noGrp="1"/>
          </p:cNvSpPr>
          <p:nvPr>
            <p:ph idx="1"/>
          </p:nvPr>
        </p:nvSpPr>
        <p:spPr/>
        <p:txBody>
          <a:bodyPr/>
          <a:lstStyle/>
          <a:p>
            <a:r>
              <a:rPr lang="en-US" dirty="0"/>
              <a:t>First Drug Testing at Olympic </a:t>
            </a:r>
            <a:r>
              <a:rPr lang="en-US" dirty="0" smtClean="0"/>
              <a:t>Games</a:t>
            </a:r>
          </a:p>
          <a:p>
            <a:r>
              <a:rPr lang="en-US" dirty="0"/>
              <a:t>First Horse Disqualified from Kentucky Derby for Banned </a:t>
            </a:r>
            <a:r>
              <a:rPr lang="en-US" dirty="0" smtClean="0"/>
              <a:t>Substance</a:t>
            </a:r>
          </a:p>
          <a:p>
            <a:r>
              <a:rPr lang="en-US" dirty="0"/>
              <a:t>First Olympic Athlete Disqualified for Doping Violation </a:t>
            </a:r>
            <a:endParaRPr lang="en-US" dirty="0" smtClean="0"/>
          </a:p>
          <a:p>
            <a:pPr lvl="1"/>
            <a:r>
              <a:rPr lang="en-US" dirty="0"/>
              <a:t>Hans-Gunnar </a:t>
            </a:r>
            <a:r>
              <a:rPr lang="en-US" dirty="0" err="1"/>
              <a:t>Liljenwall</a:t>
            </a:r>
            <a:r>
              <a:rPr lang="en-US" dirty="0"/>
              <a:t>, a member of the Swedish modern pentathlon team, was stripped of his bronze medal at the Mexico City Olympics when he tested positive for excessive </a:t>
            </a:r>
            <a:r>
              <a:rPr lang="en-US" dirty="0" smtClean="0"/>
              <a:t>alcohol.</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
            <a:ext cx="2526734"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334" y="5394960"/>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60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1975-1976</a:t>
            </a:r>
            <a:endParaRPr lang="en-US" dirty="0"/>
          </a:p>
        </p:txBody>
      </p:sp>
      <p:sp>
        <p:nvSpPr>
          <p:cNvPr id="3" name="Content Placeholder 2"/>
          <p:cNvSpPr>
            <a:spLocks noGrp="1"/>
          </p:cNvSpPr>
          <p:nvPr>
            <p:ph idx="1"/>
          </p:nvPr>
        </p:nvSpPr>
        <p:spPr/>
        <p:txBody>
          <a:bodyPr/>
          <a:lstStyle/>
          <a:p>
            <a:r>
              <a:rPr lang="en-US" dirty="0"/>
              <a:t>Anabolic Steroids Added to IOC's Banned Substances </a:t>
            </a:r>
            <a:r>
              <a:rPr lang="en-US" dirty="0" smtClean="0"/>
              <a:t>List</a:t>
            </a:r>
          </a:p>
          <a:p>
            <a:pPr lvl="1"/>
            <a:r>
              <a:rPr lang="en-US" dirty="0"/>
              <a:t>Anabolic steroids are added to the IOC's list of banned substances because a test that is considered to be reliable is </a:t>
            </a:r>
            <a:r>
              <a:rPr lang="en-US" dirty="0" smtClean="0"/>
              <a:t>developed.</a:t>
            </a:r>
          </a:p>
          <a:p>
            <a:pPr lvl="1"/>
            <a:r>
              <a:rPr lang="en-US" dirty="0"/>
              <a:t>Athletes are first tested for anabolic steroids during the 1976 Olympic Games in Montreal.</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00600"/>
            <a:ext cx="315887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445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1983</a:t>
            </a:r>
            <a:endParaRPr lang="en-US" dirty="0"/>
          </a:p>
        </p:txBody>
      </p:sp>
      <p:sp>
        <p:nvSpPr>
          <p:cNvPr id="3" name="Content Placeholder 2"/>
          <p:cNvSpPr>
            <a:spLocks noGrp="1"/>
          </p:cNvSpPr>
          <p:nvPr>
            <p:ph idx="1"/>
          </p:nvPr>
        </p:nvSpPr>
        <p:spPr/>
        <p:txBody>
          <a:bodyPr>
            <a:normAutofit fontScale="85000" lnSpcReduction="10000"/>
          </a:bodyPr>
          <a:lstStyle/>
          <a:p>
            <a:r>
              <a:rPr lang="en-US" dirty="0"/>
              <a:t>Surprise Drug Testing at Pan Am Games Leads Many Athletes to Withdraw from Competition</a:t>
            </a:r>
          </a:p>
          <a:p>
            <a:pPr lvl="1"/>
            <a:r>
              <a:rPr lang="en-US" u="sng" dirty="0"/>
              <a:t>The modern age of drug testing essentially started at the 1983 Pan Am Games</a:t>
            </a:r>
            <a:r>
              <a:rPr lang="en-US" dirty="0"/>
              <a:t> in Caracas, Venezuela. A team of scientists... developed a new method for steroid testing in anticipation of two large international sporting events that year, the Pan Games and world track and field championships... </a:t>
            </a:r>
          </a:p>
          <a:p>
            <a:pPr lvl="1"/>
            <a:endParaRPr lang="en-US" dirty="0"/>
          </a:p>
          <a:p>
            <a:pPr lvl="1"/>
            <a:r>
              <a:rPr lang="en-US" dirty="0"/>
              <a:t>The Pan Am drug testing caught a lot of athletes by surprise... a dozen American athletes in various events suddenly withdrew from the competition and returned to the U.S., and at least another dozen athletes from other countries also left without explanation. </a:t>
            </a:r>
          </a:p>
          <a:p>
            <a:pPr lvl="1"/>
            <a:endParaRPr lang="en-US" dirty="0"/>
          </a:p>
          <a:p>
            <a:pPr lvl="1"/>
            <a:r>
              <a:rPr lang="en-US" dirty="0"/>
              <a:t>Nineteen athletes in total failed drug tests at the 1983 Pan </a:t>
            </a:r>
            <a:r>
              <a:rPr lang="en-US" dirty="0" err="1"/>
              <a:t>Ams</a:t>
            </a:r>
            <a:r>
              <a:rPr lang="en-US" dirty="0"/>
              <a:t>. </a:t>
            </a:r>
          </a:p>
        </p:txBody>
      </p:sp>
    </p:spTree>
    <p:extLst>
      <p:ext uri="{BB962C8B-B14F-4D97-AF65-F5344CB8AC3E}">
        <p14:creationId xmlns:p14="http://schemas.microsoft.com/office/powerpoint/2010/main" val="2520334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September 27, 1988</a:t>
            </a:r>
            <a:endParaRPr lang="en-US" dirty="0"/>
          </a:p>
        </p:txBody>
      </p:sp>
      <p:sp>
        <p:nvSpPr>
          <p:cNvPr id="3" name="Content Placeholder 2"/>
          <p:cNvSpPr>
            <a:spLocks noGrp="1"/>
          </p:cNvSpPr>
          <p:nvPr>
            <p:ph idx="1"/>
          </p:nvPr>
        </p:nvSpPr>
        <p:spPr/>
        <p:txBody>
          <a:bodyPr>
            <a:normAutofit lnSpcReduction="10000"/>
          </a:bodyPr>
          <a:lstStyle/>
          <a:p>
            <a:r>
              <a:rPr lang="en-US" dirty="0"/>
              <a:t>Ben Johnson Stripped of Gold Medal after Positive Drug </a:t>
            </a:r>
            <a:r>
              <a:rPr lang="en-US" dirty="0" smtClean="0"/>
              <a:t>Test</a:t>
            </a:r>
          </a:p>
          <a:p>
            <a:pPr lvl="1"/>
            <a:r>
              <a:rPr lang="en-US" dirty="0"/>
              <a:t>Johnson, a Canadian sprinter, is stripped of his gold medal at the 1988 Olympic Games in Seoul, Korea after testing positive for </a:t>
            </a:r>
            <a:r>
              <a:rPr lang="en-US" dirty="0" err="1"/>
              <a:t>stanozolol</a:t>
            </a:r>
            <a:r>
              <a:rPr lang="en-US" dirty="0"/>
              <a:t>, an anabolic steroid. Johnson claims that his herbal drink was spiked, but officials decline his explanation and suspend him from competition for two years.</a:t>
            </a:r>
          </a:p>
          <a:p>
            <a:pPr lvl="1"/>
            <a:endParaRPr lang="en-US" dirty="0"/>
          </a:p>
          <a:p>
            <a:pPr lvl="1"/>
            <a:r>
              <a:rPr lang="en-US" dirty="0"/>
              <a:t> Johnson is later banned for life after a second positive test in 1993.</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1"/>
            <a:ext cx="137257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220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7086600" cy="3416320"/>
          </a:xfrm>
          <a:prstGeom prst="rect">
            <a:avLst/>
          </a:prstGeom>
          <a:noFill/>
        </p:spPr>
        <p:txBody>
          <a:bodyPr wrap="square" rtlCol="0">
            <a:spAutoFit/>
          </a:bodyPr>
          <a:lstStyle/>
          <a:p>
            <a:r>
              <a:rPr lang="en-US" sz="5400" dirty="0" smtClean="0"/>
              <a:t>When do you think that performance enhancing drugs were first used in sports?</a:t>
            </a:r>
            <a:endParaRPr lang="en-US" sz="5400" dirty="0"/>
          </a:p>
        </p:txBody>
      </p:sp>
    </p:spTree>
    <p:extLst>
      <p:ext uri="{BB962C8B-B14F-4D97-AF65-F5344CB8AC3E}">
        <p14:creationId xmlns:p14="http://schemas.microsoft.com/office/powerpoint/2010/main" val="2751673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November 18, 1988</a:t>
            </a:r>
            <a:endParaRPr lang="en-US" dirty="0"/>
          </a:p>
        </p:txBody>
      </p:sp>
      <p:sp>
        <p:nvSpPr>
          <p:cNvPr id="3" name="Content Placeholder 2"/>
          <p:cNvSpPr>
            <a:spLocks noGrp="1"/>
          </p:cNvSpPr>
          <p:nvPr>
            <p:ph idx="1"/>
          </p:nvPr>
        </p:nvSpPr>
        <p:spPr/>
        <p:txBody>
          <a:bodyPr/>
          <a:lstStyle/>
          <a:p>
            <a:r>
              <a:rPr lang="en-US" dirty="0"/>
              <a:t>As part of his War on Drugs program, President </a:t>
            </a:r>
            <a:r>
              <a:rPr lang="en-US" u="sng" dirty="0"/>
              <a:t>Ronald Reagan signs the Anti-Drug Abuse Act of 1988 </a:t>
            </a:r>
            <a:r>
              <a:rPr lang="en-US" u="sng" dirty="0" smtClean="0"/>
              <a:t>, </a:t>
            </a:r>
            <a:r>
              <a:rPr lang="en-US" u="sng" dirty="0"/>
              <a:t>outlawing the sale of steroids for non-medical purposes</a:t>
            </a:r>
            <a:r>
              <a:rPr lang="en-US" dirty="0"/>
              <a:t>. The law adds penalties for crimes involving minors and the sale of drugs within one hundred feet of schools, to address concerns about high school students using steroids.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648200"/>
            <a:ext cx="26479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28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1991-1999</a:t>
            </a:r>
            <a:endParaRPr lang="en-US" dirty="0"/>
          </a:p>
        </p:txBody>
      </p:sp>
      <p:sp>
        <p:nvSpPr>
          <p:cNvPr id="3" name="Content Placeholder 2"/>
          <p:cNvSpPr>
            <a:spLocks noGrp="1"/>
          </p:cNvSpPr>
          <p:nvPr>
            <p:ph idx="1"/>
          </p:nvPr>
        </p:nvSpPr>
        <p:spPr/>
        <p:txBody>
          <a:bodyPr>
            <a:normAutofit/>
          </a:bodyPr>
          <a:lstStyle/>
          <a:p>
            <a:r>
              <a:rPr lang="en-US" dirty="0"/>
              <a:t>June 7, </a:t>
            </a:r>
            <a:r>
              <a:rPr lang="en-US" dirty="0" smtClean="0"/>
              <a:t>1991:  Major </a:t>
            </a:r>
            <a:r>
              <a:rPr lang="en-US" dirty="0"/>
              <a:t>League Baseball Bans </a:t>
            </a:r>
            <a:r>
              <a:rPr lang="en-US" dirty="0" smtClean="0"/>
              <a:t>Steroids</a:t>
            </a:r>
          </a:p>
          <a:p>
            <a:pPr lvl="1"/>
            <a:r>
              <a:rPr lang="en-US" dirty="0"/>
              <a:t>Major League Baseball Commissioner Fay Vincent sends a seven page memo to all of the major league teams on June 7, 1991 that states: "The possession, sale or use of any illegal drug or controlled substance by Major League players or personnel is strictly prohibited... This prohibition applies to all illegal drugs and controlled substances, including steroids</a:t>
            </a:r>
            <a:r>
              <a:rPr lang="en-US" dirty="0" smtClean="0"/>
              <a:t>.“</a:t>
            </a:r>
          </a:p>
          <a:p>
            <a:pPr lvl="1"/>
            <a:r>
              <a:rPr lang="en-US" dirty="0" smtClean="0"/>
              <a:t>Conveniently, there is </a:t>
            </a:r>
            <a:r>
              <a:rPr lang="en-US" u="sng" dirty="0" smtClean="0"/>
              <a:t>no enforcement </a:t>
            </a:r>
            <a:r>
              <a:rPr lang="en-US" dirty="0" smtClean="0"/>
              <a:t>in testing.</a:t>
            </a:r>
            <a:endParaRPr lang="en-US" dirty="0"/>
          </a:p>
        </p:txBody>
      </p:sp>
    </p:spTree>
    <p:extLst>
      <p:ext uri="{BB962C8B-B14F-4D97-AF65-F5344CB8AC3E}">
        <p14:creationId xmlns:p14="http://schemas.microsoft.com/office/powerpoint/2010/main" val="400236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1992</a:t>
            </a:r>
            <a:endParaRPr lang="en-US" dirty="0"/>
          </a:p>
        </p:txBody>
      </p:sp>
      <p:sp>
        <p:nvSpPr>
          <p:cNvPr id="3" name="Content Placeholder 2"/>
          <p:cNvSpPr>
            <a:spLocks noGrp="1"/>
          </p:cNvSpPr>
          <p:nvPr>
            <p:ph idx="1"/>
          </p:nvPr>
        </p:nvSpPr>
        <p:spPr/>
        <p:txBody>
          <a:bodyPr/>
          <a:lstStyle/>
          <a:p>
            <a:r>
              <a:rPr lang="en-US" dirty="0"/>
              <a:t>Former NFL Player Dies of Brain Cancer after Using Steroids and HGH for Two Decades</a:t>
            </a:r>
          </a:p>
          <a:p>
            <a:pPr lvl="1"/>
            <a:r>
              <a:rPr lang="en-US" dirty="0"/>
              <a:t>NFL defensive end Lyle </a:t>
            </a:r>
            <a:r>
              <a:rPr lang="en-US" dirty="0" err="1"/>
              <a:t>Alzado</a:t>
            </a:r>
            <a:r>
              <a:rPr lang="en-US" dirty="0"/>
              <a:t> dies of brain cancer on May 14. The 43-year-old two-time All-Pro believed his disease was the result of more than two decades of steroid and HGH </a:t>
            </a:r>
            <a:r>
              <a:rPr lang="en-US" dirty="0" smtClean="0"/>
              <a:t>use. </a:t>
            </a:r>
            <a:endParaRPr lang="en-US" dirty="0"/>
          </a:p>
        </p:txBody>
      </p:sp>
      <p:pic>
        <p:nvPicPr>
          <p:cNvPr id="1536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38600"/>
            <a:ext cx="1987876"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657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1994</a:t>
            </a:r>
            <a:endParaRPr lang="en-US" dirty="0"/>
          </a:p>
        </p:txBody>
      </p:sp>
      <p:sp>
        <p:nvSpPr>
          <p:cNvPr id="3" name="Content Placeholder 2"/>
          <p:cNvSpPr>
            <a:spLocks noGrp="1"/>
          </p:cNvSpPr>
          <p:nvPr>
            <p:ph idx="1"/>
          </p:nvPr>
        </p:nvSpPr>
        <p:spPr/>
        <p:txBody>
          <a:bodyPr/>
          <a:lstStyle/>
          <a:p>
            <a:r>
              <a:rPr lang="en-US" dirty="0"/>
              <a:t>First British Female to Test Positive for PEDs Receives Four Year Ban</a:t>
            </a:r>
          </a:p>
          <a:p>
            <a:pPr lvl="1"/>
            <a:r>
              <a:rPr lang="en-US" dirty="0"/>
              <a:t>Diane </a:t>
            </a:r>
            <a:r>
              <a:rPr lang="en-US" dirty="0" err="1"/>
              <a:t>Modahl</a:t>
            </a:r>
            <a:r>
              <a:rPr lang="en-US" dirty="0"/>
              <a:t>, becomes the first British female athlete to test positive for performance enhancing drugs. She is banned from competition for four years in a ruling by the British Athletic Foundation (BAF) on Dec. 15, 1994. </a:t>
            </a:r>
            <a:endParaRPr lang="en-US" dirty="0" smtClean="0"/>
          </a:p>
          <a:p>
            <a:pPr lvl="1"/>
            <a:r>
              <a:rPr lang="en-US" dirty="0"/>
              <a:t>One year later, she is cleared of the charges because of the possibility that the sample was not refrigerated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14287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19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1997</a:t>
            </a:r>
            <a:endParaRPr lang="en-US" dirty="0"/>
          </a:p>
        </p:txBody>
      </p:sp>
      <p:sp>
        <p:nvSpPr>
          <p:cNvPr id="3" name="Content Placeholder 2"/>
          <p:cNvSpPr>
            <a:spLocks noGrp="1"/>
          </p:cNvSpPr>
          <p:nvPr>
            <p:ph idx="1"/>
          </p:nvPr>
        </p:nvSpPr>
        <p:spPr/>
        <p:txBody>
          <a:bodyPr>
            <a:normAutofit/>
          </a:bodyPr>
          <a:lstStyle/>
          <a:p>
            <a:r>
              <a:rPr lang="en-US" dirty="0"/>
              <a:t>Bud Selig Issues Memo Repeating the MLB Ban on </a:t>
            </a:r>
            <a:r>
              <a:rPr lang="en-US" dirty="0" smtClean="0"/>
              <a:t>Steroids</a:t>
            </a:r>
          </a:p>
          <a:p>
            <a:pPr lvl="1"/>
            <a:r>
              <a:rPr lang="en-US" dirty="0" smtClean="0"/>
              <a:t>On </a:t>
            </a:r>
            <a:r>
              <a:rPr lang="en-US" dirty="0"/>
              <a:t>May 15, 1997, acting commissioner Bud Selig distributed a nearly identical version of the [1991 Fay Vincent] drug memo, again citing steroids and directing clubs to post the policy in clubhouses and distribute copies to players. Selig's memo also went largely </a:t>
            </a:r>
            <a:r>
              <a:rPr lang="en-US" dirty="0" smtClean="0"/>
              <a:t>ignored.</a:t>
            </a:r>
          </a:p>
          <a:p>
            <a:pPr lvl="1"/>
            <a:r>
              <a:rPr lang="en-US" dirty="0" smtClean="0"/>
              <a:t>In </a:t>
            </a:r>
            <a:r>
              <a:rPr lang="en-US" dirty="0"/>
              <a:t>2005</a:t>
            </a:r>
            <a:r>
              <a:rPr lang="en-US" dirty="0" smtClean="0"/>
              <a:t>, </a:t>
            </a:r>
            <a:r>
              <a:rPr lang="en-US" dirty="0"/>
              <a:t>ESPN spoke to five GMs </a:t>
            </a:r>
            <a:r>
              <a:rPr lang="en-US" dirty="0" smtClean="0"/>
              <a:t>from </a:t>
            </a:r>
            <a:r>
              <a:rPr lang="en-US" dirty="0"/>
              <a:t>1997, three of whom (from the Royals, Dodgers and Rockies) couldn't recall that a steroids policy even existed</a:t>
            </a:r>
          </a:p>
        </p:txBody>
      </p:sp>
    </p:spTree>
    <p:extLst>
      <p:ext uri="{BB962C8B-B14F-4D97-AF65-F5344CB8AC3E}">
        <p14:creationId xmlns:p14="http://schemas.microsoft.com/office/powerpoint/2010/main" val="1124933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1998</a:t>
            </a:r>
            <a:endParaRPr lang="en-US" dirty="0"/>
          </a:p>
        </p:txBody>
      </p:sp>
      <p:sp>
        <p:nvSpPr>
          <p:cNvPr id="3" name="Content Placeholder 2"/>
          <p:cNvSpPr>
            <a:spLocks noGrp="1"/>
          </p:cNvSpPr>
          <p:nvPr>
            <p:ph idx="1"/>
          </p:nvPr>
        </p:nvSpPr>
        <p:spPr/>
        <p:txBody>
          <a:bodyPr/>
          <a:lstStyle/>
          <a:p>
            <a:r>
              <a:rPr lang="en-US" dirty="0"/>
              <a:t>Mark McGwire Admits to Using a Steroid </a:t>
            </a:r>
            <a:r>
              <a:rPr lang="en-US" dirty="0" smtClean="0"/>
              <a:t>Precursor</a:t>
            </a:r>
          </a:p>
          <a:p>
            <a:pPr lvl="1"/>
            <a:r>
              <a:rPr lang="en-US" dirty="0"/>
              <a:t>A jar of </a:t>
            </a:r>
            <a:r>
              <a:rPr lang="en-US" dirty="0" err="1"/>
              <a:t>androstenedione</a:t>
            </a:r>
            <a:r>
              <a:rPr lang="en-US" dirty="0"/>
              <a:t> is discovered in the locker of St. Louis slugger Mark McGwire, who is neck and neck with Sammy Sosa in the great chase at Roger Maris' all-time record of 61 homers hit during the 1961 season. McGwire admits he uses the steroids precursor </a:t>
            </a:r>
            <a:r>
              <a:rPr lang="en-US" dirty="0" smtClean="0"/>
              <a:t>and </a:t>
            </a:r>
            <a:r>
              <a:rPr lang="en-US" dirty="0"/>
              <a:t>goes on to hit a then record 70 homers. Using steroids, precursors or performance-enhancing drugs is not illegal at that point in Major League </a:t>
            </a:r>
            <a:r>
              <a:rPr lang="en-US" dirty="0" smtClean="0"/>
              <a:t>Baseball</a:t>
            </a:r>
          </a:p>
          <a:p>
            <a:pPr lvl="1"/>
            <a:r>
              <a:rPr lang="en-US" dirty="0" smtClean="0"/>
              <a:t>MLB did </a:t>
            </a:r>
            <a:r>
              <a:rPr lang="en-US" dirty="0"/>
              <a:t>not institute random testing and penalties until the 2004 season</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516" y="304800"/>
            <a:ext cx="1454444"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1"/>
            <a:ext cx="1427375"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871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1999</a:t>
            </a:r>
            <a:endParaRPr lang="en-US" dirty="0"/>
          </a:p>
        </p:txBody>
      </p:sp>
      <p:sp>
        <p:nvSpPr>
          <p:cNvPr id="3" name="Content Placeholder 2"/>
          <p:cNvSpPr>
            <a:spLocks noGrp="1"/>
          </p:cNvSpPr>
          <p:nvPr>
            <p:ph idx="1"/>
          </p:nvPr>
        </p:nvSpPr>
        <p:spPr/>
        <p:txBody>
          <a:bodyPr/>
          <a:lstStyle/>
          <a:p>
            <a:r>
              <a:rPr lang="en-US" dirty="0"/>
              <a:t>World Anti-Doping Agency (WADA) Is Established</a:t>
            </a:r>
          </a:p>
          <a:p>
            <a:pPr lvl="1"/>
            <a:r>
              <a:rPr lang="en-US" dirty="0"/>
              <a:t>World Anti-Doping Agency was established </a:t>
            </a:r>
            <a:r>
              <a:rPr lang="en-US" dirty="0" smtClean="0"/>
              <a:t>to </a:t>
            </a:r>
            <a:r>
              <a:rPr lang="en-US" dirty="0"/>
              <a:t>promote and coordinate the fight against doping in sport internationally. </a:t>
            </a:r>
            <a:endParaRPr lang="en-US" dirty="0" smtClean="0"/>
          </a:p>
          <a:p>
            <a:pPr lvl="1"/>
            <a:r>
              <a:rPr lang="en-US" dirty="0" smtClean="0"/>
              <a:t>WADA </a:t>
            </a:r>
            <a:r>
              <a:rPr lang="en-US" dirty="0"/>
              <a:t>was set up as a foundation under the initiative of the IOC with the support and participation of intergovernmental organizations, governments, public authorities, and other public and private bodies fighting against doping in sport. The agency consists of equal representatives from the Olympic Movement and public authorities</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
            <a:ext cx="3305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610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2000-2005</a:t>
            </a:r>
            <a:endParaRPr lang="en-US" dirty="0"/>
          </a:p>
        </p:txBody>
      </p:sp>
      <p:sp>
        <p:nvSpPr>
          <p:cNvPr id="3" name="Content Placeholder 2"/>
          <p:cNvSpPr>
            <a:spLocks noGrp="1"/>
          </p:cNvSpPr>
          <p:nvPr>
            <p:ph idx="1"/>
          </p:nvPr>
        </p:nvSpPr>
        <p:spPr/>
        <p:txBody>
          <a:bodyPr>
            <a:normAutofit/>
          </a:bodyPr>
          <a:lstStyle/>
          <a:p>
            <a:r>
              <a:rPr lang="en-US" dirty="0"/>
              <a:t>Oct. 1, </a:t>
            </a:r>
            <a:r>
              <a:rPr lang="en-US" dirty="0" smtClean="0"/>
              <a:t>2000:  US </a:t>
            </a:r>
            <a:r>
              <a:rPr lang="en-US" dirty="0"/>
              <a:t>Anti-Doping Agency (USADA) Begins </a:t>
            </a:r>
            <a:r>
              <a:rPr lang="en-US" dirty="0" smtClean="0"/>
              <a:t>Operations</a:t>
            </a:r>
          </a:p>
          <a:p>
            <a:pPr lvl="1"/>
            <a:r>
              <a:rPr lang="en-US" dirty="0"/>
              <a:t>The United States Anti-Doping Agency (USADA) is the independent anti-doping agency for Olympic sports in the United States. </a:t>
            </a:r>
            <a:endParaRPr lang="en-US" dirty="0" smtClean="0"/>
          </a:p>
          <a:p>
            <a:pPr lvl="1"/>
            <a:r>
              <a:rPr lang="en-US" dirty="0" smtClean="0"/>
              <a:t>USADA </a:t>
            </a:r>
            <a:r>
              <a:rPr lang="en-US" dirty="0"/>
              <a:t>began operations Oct. 1, 2000, with full authority for testing, education, research and adjudication for U.S. Olympic, Pan Am and Paralympic athletes. It is USADA's responsibility to develop a comprehensive national anti-doping program for the Olympic Movement in the United States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0510"/>
            <a:ext cx="1828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46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2002</a:t>
            </a:r>
            <a:endParaRPr lang="en-US" dirty="0"/>
          </a:p>
        </p:txBody>
      </p:sp>
      <p:sp>
        <p:nvSpPr>
          <p:cNvPr id="3" name="Content Placeholder 2"/>
          <p:cNvSpPr>
            <a:spLocks noGrp="1"/>
          </p:cNvSpPr>
          <p:nvPr>
            <p:ph idx="1"/>
          </p:nvPr>
        </p:nvSpPr>
        <p:spPr/>
        <p:txBody>
          <a:bodyPr/>
          <a:lstStyle/>
          <a:p>
            <a:r>
              <a:rPr lang="en-US" dirty="0"/>
              <a:t>Anti-Doping Pioneer Identifies First Designer </a:t>
            </a:r>
            <a:r>
              <a:rPr lang="en-US" dirty="0" smtClean="0"/>
              <a:t>Steroid</a:t>
            </a:r>
          </a:p>
          <a:p>
            <a:pPr lvl="1"/>
            <a:r>
              <a:rPr lang="en-US" dirty="0"/>
              <a:t>Dr. Don Catlin, a pioneer of drug testing in sports, identifies </a:t>
            </a:r>
            <a:r>
              <a:rPr lang="en-US" dirty="0" err="1"/>
              <a:t>norbolethone</a:t>
            </a:r>
            <a:r>
              <a:rPr lang="en-US" dirty="0"/>
              <a:t>, the first reported designer anabolic steroid, in an athlete's urine sample for the first time. </a:t>
            </a:r>
            <a:r>
              <a:rPr lang="en-US" u="sng" dirty="0"/>
              <a:t>The discovery is a breakthrough in drug testing because designer steroids have rarely been detected until this point, allowing some dopers to pass drug tests without being </a:t>
            </a:r>
            <a:r>
              <a:rPr lang="en-US" u="sng" dirty="0" smtClean="0"/>
              <a:t>caught.</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876799"/>
            <a:ext cx="1981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33663"/>
            <a:ext cx="2143125" cy="143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60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2002</a:t>
            </a:r>
            <a:endParaRPr lang="en-US" dirty="0"/>
          </a:p>
        </p:txBody>
      </p:sp>
      <p:sp>
        <p:nvSpPr>
          <p:cNvPr id="3" name="Content Placeholder 2"/>
          <p:cNvSpPr>
            <a:spLocks noGrp="1"/>
          </p:cNvSpPr>
          <p:nvPr>
            <p:ph idx="1"/>
          </p:nvPr>
        </p:nvSpPr>
        <p:spPr/>
        <p:txBody>
          <a:bodyPr>
            <a:normAutofit fontScale="85000" lnSpcReduction="10000"/>
          </a:bodyPr>
          <a:lstStyle/>
          <a:p>
            <a:r>
              <a:rPr lang="en-US" dirty="0"/>
              <a:t>Former Baseball Player </a:t>
            </a:r>
            <a:r>
              <a:rPr lang="en-US" dirty="0" smtClean="0"/>
              <a:t> Says </a:t>
            </a:r>
            <a:r>
              <a:rPr lang="en-US" dirty="0"/>
              <a:t>50% of Professional Players Are Using </a:t>
            </a:r>
            <a:r>
              <a:rPr lang="en-US" dirty="0" smtClean="0"/>
              <a:t>Steroids</a:t>
            </a:r>
          </a:p>
          <a:p>
            <a:pPr lvl="1"/>
            <a:r>
              <a:rPr lang="en-US" dirty="0"/>
              <a:t>Ken Caminiti tells Sports Illustrated in a May 28, 2002 article titled "Caminiti Comes Clean" that he used steroids during his 1996 National League MVP (most valuable player) season with the San Diego Padres. </a:t>
            </a:r>
            <a:endParaRPr lang="en-US" dirty="0" smtClean="0"/>
          </a:p>
          <a:p>
            <a:pPr lvl="1"/>
            <a:r>
              <a:rPr lang="en-US" dirty="0" smtClean="0"/>
              <a:t>He </a:t>
            </a:r>
            <a:r>
              <a:rPr lang="en-US" dirty="0"/>
              <a:t>estimates that half the players in the big leagues were also using steroids and admits that he also used cocaine. </a:t>
            </a:r>
            <a:r>
              <a:rPr lang="en-US" u="sng" dirty="0"/>
              <a:t>His statements increase pressure on MLB to include steroid testing in the labor agreement being negotiated in summer 2002.</a:t>
            </a:r>
          </a:p>
          <a:p>
            <a:pPr lvl="1"/>
            <a:endParaRPr lang="en-US" dirty="0"/>
          </a:p>
          <a:p>
            <a:pPr lvl="1"/>
            <a:r>
              <a:rPr lang="en-US" dirty="0"/>
              <a:t> Caminiti later dies of a heart attack at age 41 on Oct. 10, 2004. The New York Medical Examiner rules that drugs are a factor in his </a:t>
            </a:r>
            <a:r>
              <a:rPr lang="en-US" dirty="0" smtClean="0"/>
              <a:t>death.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228600"/>
            <a:ext cx="990600" cy="16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60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dirty="0" smtClean="0"/>
              <a:t>776 BC to 393 BC</a:t>
            </a:r>
            <a:endParaRPr lang="en-US" dirty="0"/>
          </a:p>
        </p:txBody>
      </p:sp>
      <p:sp>
        <p:nvSpPr>
          <p:cNvPr id="3" name="Content Placeholder 2"/>
          <p:cNvSpPr>
            <a:spLocks noGrp="1"/>
          </p:cNvSpPr>
          <p:nvPr>
            <p:ph idx="1"/>
          </p:nvPr>
        </p:nvSpPr>
        <p:spPr>
          <a:xfrm>
            <a:off x="457200" y="1568334"/>
            <a:ext cx="8229600" cy="4389120"/>
          </a:xfrm>
        </p:spPr>
        <p:txBody>
          <a:bodyPr/>
          <a:lstStyle/>
          <a:p>
            <a:r>
              <a:rPr lang="en-US" dirty="0" smtClean="0"/>
              <a:t>Ancient Greeks use performance  enhancing drugs.</a:t>
            </a:r>
          </a:p>
          <a:p>
            <a:pPr lvl="1"/>
            <a:r>
              <a:rPr lang="en-US" dirty="0" smtClean="0"/>
              <a:t>The word “doping” is attributed to the Dutch word “</a:t>
            </a:r>
            <a:r>
              <a:rPr lang="en-US" dirty="0" err="1" smtClean="0"/>
              <a:t>doop</a:t>
            </a:r>
            <a:r>
              <a:rPr lang="en-US" dirty="0" smtClean="0"/>
              <a:t>,” which is a viscous opium juice, the drug of choice for ancient Greeks.</a:t>
            </a:r>
            <a:endParaRPr lang="en-US" dirty="0"/>
          </a:p>
        </p:txBody>
      </p:sp>
      <p:pic>
        <p:nvPicPr>
          <p:cNvPr id="2050" name="Picture 2" descr="http://t1.gstatic.com/images?q=tbn:ANd9GcTOJEzSJkuKfyX5zLUvUHcYmrJVw1UiGmTFS1Qj19hIJyu-gciX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869" y="3609109"/>
            <a:ext cx="4325954"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971309"/>
            <a:ext cx="8305800" cy="646331"/>
          </a:xfrm>
          <a:prstGeom prst="rect">
            <a:avLst/>
          </a:prstGeom>
          <a:noFill/>
        </p:spPr>
        <p:txBody>
          <a:bodyPr wrap="square" rtlCol="0">
            <a:spAutoFit/>
          </a:bodyPr>
          <a:lstStyle/>
          <a:p>
            <a:pPr algn="ctr"/>
            <a:r>
              <a:rPr lang="en-US" dirty="0" smtClean="0"/>
              <a:t>They also gorged on meat, something they usually did not eat, to enhance performance.</a:t>
            </a:r>
            <a:endParaRPr lang="en-US" dirty="0"/>
          </a:p>
        </p:txBody>
      </p:sp>
    </p:spTree>
    <p:extLst>
      <p:ext uri="{BB962C8B-B14F-4D97-AF65-F5344CB8AC3E}">
        <p14:creationId xmlns:p14="http://schemas.microsoft.com/office/powerpoint/2010/main" val="84974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2003</a:t>
            </a:r>
            <a:endParaRPr lang="en-US" dirty="0"/>
          </a:p>
        </p:txBody>
      </p:sp>
      <p:sp>
        <p:nvSpPr>
          <p:cNvPr id="3" name="Content Placeholder 2"/>
          <p:cNvSpPr>
            <a:spLocks noGrp="1"/>
          </p:cNvSpPr>
          <p:nvPr>
            <p:ph idx="1"/>
          </p:nvPr>
        </p:nvSpPr>
        <p:spPr/>
        <p:txBody>
          <a:bodyPr/>
          <a:lstStyle/>
          <a:p>
            <a:r>
              <a:rPr lang="en-US" dirty="0"/>
              <a:t>Report Alleges Cover-Up of Doping by Over 100 American Athletes</a:t>
            </a:r>
          </a:p>
          <a:p>
            <a:pPr lvl="1"/>
            <a:r>
              <a:rPr lang="en-US" dirty="0" smtClean="0"/>
              <a:t>Allegations </a:t>
            </a:r>
            <a:r>
              <a:rPr lang="en-US" dirty="0"/>
              <a:t>about cover-ups by the USOC include 19 athletes who won medals at Olympic Games, such as track and field champion Carl Lewis, tennis player Mary Joe Fernandez, and wrestler Dave Schultz.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5800"/>
            <a:ext cx="18478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093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2003</a:t>
            </a:r>
            <a:endParaRPr lang="en-US" dirty="0"/>
          </a:p>
        </p:txBody>
      </p:sp>
      <p:sp>
        <p:nvSpPr>
          <p:cNvPr id="3" name="Content Placeholder 2"/>
          <p:cNvSpPr>
            <a:spLocks noGrp="1"/>
          </p:cNvSpPr>
          <p:nvPr>
            <p:ph idx="1"/>
          </p:nvPr>
        </p:nvSpPr>
        <p:spPr/>
        <p:txBody>
          <a:bodyPr/>
          <a:lstStyle/>
          <a:p>
            <a:r>
              <a:rPr lang="en-US" dirty="0"/>
              <a:t>BALCO Is Raided by Federal </a:t>
            </a:r>
            <a:r>
              <a:rPr lang="en-US" dirty="0" smtClean="0"/>
              <a:t>Investigators</a:t>
            </a:r>
          </a:p>
          <a:p>
            <a:pPr lvl="1"/>
            <a:r>
              <a:rPr lang="en-US" dirty="0" smtClean="0"/>
              <a:t>Investigators </a:t>
            </a:r>
            <a:r>
              <a:rPr lang="en-US" dirty="0"/>
              <a:t>seize financial and medical records from the Bay Area Laboratory Co-Operative, or BALCO. Those documents allegedly include a calendar of San Francisco Giants slugger Barry Bonds' drug regimen and records of Bonds' payments for drugs. Government investigators cite this evidence four years later, when Bonds is indicted</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724400"/>
            <a:ext cx="131717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44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2003</a:t>
            </a:r>
            <a:endParaRPr lang="en-US" dirty="0"/>
          </a:p>
        </p:txBody>
      </p:sp>
      <p:sp>
        <p:nvSpPr>
          <p:cNvPr id="3" name="Content Placeholder 2"/>
          <p:cNvSpPr>
            <a:spLocks noGrp="1"/>
          </p:cNvSpPr>
          <p:nvPr>
            <p:ph idx="1"/>
          </p:nvPr>
        </p:nvSpPr>
        <p:spPr/>
        <p:txBody>
          <a:bodyPr>
            <a:normAutofit fontScale="92500"/>
          </a:bodyPr>
          <a:lstStyle/>
          <a:p>
            <a:r>
              <a:rPr lang="en-US" dirty="0"/>
              <a:t>British Sprinter Dwain Chambers Banned from Olympics for Life for Positive THG Test</a:t>
            </a:r>
          </a:p>
          <a:p>
            <a:pPr lvl="1"/>
            <a:r>
              <a:rPr lang="en-US" dirty="0"/>
              <a:t>British sprinter Dwain Chambers becomes the first person to test positive for the steroid THG in an out-of-competition drug test conducted on Aug. 1, 2003. On Nov. 7, 2003, he is suspended from all competition for two years and banned from the Olympics for life. </a:t>
            </a:r>
          </a:p>
          <a:p>
            <a:pPr lvl="1"/>
            <a:r>
              <a:rPr lang="en-US" dirty="0"/>
              <a:t>Chambers and his 2002 World Championships 4x100m relay </a:t>
            </a:r>
            <a:r>
              <a:rPr lang="en-US" u="sng" dirty="0"/>
              <a:t>teammates must return the silver medals they won because Chambers had been taking THG around the time of the relay race</a:t>
            </a:r>
            <a:r>
              <a:rPr lang="en-US" dirty="0"/>
              <a:t>. His 100 meter record of 9.87 is annulled and he has to return his prize money from 2003.</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8600"/>
            <a:ext cx="1219200" cy="167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422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2005</a:t>
            </a:r>
            <a:endParaRPr lang="en-US" dirty="0"/>
          </a:p>
        </p:txBody>
      </p:sp>
      <p:sp>
        <p:nvSpPr>
          <p:cNvPr id="3" name="Content Placeholder 2"/>
          <p:cNvSpPr>
            <a:spLocks noGrp="1"/>
          </p:cNvSpPr>
          <p:nvPr>
            <p:ph idx="1"/>
          </p:nvPr>
        </p:nvSpPr>
        <p:spPr/>
        <p:txBody>
          <a:bodyPr/>
          <a:lstStyle/>
          <a:p>
            <a:r>
              <a:rPr lang="en-US" dirty="0"/>
              <a:t>Penalties for Positive Drug Tests Implemented by Major League Baseball</a:t>
            </a:r>
          </a:p>
          <a:p>
            <a:pPr lvl="1"/>
            <a:r>
              <a:rPr lang="en-US" dirty="0"/>
              <a:t>On the first positive, the player's name is released to the public. </a:t>
            </a:r>
            <a:endParaRPr lang="en-US" dirty="0" smtClean="0"/>
          </a:p>
          <a:p>
            <a:pPr lvl="1"/>
            <a:r>
              <a:rPr lang="en-US" dirty="0" smtClean="0"/>
              <a:t>The </a:t>
            </a:r>
            <a:r>
              <a:rPr lang="en-US" dirty="0"/>
              <a:t>penalties are </a:t>
            </a:r>
            <a:r>
              <a:rPr lang="en-US" dirty="0" smtClean="0"/>
              <a:t>a </a:t>
            </a:r>
            <a:r>
              <a:rPr lang="en-US" dirty="0"/>
              <a:t>50 game suspension for the first offense, 100 games for the second, and a lifetime ban for the third positive test</a:t>
            </a:r>
          </a:p>
        </p:txBody>
      </p:sp>
    </p:spTree>
    <p:extLst>
      <p:ext uri="{BB962C8B-B14F-4D97-AF65-F5344CB8AC3E}">
        <p14:creationId xmlns:p14="http://schemas.microsoft.com/office/powerpoint/2010/main" val="355015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2006</a:t>
            </a:r>
            <a:endParaRPr lang="en-US" dirty="0"/>
          </a:p>
        </p:txBody>
      </p:sp>
      <p:sp>
        <p:nvSpPr>
          <p:cNvPr id="3" name="Content Placeholder 2"/>
          <p:cNvSpPr>
            <a:spLocks noGrp="1"/>
          </p:cNvSpPr>
          <p:nvPr>
            <p:ph idx="1"/>
          </p:nvPr>
        </p:nvSpPr>
        <p:spPr/>
        <p:txBody>
          <a:bodyPr/>
          <a:lstStyle/>
          <a:p>
            <a:r>
              <a:rPr lang="en-US" dirty="0"/>
              <a:t>First NHL Player to Test Positive for Banned Substance Suspended from International Competition But Not from </a:t>
            </a:r>
            <a:r>
              <a:rPr lang="en-US" dirty="0" smtClean="0"/>
              <a:t>NHL  (Bryan </a:t>
            </a:r>
            <a:r>
              <a:rPr lang="en-US" dirty="0" err="1" smtClean="0"/>
              <a:t>Berard</a:t>
            </a:r>
            <a:r>
              <a:rPr lang="en-US" dirty="0" smtClean="0"/>
              <a:t>)</a:t>
            </a:r>
          </a:p>
          <a:p>
            <a:r>
              <a:rPr lang="en-US" dirty="0"/>
              <a:t>US Skeleton Racer Banned for Use of Hair Growth Medicine on the Eve of the Winter Olympics</a:t>
            </a:r>
          </a:p>
          <a:p>
            <a:r>
              <a:rPr lang="en-US" dirty="0"/>
              <a:t>President Bush Signs a Law Banning Gene Doping in </a:t>
            </a:r>
            <a:r>
              <a:rPr lang="en-US" dirty="0" smtClean="0"/>
              <a:t>Sports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572000"/>
            <a:ext cx="18478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194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Floyd Landis Debacle</a:t>
            </a:r>
            <a:endParaRPr lang="en-US" dirty="0"/>
          </a:p>
        </p:txBody>
      </p:sp>
      <p:sp>
        <p:nvSpPr>
          <p:cNvPr id="3" name="Content Placeholder 2"/>
          <p:cNvSpPr>
            <a:spLocks noGrp="1"/>
          </p:cNvSpPr>
          <p:nvPr>
            <p:ph idx="1"/>
          </p:nvPr>
        </p:nvSpPr>
        <p:spPr/>
        <p:txBody>
          <a:bodyPr>
            <a:normAutofit fontScale="77500" lnSpcReduction="20000"/>
          </a:bodyPr>
          <a:lstStyle/>
          <a:p>
            <a:r>
              <a:rPr lang="en-US" dirty="0"/>
              <a:t>July 23, 2006: Floyd Landis wins the Tour de France when he mounts a comeback late in the race, after having trailed the leader by more than eight minutes.</a:t>
            </a:r>
          </a:p>
          <a:p>
            <a:endParaRPr lang="en-US" dirty="0"/>
          </a:p>
          <a:p>
            <a:r>
              <a:rPr lang="en-US" dirty="0"/>
              <a:t>July 27, 2006: Landis' team, </a:t>
            </a:r>
            <a:r>
              <a:rPr lang="en-US" dirty="0" err="1"/>
              <a:t>Phonak</a:t>
            </a:r>
            <a:r>
              <a:rPr lang="en-US" dirty="0"/>
              <a:t>, announces that his A sample has tested positive for elevated testosterone levels. Landis denies any wrongdoing.</a:t>
            </a:r>
          </a:p>
          <a:p>
            <a:endParaRPr lang="en-US" dirty="0"/>
          </a:p>
          <a:p>
            <a:r>
              <a:rPr lang="en-US" dirty="0"/>
              <a:t>Aug. 5, 2006: Landis' B sample also tests positive, and he is fired by </a:t>
            </a:r>
            <a:r>
              <a:rPr lang="en-US" dirty="0" err="1"/>
              <a:t>Phonak</a:t>
            </a:r>
            <a:r>
              <a:rPr lang="en-US" dirty="0"/>
              <a:t>. Landis mounts a legal defense that will eventually cost him more than $2 million.</a:t>
            </a:r>
          </a:p>
          <a:p>
            <a:endParaRPr lang="en-US" dirty="0"/>
          </a:p>
          <a:p>
            <a:r>
              <a:rPr lang="en-US" dirty="0"/>
              <a:t>Sep. 20, 2007: An arbitration panel votes 2-1 against Landis, resulting in a two-year suspension. Landis is officially stripped of the 2006 Tour de France title, the first winner in the 103-year history of the race to lose the title for a doping offense.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572311"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55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2007</a:t>
            </a:r>
            <a:endParaRPr lang="en-US" dirty="0"/>
          </a:p>
        </p:txBody>
      </p:sp>
      <p:sp>
        <p:nvSpPr>
          <p:cNvPr id="3" name="Content Placeholder 2"/>
          <p:cNvSpPr>
            <a:spLocks noGrp="1"/>
          </p:cNvSpPr>
          <p:nvPr>
            <p:ph idx="1"/>
          </p:nvPr>
        </p:nvSpPr>
        <p:spPr/>
        <p:txBody>
          <a:bodyPr/>
          <a:lstStyle/>
          <a:p>
            <a:r>
              <a:rPr lang="en-US" dirty="0"/>
              <a:t>NFL Announces Stricter Anti-Doping </a:t>
            </a:r>
            <a:r>
              <a:rPr lang="en-US" dirty="0" smtClean="0"/>
              <a:t>Policies</a:t>
            </a:r>
          </a:p>
          <a:p>
            <a:r>
              <a:rPr lang="en-US" dirty="0"/>
              <a:t>WWE Wrestler Commits Murder/Suicide after Injecting Steroids</a:t>
            </a:r>
          </a:p>
          <a:p>
            <a:r>
              <a:rPr lang="en-US" dirty="0"/>
              <a:t>Barry Bonds Hits His 756th Home Run Amid Speculation of Steroid </a:t>
            </a:r>
            <a:r>
              <a:rPr lang="en-US" dirty="0" smtClean="0"/>
              <a:t>Use</a:t>
            </a:r>
          </a:p>
          <a:p>
            <a:r>
              <a:rPr lang="en-US" dirty="0"/>
              <a:t>Track Star Marion Jones Admits to Steroid Use During 2000 Olympics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690532"/>
            <a:ext cx="1785938" cy="20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28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Nov. 15, 2007</a:t>
            </a:r>
          </a:p>
        </p:txBody>
      </p:sp>
      <p:sp>
        <p:nvSpPr>
          <p:cNvPr id="3" name="Content Placeholder 2"/>
          <p:cNvSpPr>
            <a:spLocks noGrp="1"/>
          </p:cNvSpPr>
          <p:nvPr>
            <p:ph idx="1"/>
          </p:nvPr>
        </p:nvSpPr>
        <p:spPr/>
        <p:txBody>
          <a:bodyPr>
            <a:normAutofit/>
          </a:bodyPr>
          <a:lstStyle/>
          <a:p>
            <a:r>
              <a:rPr lang="en-US" dirty="0"/>
              <a:t>Barry Bonds Indicted by Grand Jury for Lying about </a:t>
            </a:r>
            <a:r>
              <a:rPr lang="en-US" dirty="0" smtClean="0"/>
              <a:t>Steroid Use</a:t>
            </a:r>
            <a:endParaRPr lang="en-US" dirty="0"/>
          </a:p>
          <a:p>
            <a:pPr lvl="1"/>
            <a:r>
              <a:rPr lang="en-US" dirty="0"/>
              <a:t>A federal grand jury in San Francisco indicts Bonds on four counts of perjury and one count of obstruction of justice. He is accused of lying when he said he didn't knowingly take steroids given to him by [his former trainer Greg] Anderson. He's also is accused of lying that Anderson never injected him with </a:t>
            </a:r>
            <a:r>
              <a:rPr lang="en-US" dirty="0" smtClean="0"/>
              <a:t>steroids.  </a:t>
            </a:r>
            <a:r>
              <a:rPr lang="en-US" dirty="0"/>
              <a:t>Anderson, who had been imprisoned for refusing to testify against Bonds, was ordered released</a:t>
            </a:r>
          </a:p>
        </p:txBody>
      </p:sp>
    </p:spTree>
    <p:extLst>
      <p:ext uri="{BB962C8B-B14F-4D97-AF65-F5344CB8AC3E}">
        <p14:creationId xmlns:p14="http://schemas.microsoft.com/office/powerpoint/2010/main" val="2763364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Mitchell Report</a:t>
            </a:r>
            <a:endParaRPr lang="en-US" dirty="0"/>
          </a:p>
        </p:txBody>
      </p:sp>
      <p:sp>
        <p:nvSpPr>
          <p:cNvPr id="3" name="Content Placeholder 2"/>
          <p:cNvSpPr>
            <a:spLocks noGrp="1"/>
          </p:cNvSpPr>
          <p:nvPr>
            <p:ph idx="1"/>
          </p:nvPr>
        </p:nvSpPr>
        <p:spPr/>
        <p:txBody>
          <a:bodyPr>
            <a:normAutofit lnSpcReduction="10000"/>
          </a:bodyPr>
          <a:lstStyle/>
          <a:p>
            <a:r>
              <a:rPr lang="en-US" dirty="0" smtClean="0"/>
              <a:t>Report  </a:t>
            </a:r>
            <a:r>
              <a:rPr lang="en-US" dirty="0"/>
              <a:t>alleges a widespread use of illegal anabolic steroids by professional baseball players for more than a decade, and names 89 players as doping offenders, including Barry Bonds, Roger Clemens, Andy </a:t>
            </a:r>
            <a:r>
              <a:rPr lang="en-US" dirty="0" err="1"/>
              <a:t>Pettitte</a:t>
            </a:r>
            <a:r>
              <a:rPr lang="en-US" dirty="0"/>
              <a:t>, Jason </a:t>
            </a:r>
            <a:r>
              <a:rPr lang="en-US" dirty="0" err="1"/>
              <a:t>Giambi</a:t>
            </a:r>
            <a:r>
              <a:rPr lang="en-US" dirty="0"/>
              <a:t>, and Miguel </a:t>
            </a:r>
            <a:r>
              <a:rPr lang="en-US" dirty="0" err="1"/>
              <a:t>Tejada</a:t>
            </a:r>
            <a:r>
              <a:rPr lang="en-US" dirty="0"/>
              <a:t>.</a:t>
            </a:r>
          </a:p>
          <a:p>
            <a:r>
              <a:rPr lang="en-US" dirty="0"/>
              <a:t>The Mitchell </a:t>
            </a:r>
            <a:r>
              <a:rPr lang="en-US" dirty="0" smtClean="0"/>
              <a:t>Report </a:t>
            </a:r>
            <a:r>
              <a:rPr lang="en-US" dirty="0"/>
              <a:t>outlines recommendations to improve testing for performance enhancing drugs in the MLB. Congress immediately responds to the report by calling Mitchell, Selig, and Donald Fehr, head of the players' union, to testify before a House Oversight and Government Reform Committee hearing.</a:t>
            </a:r>
          </a:p>
        </p:txBody>
      </p:sp>
    </p:spTree>
    <p:extLst>
      <p:ext uri="{BB962C8B-B14F-4D97-AF65-F5344CB8AC3E}">
        <p14:creationId xmlns:p14="http://schemas.microsoft.com/office/powerpoint/2010/main" val="1354048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Jan. 11, 2008</a:t>
            </a:r>
          </a:p>
        </p:txBody>
      </p:sp>
      <p:sp>
        <p:nvSpPr>
          <p:cNvPr id="3" name="Content Placeholder 2"/>
          <p:cNvSpPr>
            <a:spLocks noGrp="1"/>
          </p:cNvSpPr>
          <p:nvPr>
            <p:ph idx="1"/>
          </p:nvPr>
        </p:nvSpPr>
        <p:spPr/>
        <p:txBody>
          <a:bodyPr/>
          <a:lstStyle/>
          <a:p>
            <a:r>
              <a:rPr lang="en-US" dirty="0"/>
              <a:t>Track Star Marion Jones Sentenced to Six Months in Prison</a:t>
            </a:r>
          </a:p>
          <a:p>
            <a:pPr lvl="1"/>
            <a:r>
              <a:rPr lang="en-US" dirty="0"/>
              <a:t>Olympic gold medalist and track and field champion Marion Jones is sentenced to six months in prison on Jan. 11, 2008 for lying to a court and deceiving federal investigators. The prison sentence comes after Jones was already stripped of her Olympic medals by the International Olympic </a:t>
            </a:r>
            <a:r>
              <a:rPr lang="en-US" dirty="0" smtClean="0"/>
              <a:t>Committee</a:t>
            </a:r>
          </a:p>
          <a:p>
            <a:pPr marL="393192" lvl="1"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50932"/>
            <a:ext cx="2409826" cy="192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03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100 AD</a:t>
            </a:r>
            <a:endParaRPr lang="en-US" dirty="0"/>
          </a:p>
        </p:txBody>
      </p:sp>
      <p:sp>
        <p:nvSpPr>
          <p:cNvPr id="3" name="Content Placeholder 2"/>
          <p:cNvSpPr>
            <a:spLocks noGrp="1"/>
          </p:cNvSpPr>
          <p:nvPr>
            <p:ph idx="1"/>
          </p:nvPr>
        </p:nvSpPr>
        <p:spPr/>
        <p:txBody>
          <a:bodyPr/>
          <a:lstStyle/>
          <a:p>
            <a:r>
              <a:rPr lang="en-US" dirty="0" smtClean="0"/>
              <a:t>Roman gladiators use stimulants and hallucinogens to prevent fatigue and injury during chariot races.  </a:t>
            </a:r>
          </a:p>
          <a:p>
            <a:pPr lvl="1"/>
            <a:r>
              <a:rPr lang="en-US" dirty="0" smtClean="0"/>
              <a:t>They also fed their horses substances such as hydromel (an alcoholic beverage made from honey).</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86200"/>
            <a:ext cx="3935451"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913909"/>
            <a:ext cx="4038600" cy="237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56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100 AD</a:t>
            </a:r>
          </a:p>
        </p:txBody>
      </p:sp>
      <p:sp>
        <p:nvSpPr>
          <p:cNvPr id="3" name="Content Placeholder 2"/>
          <p:cNvSpPr>
            <a:spLocks noGrp="1"/>
          </p:cNvSpPr>
          <p:nvPr>
            <p:ph idx="1"/>
          </p:nvPr>
        </p:nvSpPr>
        <p:spPr/>
        <p:txBody>
          <a:bodyPr/>
          <a:lstStyle/>
          <a:p>
            <a:r>
              <a:rPr lang="en-US" dirty="0" smtClean="0"/>
              <a:t>Gladiators also ingest hallucinogens and stimulants such as strychnine to stave off fatigue and injury and to improve the intensity of their fights.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08376"/>
            <a:ext cx="29718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3508376"/>
            <a:ext cx="3200401"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29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Late 19</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lstStyle/>
          <a:p>
            <a:r>
              <a:rPr lang="en-US" dirty="0"/>
              <a:t>French Cyclists and Lacrosse Players Drink Wine and Coca Leaves to Fight Fatigue and </a:t>
            </a:r>
            <a:r>
              <a:rPr lang="en-US" dirty="0" smtClean="0"/>
              <a:t>Hunger.</a:t>
            </a:r>
          </a:p>
          <a:p>
            <a:pPr lvl="1"/>
            <a:r>
              <a:rPr lang="en-US" dirty="0"/>
              <a:t>Vin </a:t>
            </a:r>
            <a:r>
              <a:rPr lang="en-US" dirty="0" err="1"/>
              <a:t>Mariani</a:t>
            </a:r>
            <a:r>
              <a:rPr lang="en-US" dirty="0"/>
              <a:t>, a widely used mixture of coca leaf extract and wine, was even called 'the wine for athletes.' It was used by French cyclists and... by a champion lacrosse team. Coca and cocaine were popular because they staved off the sense of fatigue and hunger brought on by prolonged exertion</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4800600"/>
            <a:ext cx="16002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848225"/>
            <a:ext cx="24955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96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1904-1920</a:t>
            </a:r>
            <a:endParaRPr lang="en-US" dirty="0"/>
          </a:p>
        </p:txBody>
      </p:sp>
      <p:sp>
        <p:nvSpPr>
          <p:cNvPr id="3" name="Content Placeholder 2"/>
          <p:cNvSpPr>
            <a:spLocks noGrp="1"/>
          </p:cNvSpPr>
          <p:nvPr>
            <p:ph idx="1"/>
          </p:nvPr>
        </p:nvSpPr>
        <p:spPr/>
        <p:txBody>
          <a:bodyPr/>
          <a:lstStyle/>
          <a:p>
            <a:r>
              <a:rPr lang="en-US" dirty="0"/>
              <a:t>In 1904 Olympics marathon runner, Thomas Hicks, was using a mixture of brandy and strychnine </a:t>
            </a:r>
            <a:r>
              <a:rPr lang="en-US" dirty="0" smtClean="0"/>
              <a:t>and </a:t>
            </a:r>
            <a:r>
              <a:rPr lang="en-US" dirty="0"/>
              <a:t>nearly died. </a:t>
            </a:r>
            <a:endParaRPr lang="en-US" dirty="0" smtClean="0"/>
          </a:p>
          <a:p>
            <a:r>
              <a:rPr lang="en-US" dirty="0" smtClean="0"/>
              <a:t>Mixtures </a:t>
            </a:r>
            <a:r>
              <a:rPr lang="en-US" dirty="0"/>
              <a:t>of strychnine, heroin, cocaine, and caffeine were used widely by athletes and each coach or team developed its own unique secret </a:t>
            </a:r>
            <a:r>
              <a:rPr lang="en-US" dirty="0" smtClean="0"/>
              <a:t>formula. </a:t>
            </a:r>
          </a:p>
          <a:p>
            <a:r>
              <a:rPr lang="en-US" dirty="0" smtClean="0"/>
              <a:t>Common </a:t>
            </a:r>
            <a:r>
              <a:rPr lang="en-US" dirty="0"/>
              <a:t>practice until heroin and cocaine became available only by prescription in the 1920s.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289550"/>
            <a:ext cx="2438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101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1928</a:t>
            </a:r>
            <a:endParaRPr lang="en-US" dirty="0"/>
          </a:p>
        </p:txBody>
      </p:sp>
      <p:sp>
        <p:nvSpPr>
          <p:cNvPr id="3" name="Content Placeholder 2"/>
          <p:cNvSpPr>
            <a:spLocks noGrp="1"/>
          </p:cNvSpPr>
          <p:nvPr>
            <p:ph idx="1"/>
          </p:nvPr>
        </p:nvSpPr>
        <p:spPr/>
        <p:txBody>
          <a:bodyPr/>
          <a:lstStyle/>
          <a:p>
            <a:r>
              <a:rPr lang="en-US" dirty="0"/>
              <a:t>First Rule Against Doping in </a:t>
            </a:r>
            <a:r>
              <a:rPr lang="en-US" dirty="0" smtClean="0"/>
              <a:t>Sports  (Track and field)</a:t>
            </a:r>
          </a:p>
          <a:p>
            <a:pPr lvl="1"/>
            <a:r>
              <a:rPr lang="en-US" dirty="0"/>
              <a:t>The International Association of Athletics Federation (IAAF), the governing body for the sport of track and field, become the first international sporting federation to prohibit doping by athletes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14800"/>
            <a:ext cx="3609975" cy="239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9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1940-1945</a:t>
            </a:r>
            <a:endParaRPr lang="en-US" dirty="0"/>
          </a:p>
        </p:txBody>
      </p:sp>
      <p:sp>
        <p:nvSpPr>
          <p:cNvPr id="3" name="Content Placeholder 2"/>
          <p:cNvSpPr>
            <a:spLocks noGrp="1"/>
          </p:cNvSpPr>
          <p:nvPr>
            <p:ph idx="1"/>
          </p:nvPr>
        </p:nvSpPr>
        <p:spPr/>
        <p:txBody>
          <a:bodyPr/>
          <a:lstStyle/>
          <a:p>
            <a:r>
              <a:rPr lang="en-US" dirty="0"/>
              <a:t>Nazis Test Steroids on Prisoners and Hitler</a:t>
            </a:r>
          </a:p>
          <a:p>
            <a:pPr lvl="1"/>
            <a:r>
              <a:rPr lang="en-US" dirty="0"/>
              <a:t>Nazis test anabolic steroids on prisoners, Gestapos and Hitler himself [between 1940 and 1945]. </a:t>
            </a:r>
            <a:endParaRPr lang="en-US" dirty="0" smtClean="0"/>
          </a:p>
          <a:p>
            <a:pPr lvl="1"/>
            <a:r>
              <a:rPr lang="en-US" dirty="0" smtClean="0"/>
              <a:t>Testosterone used </a:t>
            </a:r>
            <a:r>
              <a:rPr lang="en-US" dirty="0"/>
              <a:t>by German soldiers to promote aggressiveness and physical strength. </a:t>
            </a:r>
            <a:endParaRPr lang="en-US" dirty="0" smtClean="0"/>
          </a:p>
          <a:p>
            <a:pPr lvl="1"/>
            <a:r>
              <a:rPr lang="en-US" dirty="0" smtClean="0"/>
              <a:t>Retrospectively</a:t>
            </a:r>
            <a:r>
              <a:rPr lang="en-US" dirty="0"/>
              <a:t>, according to his physician, Hitler's mental state toward the end of his life exhibits characteristics that some scientists associate with heavy steroid use: mania, acute paranoid psychoses, overly aggressive and violent behavior, depression and suicidal ideologies</a:t>
            </a:r>
          </a:p>
        </p:txBody>
      </p:sp>
    </p:spTree>
    <p:extLst>
      <p:ext uri="{BB962C8B-B14F-4D97-AF65-F5344CB8AC3E}">
        <p14:creationId xmlns:p14="http://schemas.microsoft.com/office/powerpoint/2010/main" val="547011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533</TotalTime>
  <Words>2722</Words>
  <Application>Microsoft Office PowerPoint</Application>
  <PresentationFormat>On-screen Show (4:3)</PresentationFormat>
  <Paragraphs>147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The History of Performance Enhancing Drugs in Sports</vt:lpstr>
      <vt:lpstr>PowerPoint Presentation</vt:lpstr>
      <vt:lpstr>776 BC to 393 BC</vt:lpstr>
      <vt:lpstr>100 AD</vt:lpstr>
      <vt:lpstr>100 AD</vt:lpstr>
      <vt:lpstr>Late 19th Century</vt:lpstr>
      <vt:lpstr>1904-1920</vt:lpstr>
      <vt:lpstr>1928</vt:lpstr>
      <vt:lpstr>1940-1945</vt:lpstr>
      <vt:lpstr>1940-1945</vt:lpstr>
      <vt:lpstr>1950’s</vt:lpstr>
      <vt:lpstr>1958</vt:lpstr>
      <vt:lpstr>1960-1990</vt:lpstr>
      <vt:lpstr>1967</vt:lpstr>
      <vt:lpstr>1967</vt:lpstr>
      <vt:lpstr>1968</vt:lpstr>
      <vt:lpstr>1975-1976</vt:lpstr>
      <vt:lpstr>1983</vt:lpstr>
      <vt:lpstr>September 27, 1988</vt:lpstr>
      <vt:lpstr>November 18, 1988</vt:lpstr>
      <vt:lpstr>1991-1999</vt:lpstr>
      <vt:lpstr>1992</vt:lpstr>
      <vt:lpstr>1994</vt:lpstr>
      <vt:lpstr>1997</vt:lpstr>
      <vt:lpstr>1998</vt:lpstr>
      <vt:lpstr>1999</vt:lpstr>
      <vt:lpstr>2000-2005</vt:lpstr>
      <vt:lpstr>2002</vt:lpstr>
      <vt:lpstr>2002</vt:lpstr>
      <vt:lpstr>2003</vt:lpstr>
      <vt:lpstr>2003</vt:lpstr>
      <vt:lpstr>2003</vt:lpstr>
      <vt:lpstr>2005</vt:lpstr>
      <vt:lpstr>2006</vt:lpstr>
      <vt:lpstr>Floyd Landis Debacle</vt:lpstr>
      <vt:lpstr>2007</vt:lpstr>
      <vt:lpstr>Nov. 15, 2007</vt:lpstr>
      <vt:lpstr>The Mitchell Report</vt:lpstr>
      <vt:lpstr>Jan. 11, 2008</vt:lpstr>
    </vt:vector>
  </TitlesOfParts>
  <Company>B.C.S.D.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Performance Enhancing Drugs in Sports</dc:title>
  <dc:creator>Baldwinsville</dc:creator>
  <cp:lastModifiedBy>BCSD </cp:lastModifiedBy>
  <cp:revision>24</cp:revision>
  <dcterms:created xsi:type="dcterms:W3CDTF">2012-12-14T19:12:55Z</dcterms:created>
  <dcterms:modified xsi:type="dcterms:W3CDTF">2016-05-10T15:21:23Z</dcterms:modified>
</cp:coreProperties>
</file>