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67" r:id="rId2"/>
    <p:sldId id="368" r:id="rId3"/>
    <p:sldId id="369" r:id="rId4"/>
    <p:sldId id="402" r:id="rId5"/>
    <p:sldId id="403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80" r:id="rId16"/>
    <p:sldId id="379" r:id="rId17"/>
    <p:sldId id="381" r:id="rId18"/>
    <p:sldId id="382" r:id="rId19"/>
    <p:sldId id="383" r:id="rId20"/>
    <p:sldId id="384" r:id="rId21"/>
    <p:sldId id="385" r:id="rId22"/>
    <p:sldId id="399" r:id="rId23"/>
    <p:sldId id="386" r:id="rId24"/>
    <p:sldId id="400" r:id="rId25"/>
    <p:sldId id="387" r:id="rId26"/>
    <p:sldId id="388" r:id="rId27"/>
    <p:sldId id="390" r:id="rId28"/>
    <p:sldId id="389" r:id="rId29"/>
    <p:sldId id="391" r:id="rId30"/>
    <p:sldId id="393" r:id="rId31"/>
    <p:sldId id="394" r:id="rId32"/>
    <p:sldId id="395" r:id="rId33"/>
    <p:sldId id="397" r:id="rId34"/>
    <p:sldId id="401" r:id="rId35"/>
    <p:sldId id="365" r:id="rId36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18"/>
    <a:srgbClr val="CC6600"/>
    <a:srgbClr val="F2DCBC"/>
    <a:srgbClr val="F1DBBB"/>
    <a:srgbClr val="CC0000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093" autoAdjust="0"/>
    <p:restoredTop sz="82646" autoAdjust="0"/>
  </p:normalViewPr>
  <p:slideViewPr>
    <p:cSldViewPr>
      <p:cViewPr varScale="1">
        <p:scale>
          <a:sx n="75" d="100"/>
          <a:sy n="75" d="100"/>
        </p:scale>
        <p:origin x="18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30" y="-8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42888" y="255020"/>
            <a:ext cx="6816725" cy="28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515" tIns="48257" rIns="96515" bIns="48257" anchor="ctr">
            <a:spAutoFit/>
          </a:bodyPr>
          <a:lstStyle/>
          <a:p>
            <a:pPr algn="l" defTabSz="965200">
              <a:tabLst>
                <a:tab pos="6513513" algn="r"/>
              </a:tabLst>
            </a:pPr>
            <a:r>
              <a:rPr lang="en-US" sz="1200" b="1" dirty="0" smtClean="0"/>
              <a:t>Colonie High AP Biology</a:t>
            </a:r>
            <a:r>
              <a:rPr lang="en-US" sz="1200" b="1" dirty="0"/>
              <a:t>	</a:t>
            </a:r>
            <a:r>
              <a:rPr lang="en-US" sz="1200" b="1" dirty="0" err="1" smtClean="0"/>
              <a:t>DeMarco</a:t>
            </a:r>
            <a:r>
              <a:rPr lang="en-US" sz="1200" b="1" dirty="0" smtClean="0"/>
              <a:t>/Goldberg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51910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" pitchFamily="84" charset="0"/>
              </a:defRPr>
            </a:lvl1pPr>
          </a:lstStyle>
          <a:p>
            <a:fld id="{5A7A36C8-1DE7-4B5C-8136-E5B92FF06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1EBCC-62A8-42CA-A2B8-7CEEFF9663EA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6C551-DD77-4BEE-906F-8FE98AB6629D}" type="slidenum">
              <a:rPr lang="en-US"/>
              <a:pPr/>
              <a:t>11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FE1E4-042F-4C3D-9A50-002826047232}" type="slidenum">
              <a:rPr lang="en-US"/>
              <a:pPr/>
              <a:t>12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A3ADC-066B-4C18-8B88-201088DF498C}" type="slidenum">
              <a:rPr lang="en-US"/>
              <a:pPr/>
              <a:t>13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While </a:t>
            </a:r>
            <a:r>
              <a:rPr lang="en-US" i="1">
                <a:solidFill>
                  <a:srgbClr val="000000"/>
                </a:solidFill>
              </a:rPr>
              <a:t>E.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coli</a:t>
            </a:r>
            <a:r>
              <a:rPr lang="en-US">
                <a:solidFill>
                  <a:srgbClr val="000000"/>
                </a:solidFill>
              </a:rPr>
              <a:t> lacks this specialized mechanism, it can be induced to take up small pieces of DNA if cultured in a medium with a relatively high concentration of calcium ions.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In biotechnology, this technique has been used to introduce foreign DNA into </a:t>
            </a:r>
            <a:r>
              <a:rPr lang="en-US" i="1">
                <a:solidFill>
                  <a:srgbClr val="000000"/>
                </a:solidFill>
              </a:rPr>
              <a:t>E. coli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1E19B-5276-44A8-AD80-3C92A8530C4A}" type="slidenum">
              <a:rPr lang="en-US"/>
              <a:pPr/>
              <a:t>14</a:t>
            </a:fld>
            <a:endParaRPr lang="en-US"/>
          </a:p>
        </p:txBody>
      </p:sp>
      <p:sp>
        <p:nvSpPr>
          <p:cNvPr id="39321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EF823-217F-4854-B952-19CD0D9DF9D8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E5A16-A208-4CD8-8B01-B28C6249324D}" type="slidenum">
              <a:rPr lang="en-US"/>
              <a:pPr/>
              <a:t>16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/>
              <a:t>Mini-chromosomes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8C5BC-DFE5-4A2C-B617-7F0A97A69039}" type="slidenum">
              <a:rPr lang="en-US"/>
              <a:pPr/>
              <a:t>17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9618D-D83B-4BC8-AC41-B7BB5036ABD1}" type="slidenum">
              <a:rPr lang="en-US"/>
              <a:pPr/>
              <a:t>18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9DE4A-86C1-40A3-B9F3-2CEE02FBABA3}" type="slidenum">
              <a:rPr lang="en-US"/>
              <a:pPr/>
              <a:t>19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01A7-8684-43A8-9B8F-B26F91A6681D}" type="slidenum">
              <a:rPr lang="en-US"/>
              <a:pPr/>
              <a:t>20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dirty="0" smtClean="0"/>
              <a:t>AP Link—Ch 13: Bacterial</a:t>
            </a:r>
            <a:r>
              <a:rPr lang="en-US" baseline="0" dirty="0" smtClean="0"/>
              <a:t> Conjugation</a:t>
            </a:r>
          </a:p>
          <a:p>
            <a:r>
              <a:rPr lang="en-US" baseline="0" dirty="0" smtClean="0"/>
              <a:t>AP Movie—Ch 13: Conjugation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8CBB5-3C09-43DD-A453-9E8036816539}" type="slidenum">
              <a:rPr lang="en-US"/>
              <a:pPr/>
              <a:t>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64321-1555-47EF-8F35-D6AB9D726738}" type="slidenum">
              <a:rPr lang="en-US"/>
              <a:pPr/>
              <a:t>21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85A88-BE47-4F49-A532-BD8AC37424FE}" type="slidenum">
              <a:rPr lang="en-US"/>
              <a:pPr/>
              <a:t>22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717E9-B7CE-42C1-BF09-CA6C452A5006}" type="slidenum">
              <a:rPr lang="en-US"/>
              <a:pPr/>
              <a:t>23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F60BA-28C3-495B-B518-0E8AF4EBC2D1}" type="slidenum">
              <a:rPr lang="en-US"/>
              <a:pPr/>
              <a:t>24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741C9-2903-4F43-A9C3-E70BA77C9A76}" type="slidenum">
              <a:rPr lang="en-US"/>
              <a:pPr/>
              <a:t>25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pPr>
              <a:buClr>
                <a:srgbClr val="339933"/>
              </a:buClr>
            </a:pPr>
            <a:r>
              <a:rPr lang="en-US" dirty="0">
                <a:solidFill>
                  <a:srgbClr val="000000"/>
                </a:solidFill>
              </a:rPr>
              <a:t>Remember: </a:t>
            </a:r>
          </a:p>
          <a:p>
            <a:pPr lvl="1"/>
            <a:r>
              <a:rPr lang="en-US" dirty="0"/>
              <a:t>rapid growth</a:t>
            </a:r>
          </a:p>
          <a:p>
            <a:pPr lvl="2"/>
            <a:r>
              <a:rPr lang="en-US" dirty="0"/>
              <a:t>generation every ~20 minutes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8</a:t>
            </a:r>
            <a:r>
              <a:rPr lang="en-US" dirty="0"/>
              <a:t> (100 million) colony overnight!</a:t>
            </a:r>
          </a:p>
          <a:p>
            <a:pPr>
              <a:buClr>
                <a:srgbClr val="339933"/>
              </a:buClr>
            </a:pPr>
            <a:r>
              <a:rPr lang="en-US" dirty="0">
                <a:solidFill>
                  <a:srgbClr val="000000"/>
                </a:solidFill>
              </a:rPr>
              <a:t>Anybody that can put more energy to growth &amp; reproduction takes over the toilet.</a:t>
            </a:r>
          </a:p>
          <a:p>
            <a:pPr>
              <a:buClr>
                <a:srgbClr val="339933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</a:pPr>
            <a:r>
              <a:rPr lang="en-US" dirty="0">
                <a:solidFill>
                  <a:srgbClr val="000000"/>
                </a:solidFill>
              </a:rPr>
              <a:t>An individual bacterium, locked into the genome that it has inherited, can cope with environmental fluctuations by exerting metabolic control.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First, cells vary the number of specific enzyme molecules by regulating gene expression.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Second, cells adjust the activity of enzymes already present (for example, by feedback inhibition).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7BD54-0790-49ED-89B2-C40010A3F859}" type="slidenum">
              <a:rPr lang="en-US"/>
              <a:pPr/>
              <a:t>26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D622B-B418-4D62-83D0-EB20CFC7E056}" type="slidenum">
              <a:rPr lang="en-US"/>
              <a:pPr/>
              <a:t>27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30BEA-478E-486B-B170-AD243F3843B2}" type="slidenum">
              <a:rPr lang="en-US"/>
              <a:pPr/>
              <a:t>28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/>
              <a:t>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1050A-7402-4FED-A4D6-3AEDB4B90CC9}" type="slidenum">
              <a:rPr lang="en-US"/>
              <a:pPr/>
              <a:t>29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F7F34-93CF-45CB-B050-C94F98B38ABC}" type="slidenum">
              <a:rPr lang="en-US"/>
              <a:pPr/>
              <a:t>30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dirty="0" smtClean="0"/>
              <a:t>Left AP Link—Ch 13: </a:t>
            </a:r>
            <a:r>
              <a:rPr lang="en-US" dirty="0" err="1" smtClean="0"/>
              <a:t>trp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Operon</a:t>
            </a:r>
            <a:r>
              <a:rPr lang="en-US" baseline="0" dirty="0" smtClean="0"/>
              <a:t> (TSOB)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Right AP Link—Ch 13: </a:t>
            </a:r>
            <a:r>
              <a:rPr lang="en-US" dirty="0" err="1" smtClean="0"/>
              <a:t>trp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Operon</a:t>
            </a:r>
            <a:r>
              <a:rPr lang="en-US" baseline="0" dirty="0" smtClean="0"/>
              <a:t> (McGraw Hill)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6973A-20D9-4C3A-8CDF-47F7B26B5304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5A1F0-42EE-460C-8DE3-AC73788897E4}" type="slidenum">
              <a:rPr lang="en-US"/>
              <a:pPr/>
              <a:t>31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34A0E-6096-4A48-83BC-574241B6FE70}" type="slidenum">
              <a:rPr lang="en-US"/>
              <a:pPr/>
              <a:t>32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dirty="0" smtClean="0"/>
              <a:t>Left AP Link—Ch 13: </a:t>
            </a:r>
            <a:r>
              <a:rPr lang="en-US" dirty="0" err="1" smtClean="0"/>
              <a:t>lac</a:t>
            </a:r>
            <a:r>
              <a:rPr lang="en-US" dirty="0" smtClean="0"/>
              <a:t> </a:t>
            </a:r>
            <a:r>
              <a:rPr lang="en-US" baseline="0" dirty="0" err="1" smtClean="0"/>
              <a:t>Operon</a:t>
            </a:r>
            <a:r>
              <a:rPr lang="en-US" baseline="0" dirty="0" smtClean="0"/>
              <a:t> (TSOB)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Right AP Link—Ch 13: </a:t>
            </a:r>
            <a:r>
              <a:rPr lang="en-US" dirty="0" err="1" smtClean="0"/>
              <a:t>lac</a:t>
            </a:r>
            <a:r>
              <a:rPr lang="en-US" dirty="0" smtClean="0"/>
              <a:t> </a:t>
            </a:r>
            <a:r>
              <a:rPr lang="en-US" baseline="0" dirty="0" err="1" smtClean="0"/>
              <a:t>Operon</a:t>
            </a:r>
            <a:r>
              <a:rPr lang="en-US" baseline="0" dirty="0" smtClean="0"/>
              <a:t> (McGraw Hill)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F2FC5-D9E5-40E0-B29E-437E90677962}" type="slidenum">
              <a:rPr lang="en-US"/>
              <a:pPr/>
              <a:t>33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D5188-50EF-4DEE-9675-EB2E90FF7F8F}" type="slidenum">
              <a:rPr lang="en-US"/>
              <a:pPr/>
              <a:t>34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F6316-6193-4DD3-BE30-3271BCB57AB0}" type="slidenum">
              <a:rPr lang="en-US"/>
              <a:pPr/>
              <a:t>35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</a:t>
            </a:r>
            <a:r>
              <a:rPr lang="en-US" baseline="0" dirty="0" smtClean="0"/>
              <a:t> Movie—Ch 26: Bacteria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0DC19-C92D-43A3-9455-F2558CF8A5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526AA-AC21-4385-8CD6-1FB76AD2AE4E}" type="slidenum">
              <a:rPr lang="en-US"/>
              <a:pPr/>
              <a:t>6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/>
              <a:t>Rods</a:t>
            </a:r>
          </a:p>
          <a:p>
            <a:r>
              <a:rPr lang="en-US"/>
              <a:t>Spheres</a:t>
            </a:r>
          </a:p>
          <a:p>
            <a:r>
              <a:rPr lang="en-US"/>
              <a:t>Spirals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B24EF-380E-4B7A-9A00-0F303E4CDCEF}" type="slidenum">
              <a:rPr lang="en-US"/>
              <a:pPr/>
              <a:t>7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dirty="0" smtClean="0"/>
              <a:t>AP Link—Ch 13: Giant Microbes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56EB6-B301-4978-B3FC-FA4D044300B9}" type="slidenum">
              <a:rPr lang="en-US"/>
              <a:pPr/>
              <a:t>8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pPr>
              <a:tabLst>
                <a:tab pos="454025" algn="l"/>
              </a:tabLst>
            </a:pPr>
            <a:r>
              <a:rPr lang="en-US" sz="800"/>
              <a:t>Genome = all the DNA of an organism </a:t>
            </a:r>
          </a:p>
          <a:p>
            <a:pPr>
              <a:tabLst>
                <a:tab pos="454025" algn="l"/>
              </a:tabLst>
            </a:pPr>
            <a:r>
              <a:rPr lang="en-US" sz="800"/>
              <a:t>Eukaryotes</a:t>
            </a:r>
          </a:p>
          <a:p>
            <a:pPr>
              <a:tabLst>
                <a:tab pos="454025" algn="l"/>
              </a:tabLst>
            </a:pPr>
            <a:r>
              <a:rPr lang="en-US" sz="800"/>
              <a:t>	• 1000 times more DNA</a:t>
            </a:r>
          </a:p>
          <a:p>
            <a:pPr>
              <a:tabLst>
                <a:tab pos="454025" algn="l"/>
              </a:tabLst>
            </a:pPr>
            <a:r>
              <a:rPr lang="en-US" sz="800"/>
              <a:t>	• only 10 times more genes</a:t>
            </a:r>
          </a:p>
          <a:p>
            <a:pPr>
              <a:tabLst>
                <a:tab pos="454025" algn="l"/>
              </a:tabLst>
            </a:pPr>
            <a:r>
              <a:rPr lang="en-US" sz="800"/>
              <a:t>		- introns, spacers, inefficiency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B6593-BFE6-4906-849D-7945D9C59B79}" type="slidenum">
              <a:rPr lang="en-US"/>
              <a:pPr/>
              <a:t>9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12929-3770-4CAB-9B19-F91D25844AC0}" type="slidenum">
              <a:rPr lang="en-US"/>
              <a:pPr/>
              <a:t>10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dirty="0" smtClean="0"/>
              <a:t>AP Link—Ch 13: Prokaryotic</a:t>
            </a:r>
            <a:r>
              <a:rPr lang="en-US" baseline="0" dirty="0" smtClean="0"/>
              <a:t> DNA Replication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Zapf Dingbats" pitchFamily="-7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8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EF677E-F927-4020-82C9-6E930F373C9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9CAA97-A8D6-4BFE-880A-354F091A9F4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89860D-B3AF-4F77-BCB7-3C25495EF3E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18516-1A89-4B1D-8302-9667563092F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D1708B-110C-44A6-A6FD-D491B5E3B34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B480C-2812-4061-A7EC-5FD2E8620EC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E9B50-5CB7-4BA7-B4B3-ADB14A307F4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1C96C9-7D51-44B3-ADAD-F701B25725C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0BF4BB-51F4-4F17-9B76-550F8A55574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62059-ABA4-4F4A-BAB3-F7460CA367D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B31B05B0-B191-4309-BAAC-60E5243EE77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Rectangle 8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2005-2006</a:t>
            </a: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70000"/>
        <a:buFont typeface="Zapf Dingbats" pitchFamily="-72" charset="2"/>
        <a:buChar char="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Zapf Dingbats" pitchFamily="-72" charset="2"/>
        <a:buChar char="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ldiesroom.org/Shockwave_Pages/AP--Prokaryotic%20DNA%20Replication.htm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ldiesroom.org/Shockwave_Pages/AP--Bacterial%20Conjugation.htm" TargetMode="External"/><Relationship Id="rId5" Type="http://schemas.openxmlformats.org/officeDocument/2006/relationships/hyperlink" Target="file:///C:\Users\goldbergj.SOUTHCOLONIE.001\Desktop\Google%20Drive\AP%20Biology%20Materials\AP%20PPT%20Lectures\Multimedia%20for%20PPT\036--Conjugation.mpg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ldiesroom.org/Shockwave_Pages/036--trp%20Operon.htm" TargetMode="External"/><Relationship Id="rId4" Type="http://schemas.openxmlformats.org/officeDocument/2006/relationships/hyperlink" Target="http://www.goldiesroom.org/Shockwave_Pages/AP--Tryptophan%20Repressor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ldiesroom.org/Shockwave_Pages/036--lac%20Operon.htm" TargetMode="External"/><Relationship Id="rId4" Type="http://schemas.openxmlformats.org/officeDocument/2006/relationships/hyperlink" Target="http://www.goldiesroom.org/Shockwave_Pages/AP--The%20lac%20Operon.ht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file:///C:\Users\goldbergj.SOUTHCOLONIE.001\Desktop\Google%20Drive\AP%20Biology%20Materials\AP%20PPT%20Lectures\Multimedia%20for%20PPT\046--Bacteria.mpg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antmicrobes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533400"/>
            <a:ext cx="4267200" cy="5334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F116A"/>
                </a:solidFill>
              </a:rPr>
              <a:t>Chapter  13</a:t>
            </a:r>
            <a:endParaRPr lang="en-US" sz="4000" dirty="0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1816100" y="990600"/>
            <a:ext cx="551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Bacterial Genetics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791200" cy="455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Binary </a:t>
            </a:r>
            <a:r>
              <a:rPr lang="en-US" dirty="0" smtClean="0"/>
              <a:t>Fission</a:t>
            </a:r>
            <a:endParaRPr lang="en-US" dirty="0"/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65985"/>
            <a:ext cx="5105400" cy="640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40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3810000" cy="4953000"/>
          </a:xfrm>
        </p:spPr>
        <p:txBody>
          <a:bodyPr/>
          <a:lstStyle/>
          <a:p>
            <a:r>
              <a:rPr lang="en-US" dirty="0"/>
              <a:t>Replication of bacterial chromosome</a:t>
            </a:r>
          </a:p>
          <a:p>
            <a:r>
              <a:rPr lang="en-US" dirty="0"/>
              <a:t>Asexual reproduction</a:t>
            </a:r>
          </a:p>
          <a:p>
            <a:pPr lvl="1"/>
            <a:r>
              <a:rPr lang="en-US" dirty="0"/>
              <a:t>offspring genetically identical to parent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where does variation come from?</a:t>
            </a:r>
          </a:p>
        </p:txBody>
      </p:sp>
      <p:sp>
        <p:nvSpPr>
          <p:cNvPr id="6" name="Action Button: Information 5">
            <a:hlinkClick r:id="rId5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Variation in </a:t>
            </a: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419600"/>
          </a:xfrm>
        </p:spPr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variation:</a:t>
            </a:r>
            <a:endParaRPr lang="en-US" dirty="0"/>
          </a:p>
          <a:p>
            <a:pPr lvl="1"/>
            <a:r>
              <a:rPr lang="en-US" dirty="0"/>
              <a:t>spontaneous </a:t>
            </a:r>
            <a:r>
              <a:rPr lang="en-US" dirty="0" smtClean="0"/>
              <a:t>                                      mutation</a:t>
            </a:r>
            <a:endParaRPr lang="en-US" dirty="0"/>
          </a:p>
          <a:p>
            <a:pPr lvl="1"/>
            <a:r>
              <a:rPr lang="en-US" dirty="0"/>
              <a:t>transformation</a:t>
            </a:r>
          </a:p>
          <a:p>
            <a:pPr lvl="2"/>
            <a:r>
              <a:rPr lang="en-US" dirty="0"/>
              <a:t>plasmids</a:t>
            </a:r>
          </a:p>
          <a:p>
            <a:pPr lvl="2"/>
            <a:r>
              <a:rPr lang="en-US" dirty="0"/>
              <a:t>DNA fragments</a:t>
            </a:r>
          </a:p>
          <a:p>
            <a:pPr lvl="1"/>
            <a:r>
              <a:rPr lang="en-US" dirty="0"/>
              <a:t>transduction</a:t>
            </a:r>
          </a:p>
          <a:p>
            <a:pPr lvl="1"/>
            <a:r>
              <a:rPr lang="en-US" dirty="0"/>
              <a:t>conjugation</a:t>
            </a: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88268" y="1504180"/>
            <a:ext cx="5604623" cy="384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5408563" y="5334000"/>
            <a:ext cx="297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>
                <a:solidFill>
                  <a:srgbClr val="CC0000"/>
                </a:solidFill>
              </a:rPr>
              <a:t>bacteria shedding DNA</a:t>
            </a:r>
            <a:endParaRPr lang="en-US" sz="3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Spontaneous </a:t>
            </a:r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181600"/>
          </a:xfrm>
        </p:spPr>
        <p:txBody>
          <a:bodyPr/>
          <a:lstStyle/>
          <a:p>
            <a:r>
              <a:rPr lang="en-US" sz="2600" dirty="0"/>
              <a:t>Spontaneous mutation is a </a:t>
            </a:r>
            <a:br>
              <a:rPr lang="en-US" sz="2600" dirty="0"/>
            </a:br>
            <a:r>
              <a:rPr lang="en-US" sz="2600" dirty="0"/>
              <a:t>significant source of variation </a:t>
            </a:r>
            <a:br>
              <a:rPr lang="en-US" sz="2600" dirty="0"/>
            </a:br>
            <a:r>
              <a:rPr lang="en-US" sz="2600" dirty="0"/>
              <a:t>in </a:t>
            </a:r>
            <a:r>
              <a:rPr lang="en-US" sz="2600" u="sng" dirty="0"/>
              <a:t>rapidly reproducing</a:t>
            </a:r>
            <a:r>
              <a:rPr lang="en-US" sz="2600" dirty="0"/>
              <a:t> species</a:t>
            </a:r>
          </a:p>
          <a:p>
            <a:r>
              <a:rPr lang="en-US" sz="2600" dirty="0">
                <a:solidFill>
                  <a:schemeClr val="tx2"/>
                </a:solidFill>
              </a:rPr>
              <a:t>Example</a:t>
            </a:r>
            <a:r>
              <a:rPr lang="en-US" sz="2600" dirty="0"/>
              <a:t>: </a:t>
            </a:r>
            <a:r>
              <a:rPr lang="en-US" sz="2600" i="1" dirty="0"/>
              <a:t>E. coli</a:t>
            </a:r>
          </a:p>
          <a:p>
            <a:pPr lvl="1"/>
            <a:r>
              <a:rPr lang="en-US" sz="2600" dirty="0"/>
              <a:t>human colon (large intestines)</a:t>
            </a:r>
          </a:p>
          <a:p>
            <a:pPr lvl="1"/>
            <a:r>
              <a:rPr lang="en-US" sz="2600" dirty="0"/>
              <a:t>2 x 10</a:t>
            </a:r>
            <a:r>
              <a:rPr lang="en-US" sz="2600" baseline="30000" dirty="0"/>
              <a:t>10</a:t>
            </a:r>
            <a:r>
              <a:rPr lang="en-US" sz="2600" dirty="0"/>
              <a:t> (billion) new E. coli each day!</a:t>
            </a:r>
          </a:p>
          <a:p>
            <a:pPr lvl="1"/>
            <a:r>
              <a:rPr lang="en-US" sz="2600" dirty="0"/>
              <a:t>spontaneous mutations</a:t>
            </a:r>
          </a:p>
          <a:p>
            <a:pPr lvl="2"/>
            <a:r>
              <a:rPr lang="en-US" sz="2200" dirty="0"/>
              <a:t>for 1 gene, only ~1 mutation in 10 million replications</a:t>
            </a:r>
          </a:p>
          <a:p>
            <a:pPr lvl="2"/>
            <a:r>
              <a:rPr lang="en-US" sz="2200" dirty="0"/>
              <a:t>each day, ~2,000 bacteria develop mutation in that gene</a:t>
            </a:r>
          </a:p>
          <a:p>
            <a:pPr lvl="2"/>
            <a:r>
              <a:rPr lang="en-US" sz="2200" dirty="0"/>
              <a:t>but consider all 4300 genes, then:</a:t>
            </a:r>
            <a:br>
              <a:rPr lang="en-US" sz="2200" dirty="0"/>
            </a:br>
            <a:r>
              <a:rPr lang="en-US" sz="2200" dirty="0">
                <a:solidFill>
                  <a:schemeClr val="tx2"/>
                </a:solidFill>
              </a:rPr>
              <a:t>4300 x 2000 = 9 million mutations per day per human host!</a:t>
            </a:r>
          </a:p>
        </p:txBody>
      </p:sp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9718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Transformation 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r>
              <a:rPr lang="en-US"/>
              <a:t>Bacteria are opportunists</a:t>
            </a:r>
          </a:p>
          <a:p>
            <a:pPr lvl="1"/>
            <a:r>
              <a:rPr lang="en-US"/>
              <a:t>pick up naked foreign DNA wherever it may be hanging out</a:t>
            </a:r>
          </a:p>
          <a:p>
            <a:pPr lvl="2"/>
            <a:r>
              <a:rPr lang="en-US"/>
              <a:t>have surface transport proteins that are specialized for the uptake of naked DNA </a:t>
            </a:r>
          </a:p>
          <a:p>
            <a:pPr lvl="1"/>
            <a:r>
              <a:rPr lang="en-US"/>
              <a:t>import bits of chromosomes from other bacteria</a:t>
            </a:r>
          </a:p>
          <a:p>
            <a:pPr lvl="1"/>
            <a:r>
              <a:rPr lang="en-US"/>
              <a:t>incorporate the DNA bits into their own chromosome</a:t>
            </a:r>
          </a:p>
          <a:p>
            <a:pPr lvl="2"/>
            <a:r>
              <a:rPr lang="en-US"/>
              <a:t>express new gene</a:t>
            </a:r>
          </a:p>
          <a:p>
            <a:pPr lvl="2"/>
            <a:r>
              <a:rPr lang="en-US"/>
              <a:t>form of recombination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Swapping DNA</a:t>
            </a:r>
          </a:p>
        </p:txBody>
      </p:sp>
      <p:sp>
        <p:nvSpPr>
          <p:cNvPr id="392203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Genetic recombination by trading DNA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2487" y="1524000"/>
            <a:ext cx="7300913" cy="4876800"/>
            <a:chOff x="914400" y="1600200"/>
            <a:chExt cx="7300913" cy="4876800"/>
          </a:xfrm>
        </p:grpSpPr>
        <p:grpSp>
          <p:nvGrpSpPr>
            <p:cNvPr id="392195" name="Group 3"/>
            <p:cNvGrpSpPr>
              <a:grpSpLocks/>
            </p:cNvGrpSpPr>
            <p:nvPr/>
          </p:nvGrpSpPr>
          <p:grpSpPr bwMode="auto">
            <a:xfrm>
              <a:off x="1066800" y="2068513"/>
              <a:ext cx="7086600" cy="4408487"/>
              <a:chOff x="432" y="1008"/>
              <a:chExt cx="4752" cy="2956"/>
            </a:xfrm>
          </p:grpSpPr>
          <p:pic>
            <p:nvPicPr>
              <p:cNvPr id="39219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397"/>
              <a:stretch>
                <a:fillRect/>
              </a:stretch>
            </p:blipFill>
            <p:spPr bwMode="auto">
              <a:xfrm>
                <a:off x="432" y="1008"/>
                <a:ext cx="4752" cy="2956"/>
              </a:xfrm>
              <a:prstGeom prst="rect">
                <a:avLst/>
              </a:prstGeom>
              <a:noFill/>
            </p:spPr>
          </p:pic>
          <p:sp>
            <p:nvSpPr>
              <p:cNvPr id="392199" name="Oval 7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192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0" name="Oval 8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192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1" name="Oval 9"/>
              <p:cNvSpPr>
                <a:spLocks noChangeArrowheads="1"/>
              </p:cNvSpPr>
              <p:nvPr/>
            </p:nvSpPr>
            <p:spPr bwMode="auto">
              <a:xfrm>
                <a:off x="3168" y="3216"/>
                <a:ext cx="192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2" name="Oval 1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92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2204" name="Rectangle 12"/>
            <p:cNvSpPr>
              <a:spLocks noChangeArrowheads="1"/>
            </p:cNvSpPr>
            <p:nvPr/>
          </p:nvSpPr>
          <p:spPr bwMode="auto">
            <a:xfrm flipH="1">
              <a:off x="2743200" y="1600200"/>
              <a:ext cx="25876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392205" name="Rectangle 13"/>
            <p:cNvSpPr>
              <a:spLocks noChangeArrowheads="1"/>
            </p:cNvSpPr>
            <p:nvPr/>
          </p:nvSpPr>
          <p:spPr bwMode="auto">
            <a:xfrm flipH="1">
              <a:off x="4876800" y="1600200"/>
              <a:ext cx="25876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392206" name="Rectangle 14"/>
            <p:cNvSpPr>
              <a:spLocks noChangeArrowheads="1"/>
            </p:cNvSpPr>
            <p:nvPr/>
          </p:nvSpPr>
          <p:spPr bwMode="auto">
            <a:xfrm flipH="1">
              <a:off x="7162800" y="1600200"/>
              <a:ext cx="25876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392207" name="Rectangle 15"/>
            <p:cNvSpPr>
              <a:spLocks noChangeArrowheads="1"/>
            </p:cNvSpPr>
            <p:nvPr/>
          </p:nvSpPr>
          <p:spPr bwMode="auto">
            <a:xfrm>
              <a:off x="1905000" y="3200400"/>
              <a:ext cx="7270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arg+</a:t>
              </a:r>
            </a:p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trp-</a:t>
              </a:r>
            </a:p>
          </p:txBody>
        </p:sp>
        <p:sp>
          <p:nvSpPr>
            <p:cNvPr id="392208" name="Rectangle 16"/>
            <p:cNvSpPr>
              <a:spLocks noChangeArrowheads="1"/>
            </p:cNvSpPr>
            <p:nvPr/>
          </p:nvSpPr>
          <p:spPr bwMode="auto">
            <a:xfrm>
              <a:off x="7543800" y="3200400"/>
              <a:ext cx="67151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solidFill>
                    <a:srgbClr val="0F116A"/>
                  </a:solidFill>
                </a:rPr>
                <a:t>arg-</a:t>
              </a:r>
            </a:p>
            <a:p>
              <a:pPr algn="l"/>
              <a:r>
                <a:rPr lang="en-US" sz="2000" b="1">
                  <a:solidFill>
                    <a:srgbClr val="0F116A"/>
                  </a:solidFill>
                </a:rPr>
                <a:t>trp+</a:t>
              </a:r>
            </a:p>
          </p:txBody>
        </p:sp>
        <p:sp>
          <p:nvSpPr>
            <p:cNvPr id="392210" name="Rectangle 18"/>
            <p:cNvSpPr>
              <a:spLocks noChangeArrowheads="1"/>
            </p:cNvSpPr>
            <p:nvPr/>
          </p:nvSpPr>
          <p:spPr bwMode="auto">
            <a:xfrm>
              <a:off x="914400" y="5334000"/>
              <a:ext cx="11445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minimal</a:t>
              </a:r>
            </a:p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media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62100"/>
            <a:ext cx="4343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1883" y="3200400"/>
            <a:ext cx="458108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Plasmids </a:t>
            </a:r>
          </a:p>
        </p:txBody>
      </p:sp>
      <p:grpSp>
        <p:nvGrpSpPr>
          <p:cNvPr id="396297" name="Group 9"/>
          <p:cNvGrpSpPr>
            <a:grpSpLocks/>
          </p:cNvGrpSpPr>
          <p:nvPr/>
        </p:nvGrpSpPr>
        <p:grpSpPr bwMode="auto">
          <a:xfrm>
            <a:off x="6477000" y="152400"/>
            <a:ext cx="2078038" cy="2865438"/>
            <a:chOff x="4224" y="336"/>
            <a:chExt cx="1309" cy="1805"/>
          </a:xfrm>
        </p:grpSpPr>
        <p:pic>
          <p:nvPicPr>
            <p:cNvPr id="396296" name="Picture 8" descr="E:\FINAL NER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8" y="1584"/>
              <a:ext cx="624" cy="557"/>
            </a:xfrm>
            <a:prstGeom prst="rect">
              <a:avLst/>
            </a:prstGeom>
            <a:noFill/>
          </p:spPr>
        </p:pic>
        <p:sp>
          <p:nvSpPr>
            <p:cNvPr id="396295" name="AutoShape 7"/>
            <p:cNvSpPr>
              <a:spLocks noChangeArrowheads="1"/>
            </p:cNvSpPr>
            <p:nvPr/>
          </p:nvSpPr>
          <p:spPr bwMode="auto">
            <a:xfrm>
              <a:off x="4224" y="336"/>
              <a:ext cx="1309" cy="765"/>
            </a:xfrm>
            <a:prstGeom prst="wedgeEllipseCallout">
              <a:avLst>
                <a:gd name="adj1" fmla="val 5079"/>
                <a:gd name="adj2" fmla="val 118495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r>
                <a:rPr lang="en-US" sz="1800" b="1" dirty="0" smtClean="0">
                  <a:solidFill>
                    <a:srgbClr val="0F116A"/>
                  </a:solidFill>
                  <a:latin typeface="Comic Sans MS" pitchFamily="66" charset="0"/>
                </a:rPr>
                <a:t>Trust me… </a:t>
              </a:r>
            </a:p>
            <a:p>
              <a:r>
                <a:rPr lang="en-US" sz="1800" b="1" dirty="0" smtClean="0">
                  <a:solidFill>
                    <a:srgbClr val="0F116A"/>
                  </a:solidFill>
                  <a:latin typeface="Comic Sans MS" pitchFamily="66" charset="0"/>
                </a:rPr>
                <a:t>this </a:t>
              </a:r>
              <a:r>
                <a:rPr lang="en-US" sz="1800" b="1" dirty="0">
                  <a:solidFill>
                    <a:srgbClr val="0F116A"/>
                  </a:solidFill>
                  <a:latin typeface="Comic Sans MS" pitchFamily="66" charset="0"/>
                </a:rPr>
                <a:t>will be</a:t>
              </a:r>
              <a:br>
                <a:rPr lang="en-US" sz="1800" b="1" dirty="0">
                  <a:solidFill>
                    <a:srgbClr val="0F116A"/>
                  </a:solidFill>
                  <a:latin typeface="Comic Sans MS" pitchFamily="66" charset="0"/>
                </a:rPr>
              </a:br>
              <a:r>
                <a:rPr lang="en-US" sz="1800" b="1" dirty="0">
                  <a:solidFill>
                    <a:srgbClr val="0F116A"/>
                  </a:solidFill>
                  <a:latin typeface="Comic Sans MS" pitchFamily="66" charset="0"/>
                </a:rPr>
                <a:t>important!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Plasmids </a:t>
            </a:r>
          </a:p>
        </p:txBody>
      </p:sp>
      <p:sp>
        <p:nvSpPr>
          <p:cNvPr id="394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029200"/>
          </a:xfrm>
        </p:spPr>
        <p:txBody>
          <a:bodyPr/>
          <a:lstStyle/>
          <a:p>
            <a:r>
              <a:rPr lang="en-US" dirty="0"/>
              <a:t>Plasmids</a:t>
            </a:r>
          </a:p>
          <a:p>
            <a:pPr lvl="1"/>
            <a:r>
              <a:rPr lang="en-US" dirty="0"/>
              <a:t>small supplemental circles of DNA</a:t>
            </a:r>
          </a:p>
          <a:p>
            <a:pPr marL="1085850" lvl="2"/>
            <a:r>
              <a:rPr lang="en-US" dirty="0"/>
              <a:t>5000 - 20,000 base pairs</a:t>
            </a:r>
          </a:p>
          <a:p>
            <a:pPr marL="1085850" lvl="2"/>
            <a:r>
              <a:rPr lang="en-US" dirty="0"/>
              <a:t>self-replicating</a:t>
            </a:r>
          </a:p>
          <a:p>
            <a:pPr lvl="1"/>
            <a:r>
              <a:rPr lang="en-US" sz="2400" dirty="0"/>
              <a:t>carry extra genes</a:t>
            </a:r>
          </a:p>
          <a:p>
            <a:pPr marL="1085850" lvl="2"/>
            <a:r>
              <a:rPr lang="en-US" dirty="0"/>
              <a:t>2-30 genes</a:t>
            </a:r>
          </a:p>
          <a:p>
            <a:pPr lvl="1"/>
            <a:r>
              <a:rPr lang="en-US" dirty="0"/>
              <a:t>can be exchanged between bacteria</a:t>
            </a:r>
          </a:p>
          <a:p>
            <a:pPr marL="1085850" lvl="2"/>
            <a:r>
              <a:rPr lang="en-US" dirty="0"/>
              <a:t>bacterial sex!!</a:t>
            </a:r>
          </a:p>
          <a:p>
            <a:pPr marL="1085850" lvl="2"/>
            <a:r>
              <a:rPr lang="en-US" dirty="0"/>
              <a:t>rapid evolution </a:t>
            </a:r>
          </a:p>
          <a:p>
            <a:pPr marL="1085850" lvl="2"/>
            <a:r>
              <a:rPr lang="en-US" u="sng" dirty="0">
                <a:solidFill>
                  <a:schemeClr val="tx2"/>
                </a:solidFill>
              </a:rPr>
              <a:t>antibiotic resistance</a:t>
            </a:r>
          </a:p>
          <a:p>
            <a:pPr lvl="1"/>
            <a:r>
              <a:rPr lang="en-US" dirty="0"/>
              <a:t>can be imported </a:t>
            </a:r>
            <a:br>
              <a:rPr lang="en-US" dirty="0"/>
            </a:br>
            <a:r>
              <a:rPr lang="en-US" dirty="0"/>
              <a:t>from environment</a:t>
            </a:r>
          </a:p>
        </p:txBody>
      </p:sp>
      <p:grpSp>
        <p:nvGrpSpPr>
          <p:cNvPr id="394244" name="Group 4"/>
          <p:cNvGrpSpPr>
            <a:grpSpLocks/>
          </p:cNvGrpSpPr>
          <p:nvPr/>
        </p:nvGrpSpPr>
        <p:grpSpPr bwMode="auto">
          <a:xfrm>
            <a:off x="5257800" y="4648200"/>
            <a:ext cx="3505200" cy="1676400"/>
            <a:chOff x="3408" y="3120"/>
            <a:chExt cx="2208" cy="1056"/>
          </a:xfrm>
        </p:grpSpPr>
        <p:sp>
          <p:nvSpPr>
            <p:cNvPr id="394245" name="Oval 5"/>
            <p:cNvSpPr>
              <a:spLocks noChangeArrowheads="1"/>
            </p:cNvSpPr>
            <p:nvPr/>
          </p:nvSpPr>
          <p:spPr bwMode="auto">
            <a:xfrm>
              <a:off x="4944" y="3264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46" name="AutoShape 6"/>
            <p:cNvSpPr>
              <a:spLocks noChangeArrowheads="1"/>
            </p:cNvSpPr>
            <p:nvPr/>
          </p:nvSpPr>
          <p:spPr bwMode="auto">
            <a:xfrm>
              <a:off x="3408" y="3120"/>
              <a:ext cx="2208" cy="1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76200">
              <a:solidFill>
                <a:srgbClr val="FF400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7" name="Freeform 7"/>
            <p:cNvSpPr>
              <a:spLocks/>
            </p:cNvSpPr>
            <p:nvPr/>
          </p:nvSpPr>
          <p:spPr bwMode="auto">
            <a:xfrm flipH="1" flipV="1">
              <a:off x="3696" y="3511"/>
              <a:ext cx="816" cy="473"/>
            </a:xfrm>
            <a:custGeom>
              <a:avLst/>
              <a:gdLst/>
              <a:ahLst/>
              <a:cxnLst>
                <a:cxn ang="0">
                  <a:pos x="759" y="77"/>
                </a:cxn>
                <a:cxn ang="0">
                  <a:pos x="310" y="77"/>
                </a:cxn>
                <a:cxn ang="0">
                  <a:pos x="245" y="102"/>
                </a:cxn>
                <a:cxn ang="0">
                  <a:pos x="179" y="118"/>
                </a:cxn>
                <a:cxn ang="0">
                  <a:pos x="147" y="151"/>
                </a:cxn>
                <a:cxn ang="0">
                  <a:pos x="90" y="233"/>
                </a:cxn>
                <a:cxn ang="0">
                  <a:pos x="49" y="314"/>
                </a:cxn>
                <a:cxn ang="0">
                  <a:pos x="0" y="494"/>
                </a:cxn>
                <a:cxn ang="0">
                  <a:pos x="8" y="633"/>
                </a:cxn>
                <a:cxn ang="0">
                  <a:pos x="106" y="845"/>
                </a:cxn>
                <a:cxn ang="0">
                  <a:pos x="188" y="967"/>
                </a:cxn>
                <a:cxn ang="0">
                  <a:pos x="498" y="1237"/>
                </a:cxn>
                <a:cxn ang="0">
                  <a:pos x="620" y="1302"/>
                </a:cxn>
                <a:cxn ang="0">
                  <a:pos x="816" y="1375"/>
                </a:cxn>
                <a:cxn ang="0">
                  <a:pos x="963" y="1367"/>
                </a:cxn>
                <a:cxn ang="0">
                  <a:pos x="1110" y="1302"/>
                </a:cxn>
                <a:cxn ang="0">
                  <a:pos x="1428" y="1212"/>
                </a:cxn>
                <a:cxn ang="0">
                  <a:pos x="2057" y="1179"/>
                </a:cxn>
                <a:cxn ang="0">
                  <a:pos x="2147" y="1147"/>
                </a:cxn>
                <a:cxn ang="0">
                  <a:pos x="2204" y="1114"/>
                </a:cxn>
                <a:cxn ang="0">
                  <a:pos x="2261" y="1049"/>
                </a:cxn>
                <a:cxn ang="0">
                  <a:pos x="2302" y="992"/>
                </a:cxn>
                <a:cxn ang="0">
                  <a:pos x="2334" y="935"/>
                </a:cxn>
                <a:cxn ang="0">
                  <a:pos x="2367" y="845"/>
                </a:cxn>
                <a:cxn ang="0">
                  <a:pos x="2334" y="673"/>
                </a:cxn>
                <a:cxn ang="0">
                  <a:pos x="2269" y="559"/>
                </a:cxn>
                <a:cxn ang="0">
                  <a:pos x="2212" y="469"/>
                </a:cxn>
                <a:cxn ang="0">
                  <a:pos x="2073" y="322"/>
                </a:cxn>
                <a:cxn ang="0">
                  <a:pos x="2057" y="298"/>
                </a:cxn>
                <a:cxn ang="0">
                  <a:pos x="2024" y="282"/>
                </a:cxn>
                <a:cxn ang="0">
                  <a:pos x="1943" y="224"/>
                </a:cxn>
                <a:cxn ang="0">
                  <a:pos x="1730" y="167"/>
                </a:cxn>
                <a:cxn ang="0">
                  <a:pos x="1681" y="135"/>
                </a:cxn>
                <a:cxn ang="0">
                  <a:pos x="1649" y="94"/>
                </a:cxn>
                <a:cxn ang="0">
                  <a:pos x="1567" y="77"/>
                </a:cxn>
                <a:cxn ang="0">
                  <a:pos x="1314" y="45"/>
                </a:cxn>
                <a:cxn ang="0">
                  <a:pos x="1281" y="53"/>
                </a:cxn>
                <a:cxn ang="0">
                  <a:pos x="1257" y="69"/>
                </a:cxn>
                <a:cxn ang="0">
                  <a:pos x="1167" y="86"/>
                </a:cxn>
                <a:cxn ang="0">
                  <a:pos x="759" y="77"/>
                </a:cxn>
              </a:cxnLst>
              <a:rect l="0" t="0" r="r" b="b"/>
              <a:pathLst>
                <a:path w="2373" h="1375">
                  <a:moveTo>
                    <a:pt x="759" y="77"/>
                  </a:moveTo>
                  <a:cubicBezTo>
                    <a:pt x="596" y="71"/>
                    <a:pt x="471" y="61"/>
                    <a:pt x="310" y="77"/>
                  </a:cubicBezTo>
                  <a:cubicBezTo>
                    <a:pt x="286" y="79"/>
                    <a:pt x="267" y="96"/>
                    <a:pt x="245" y="102"/>
                  </a:cubicBezTo>
                  <a:cubicBezTo>
                    <a:pt x="223" y="107"/>
                    <a:pt x="179" y="118"/>
                    <a:pt x="179" y="118"/>
                  </a:cubicBezTo>
                  <a:cubicBezTo>
                    <a:pt x="157" y="183"/>
                    <a:pt x="189" y="108"/>
                    <a:pt x="147" y="151"/>
                  </a:cubicBezTo>
                  <a:cubicBezTo>
                    <a:pt x="123" y="174"/>
                    <a:pt x="105" y="203"/>
                    <a:pt x="90" y="233"/>
                  </a:cubicBezTo>
                  <a:cubicBezTo>
                    <a:pt x="76" y="258"/>
                    <a:pt x="59" y="286"/>
                    <a:pt x="49" y="314"/>
                  </a:cubicBezTo>
                  <a:cubicBezTo>
                    <a:pt x="27" y="372"/>
                    <a:pt x="18" y="434"/>
                    <a:pt x="0" y="494"/>
                  </a:cubicBezTo>
                  <a:cubicBezTo>
                    <a:pt x="2" y="540"/>
                    <a:pt x="3" y="586"/>
                    <a:pt x="8" y="633"/>
                  </a:cubicBezTo>
                  <a:cubicBezTo>
                    <a:pt x="15" y="708"/>
                    <a:pt x="64" y="784"/>
                    <a:pt x="106" y="845"/>
                  </a:cubicBezTo>
                  <a:cubicBezTo>
                    <a:pt x="133" y="884"/>
                    <a:pt x="158" y="928"/>
                    <a:pt x="188" y="967"/>
                  </a:cubicBezTo>
                  <a:cubicBezTo>
                    <a:pt x="273" y="1077"/>
                    <a:pt x="385" y="1156"/>
                    <a:pt x="498" y="1237"/>
                  </a:cubicBezTo>
                  <a:cubicBezTo>
                    <a:pt x="603" y="1312"/>
                    <a:pt x="453" y="1218"/>
                    <a:pt x="620" y="1302"/>
                  </a:cubicBezTo>
                  <a:cubicBezTo>
                    <a:pt x="689" y="1336"/>
                    <a:pt x="736" y="1363"/>
                    <a:pt x="816" y="1375"/>
                  </a:cubicBezTo>
                  <a:cubicBezTo>
                    <a:pt x="865" y="1372"/>
                    <a:pt x="914" y="1375"/>
                    <a:pt x="963" y="1367"/>
                  </a:cubicBezTo>
                  <a:cubicBezTo>
                    <a:pt x="1010" y="1358"/>
                    <a:pt x="1064" y="1319"/>
                    <a:pt x="1110" y="1302"/>
                  </a:cubicBezTo>
                  <a:cubicBezTo>
                    <a:pt x="1208" y="1263"/>
                    <a:pt x="1322" y="1223"/>
                    <a:pt x="1428" y="1212"/>
                  </a:cubicBezTo>
                  <a:cubicBezTo>
                    <a:pt x="1641" y="1188"/>
                    <a:pt x="1835" y="1183"/>
                    <a:pt x="2057" y="1179"/>
                  </a:cubicBezTo>
                  <a:cubicBezTo>
                    <a:pt x="2087" y="1164"/>
                    <a:pt x="2115" y="1157"/>
                    <a:pt x="2147" y="1147"/>
                  </a:cubicBezTo>
                  <a:cubicBezTo>
                    <a:pt x="2164" y="1134"/>
                    <a:pt x="2187" y="1128"/>
                    <a:pt x="2204" y="1114"/>
                  </a:cubicBezTo>
                  <a:cubicBezTo>
                    <a:pt x="2225" y="1095"/>
                    <a:pt x="2240" y="1068"/>
                    <a:pt x="2261" y="1049"/>
                  </a:cubicBezTo>
                  <a:cubicBezTo>
                    <a:pt x="2278" y="995"/>
                    <a:pt x="2254" y="1054"/>
                    <a:pt x="2302" y="992"/>
                  </a:cubicBezTo>
                  <a:cubicBezTo>
                    <a:pt x="2315" y="974"/>
                    <a:pt x="2321" y="953"/>
                    <a:pt x="2334" y="935"/>
                  </a:cubicBezTo>
                  <a:cubicBezTo>
                    <a:pt x="2343" y="901"/>
                    <a:pt x="2347" y="873"/>
                    <a:pt x="2367" y="845"/>
                  </a:cubicBezTo>
                  <a:cubicBezTo>
                    <a:pt x="2361" y="758"/>
                    <a:pt x="2373" y="731"/>
                    <a:pt x="2334" y="673"/>
                  </a:cubicBezTo>
                  <a:cubicBezTo>
                    <a:pt x="2320" y="631"/>
                    <a:pt x="2299" y="589"/>
                    <a:pt x="2269" y="559"/>
                  </a:cubicBezTo>
                  <a:cubicBezTo>
                    <a:pt x="2252" y="517"/>
                    <a:pt x="2237" y="504"/>
                    <a:pt x="2212" y="469"/>
                  </a:cubicBezTo>
                  <a:cubicBezTo>
                    <a:pt x="2189" y="401"/>
                    <a:pt x="2120" y="369"/>
                    <a:pt x="2073" y="322"/>
                  </a:cubicBezTo>
                  <a:cubicBezTo>
                    <a:pt x="2066" y="315"/>
                    <a:pt x="2064" y="304"/>
                    <a:pt x="2057" y="298"/>
                  </a:cubicBezTo>
                  <a:cubicBezTo>
                    <a:pt x="2047" y="290"/>
                    <a:pt x="2034" y="288"/>
                    <a:pt x="2024" y="282"/>
                  </a:cubicBezTo>
                  <a:cubicBezTo>
                    <a:pt x="1995" y="264"/>
                    <a:pt x="1972" y="238"/>
                    <a:pt x="1943" y="224"/>
                  </a:cubicBezTo>
                  <a:cubicBezTo>
                    <a:pt x="1877" y="190"/>
                    <a:pt x="1799" y="183"/>
                    <a:pt x="1730" y="167"/>
                  </a:cubicBezTo>
                  <a:cubicBezTo>
                    <a:pt x="1713" y="156"/>
                    <a:pt x="1694" y="149"/>
                    <a:pt x="1681" y="135"/>
                  </a:cubicBezTo>
                  <a:cubicBezTo>
                    <a:pt x="1669" y="122"/>
                    <a:pt x="1662" y="104"/>
                    <a:pt x="1649" y="94"/>
                  </a:cubicBezTo>
                  <a:cubicBezTo>
                    <a:pt x="1626" y="76"/>
                    <a:pt x="1594" y="81"/>
                    <a:pt x="1567" y="77"/>
                  </a:cubicBezTo>
                  <a:cubicBezTo>
                    <a:pt x="1516" y="0"/>
                    <a:pt x="1379" y="42"/>
                    <a:pt x="1314" y="45"/>
                  </a:cubicBezTo>
                  <a:cubicBezTo>
                    <a:pt x="1303" y="47"/>
                    <a:pt x="1291" y="48"/>
                    <a:pt x="1281" y="53"/>
                  </a:cubicBezTo>
                  <a:cubicBezTo>
                    <a:pt x="1272" y="56"/>
                    <a:pt x="1266" y="66"/>
                    <a:pt x="1257" y="69"/>
                  </a:cubicBezTo>
                  <a:cubicBezTo>
                    <a:pt x="1227" y="77"/>
                    <a:pt x="1196" y="77"/>
                    <a:pt x="1167" y="86"/>
                  </a:cubicBezTo>
                  <a:cubicBezTo>
                    <a:pt x="1031" y="78"/>
                    <a:pt x="894" y="62"/>
                    <a:pt x="759" y="77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Oval 8"/>
            <p:cNvSpPr>
              <a:spLocks noChangeArrowheads="1"/>
            </p:cNvSpPr>
            <p:nvPr/>
          </p:nvSpPr>
          <p:spPr bwMode="auto">
            <a:xfrm>
              <a:off x="5136" y="3408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49" name="Oval 9"/>
            <p:cNvSpPr>
              <a:spLocks noChangeArrowheads="1"/>
            </p:cNvSpPr>
            <p:nvPr/>
          </p:nvSpPr>
          <p:spPr bwMode="auto">
            <a:xfrm>
              <a:off x="4704" y="3744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50" name="Oval 10"/>
            <p:cNvSpPr>
              <a:spLocks noChangeArrowheads="1"/>
            </p:cNvSpPr>
            <p:nvPr/>
          </p:nvSpPr>
          <p:spPr bwMode="auto">
            <a:xfrm>
              <a:off x="4272" y="321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232" y="393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52" name="Oval 12"/>
            <p:cNvSpPr>
              <a:spLocks noChangeArrowheads="1"/>
            </p:cNvSpPr>
            <p:nvPr/>
          </p:nvSpPr>
          <p:spPr bwMode="auto">
            <a:xfrm>
              <a:off x="3648" y="3360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53" name="Oval 13"/>
            <p:cNvSpPr>
              <a:spLocks noChangeArrowheads="1"/>
            </p:cNvSpPr>
            <p:nvPr/>
          </p:nvSpPr>
          <p:spPr bwMode="auto">
            <a:xfrm>
              <a:off x="4848" y="345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394254" name="Oval 14"/>
            <p:cNvSpPr>
              <a:spLocks noChangeArrowheads="1"/>
            </p:cNvSpPr>
            <p:nvPr/>
          </p:nvSpPr>
          <p:spPr bwMode="auto">
            <a:xfrm>
              <a:off x="5328" y="3216"/>
              <a:ext cx="96" cy="96"/>
            </a:xfrm>
            <a:prstGeom prst="ellipse">
              <a:avLst/>
            </a:prstGeom>
            <a:noFill/>
            <a:ln w="2857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394255" name="Oval 15"/>
          <p:cNvSpPr>
            <a:spLocks noChangeArrowheads="1"/>
          </p:cNvSpPr>
          <p:nvPr/>
        </p:nvSpPr>
        <p:spPr bwMode="auto">
          <a:xfrm>
            <a:off x="5029200" y="2971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56" name="Oval 16"/>
          <p:cNvSpPr>
            <a:spLocks noChangeArrowheads="1"/>
          </p:cNvSpPr>
          <p:nvPr/>
        </p:nvSpPr>
        <p:spPr bwMode="auto">
          <a:xfrm>
            <a:off x="5410200" y="65532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57" name="Oval 17"/>
          <p:cNvSpPr>
            <a:spLocks noChangeArrowheads="1"/>
          </p:cNvSpPr>
          <p:nvPr/>
        </p:nvSpPr>
        <p:spPr bwMode="auto">
          <a:xfrm>
            <a:off x="685800" y="61722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58" name="Oval 18"/>
          <p:cNvSpPr>
            <a:spLocks noChangeArrowheads="1"/>
          </p:cNvSpPr>
          <p:nvPr/>
        </p:nvSpPr>
        <p:spPr bwMode="auto">
          <a:xfrm>
            <a:off x="4343400" y="4876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59" name="Oval 19"/>
          <p:cNvSpPr>
            <a:spLocks noChangeArrowheads="1"/>
          </p:cNvSpPr>
          <p:nvPr/>
        </p:nvSpPr>
        <p:spPr bwMode="auto">
          <a:xfrm>
            <a:off x="381000" y="25146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0" name="Oval 20"/>
          <p:cNvSpPr>
            <a:spLocks noChangeArrowheads="1"/>
          </p:cNvSpPr>
          <p:nvPr/>
        </p:nvSpPr>
        <p:spPr bwMode="auto">
          <a:xfrm>
            <a:off x="5943600" y="1143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1" name="Oval 21"/>
          <p:cNvSpPr>
            <a:spLocks noChangeArrowheads="1"/>
          </p:cNvSpPr>
          <p:nvPr/>
        </p:nvSpPr>
        <p:spPr bwMode="auto">
          <a:xfrm>
            <a:off x="8229600" y="9144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2" name="Oval 22"/>
          <p:cNvSpPr>
            <a:spLocks noChangeArrowheads="1"/>
          </p:cNvSpPr>
          <p:nvPr/>
        </p:nvSpPr>
        <p:spPr bwMode="auto">
          <a:xfrm>
            <a:off x="7315200" y="3429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5867400" y="2590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4" name="Oval 24"/>
          <p:cNvSpPr>
            <a:spLocks noChangeArrowheads="1"/>
          </p:cNvSpPr>
          <p:nvPr/>
        </p:nvSpPr>
        <p:spPr bwMode="auto">
          <a:xfrm>
            <a:off x="8153400" y="22860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5" name="Oval 25"/>
          <p:cNvSpPr>
            <a:spLocks noChangeArrowheads="1"/>
          </p:cNvSpPr>
          <p:nvPr/>
        </p:nvSpPr>
        <p:spPr bwMode="auto">
          <a:xfrm>
            <a:off x="6934200" y="3048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394266" name="Oval 26"/>
          <p:cNvSpPr>
            <a:spLocks noChangeArrowheads="1"/>
          </p:cNvSpPr>
          <p:nvPr/>
        </p:nvSpPr>
        <p:spPr bwMode="auto">
          <a:xfrm>
            <a:off x="609600" y="46482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3886200" y="457200"/>
            <a:ext cx="152400" cy="152400"/>
          </a:xfrm>
          <a:prstGeom prst="ellipse">
            <a:avLst/>
          </a:prstGeom>
          <a:noFill/>
          <a:ln w="2857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Plasmids &amp; </a:t>
            </a:r>
            <a:r>
              <a:rPr lang="en-US" dirty="0" smtClean="0"/>
              <a:t>Antibiotic Resistance</a:t>
            </a:r>
            <a:endParaRPr lang="en-US" dirty="0"/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968500"/>
            <a:ext cx="4699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4267200" cy="4953000"/>
          </a:xfrm>
        </p:spPr>
        <p:txBody>
          <a:bodyPr/>
          <a:lstStyle/>
          <a:p>
            <a:r>
              <a:rPr lang="en-US" dirty="0"/>
              <a:t>Resistance is futile?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recognized in </a:t>
            </a:r>
            <a:br>
              <a:rPr lang="en-US" dirty="0"/>
            </a:br>
            <a:r>
              <a:rPr lang="en-US" dirty="0"/>
              <a:t>1950s in Japan</a:t>
            </a:r>
          </a:p>
          <a:p>
            <a:pPr lvl="1"/>
            <a:r>
              <a:rPr lang="en-US" dirty="0"/>
              <a:t>bacterial dysentery </a:t>
            </a:r>
            <a:br>
              <a:rPr lang="en-US" dirty="0"/>
            </a:br>
            <a:r>
              <a:rPr lang="en-US" dirty="0"/>
              <a:t>not responding to antibiotics</a:t>
            </a:r>
          </a:p>
          <a:p>
            <a:pPr lvl="1"/>
            <a:r>
              <a:rPr lang="en-US" dirty="0" smtClean="0"/>
              <a:t>worldwide       </a:t>
            </a:r>
            <a:r>
              <a:rPr lang="en-US" dirty="0"/>
              <a:t>problem now</a:t>
            </a:r>
          </a:p>
          <a:p>
            <a:pPr lvl="2"/>
            <a:r>
              <a:rPr lang="en-US" dirty="0"/>
              <a:t>resistant genes </a:t>
            </a:r>
            <a:r>
              <a:rPr lang="en-US" dirty="0" smtClean="0"/>
              <a:t>   are on </a:t>
            </a:r>
            <a:r>
              <a:rPr lang="en-US" dirty="0"/>
              <a:t>plasmids that are swapped between bacteria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05063"/>
            <a:ext cx="39878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Biotechnology  </a:t>
            </a:r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76200"/>
            <a:ext cx="3886199" cy="65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038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791200" cy="2057400"/>
          </a:xfrm>
        </p:spPr>
        <p:txBody>
          <a:bodyPr/>
          <a:lstStyle/>
          <a:p>
            <a:r>
              <a:rPr lang="en-US" sz="2600"/>
              <a:t>Used to insert new genes into bacteria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example:</a:t>
            </a:r>
            <a:r>
              <a:rPr lang="en-US" sz="2400"/>
              <a:t> pUC18</a:t>
            </a:r>
          </a:p>
          <a:p>
            <a:pPr lvl="2"/>
            <a:r>
              <a:rPr lang="en-US" sz="2000"/>
              <a:t>engineered plasmid used in biotech</a:t>
            </a: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3355975" y="5089247"/>
            <a:ext cx="2740025" cy="1464231"/>
          </a:xfrm>
          <a:prstGeom prst="round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antibiotic resistance gene on plasmid is used as a selective agent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839647"/>
            <a:ext cx="8712200" cy="578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Transduction 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457200" y="2920484"/>
            <a:ext cx="4267200" cy="1872853"/>
          </a:xfrm>
          <a:prstGeom prst="round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r>
              <a:rPr lang="en-US" sz="2600" b="1" dirty="0">
                <a:solidFill>
                  <a:srgbClr val="0F116A"/>
                </a:solidFill>
              </a:rPr>
              <a:t>Phage </a:t>
            </a:r>
            <a:r>
              <a:rPr lang="en-US" sz="2600" b="1" dirty="0" smtClean="0">
                <a:solidFill>
                  <a:srgbClr val="0F116A"/>
                </a:solidFill>
              </a:rPr>
              <a:t>viruses (or some other vector) carry </a:t>
            </a:r>
            <a:r>
              <a:rPr lang="en-US" sz="2600" b="1" dirty="0">
                <a:solidFill>
                  <a:srgbClr val="0F116A"/>
                </a:solidFill>
              </a:rPr>
              <a:t>bacterial genes from one host to </a:t>
            </a:r>
            <a:r>
              <a:rPr lang="en-US" sz="2600" b="1" dirty="0" smtClean="0">
                <a:solidFill>
                  <a:srgbClr val="0F116A"/>
                </a:solidFill>
              </a:rPr>
              <a:t>another.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Why study bacterial genetics?</a:t>
            </a:r>
          </a:p>
        </p:txBody>
      </p:sp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419600"/>
          </a:xfrm>
        </p:spPr>
        <p:txBody>
          <a:bodyPr/>
          <a:lstStyle/>
          <a:p>
            <a:r>
              <a:rPr lang="en-US" dirty="0"/>
              <a:t>Its an easy place to start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we know more about it</a:t>
            </a:r>
          </a:p>
          <a:p>
            <a:pPr lvl="2"/>
            <a:r>
              <a:rPr lang="en-US" dirty="0"/>
              <a:t>systems better understood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simpler genome</a:t>
            </a:r>
          </a:p>
          <a:p>
            <a:pPr lvl="1"/>
            <a:r>
              <a:rPr lang="en-US" dirty="0"/>
              <a:t>good model for control of genes</a:t>
            </a:r>
          </a:p>
          <a:p>
            <a:pPr lvl="2"/>
            <a:r>
              <a:rPr lang="en-US" dirty="0"/>
              <a:t>build concepts from there to eukaryotes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bacterial genetic systems are exploited in biotechnology</a:t>
            </a:r>
          </a:p>
        </p:txBody>
      </p:sp>
      <p:pic>
        <p:nvPicPr>
          <p:cNvPr id="371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667000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Conjugation</a:t>
            </a:r>
          </a:p>
        </p:txBody>
      </p:sp>
      <p:sp>
        <p:nvSpPr>
          <p:cNvPr id="404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Direct transfer of DNA between 2 bacterial cells that are temporarily joined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results from presence of F plasmid with F factor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 for “fertility” DNA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E. coli “male” extends sex pilli, attaches to female bacterium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cytoplasmic bridge allows transfer of DNA</a:t>
            </a:r>
          </a:p>
        </p:txBody>
      </p:sp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3813175"/>
            <a:ext cx="3940175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88938" y="3808412"/>
            <a:ext cx="3556000" cy="274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ction Button: Movie 7">
            <a:hlinkClick r:id="rId5" action="ppaction://hlinkfile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Movi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ction Button: Information 8">
            <a:hlinkClick r:id="rId6" highlightClick="1"/>
          </p:cNvPr>
          <p:cNvSpPr/>
          <p:nvPr/>
        </p:nvSpPr>
        <p:spPr bwMode="auto">
          <a:xfrm>
            <a:off x="76962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057" y="762000"/>
            <a:ext cx="5181600" cy="914400"/>
          </a:xfrm>
        </p:spPr>
        <p:txBody>
          <a:bodyPr/>
          <a:lstStyle/>
          <a:p>
            <a:pPr algn="ctr"/>
            <a:r>
              <a:rPr lang="en-US" sz="4400" dirty="0"/>
              <a:t>Bacterial Genetics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26657" y="1676400"/>
            <a:ext cx="5290686" cy="1752600"/>
          </a:xfrm>
        </p:spPr>
        <p:txBody>
          <a:bodyPr/>
          <a:lstStyle/>
          <a:p>
            <a:pPr algn="ctr"/>
            <a:r>
              <a:rPr lang="en-US" sz="3600" dirty="0"/>
              <a:t>Regulation of Gene Expression</a:t>
            </a:r>
          </a:p>
        </p:txBody>
      </p:sp>
      <p:pic>
        <p:nvPicPr>
          <p:cNvPr id="406532" name="Picture 4" descr="18-21b-LacOperonLacPres-NL"/>
          <p:cNvPicPr>
            <a:picLocks noChangeAspect="1" noChangeArrowheads="1"/>
          </p:cNvPicPr>
          <p:nvPr/>
        </p:nvPicPr>
        <p:blipFill>
          <a:blip r:embed="rId3" cstate="print"/>
          <a:srcRect b="7912"/>
          <a:stretch>
            <a:fillRect/>
          </a:stretch>
        </p:blipFill>
        <p:spPr bwMode="auto">
          <a:xfrm>
            <a:off x="583359" y="2971800"/>
            <a:ext cx="7977282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Bacterial </a:t>
            </a:r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440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334000"/>
          </a:xfrm>
        </p:spPr>
        <p:txBody>
          <a:bodyPr/>
          <a:lstStyle/>
          <a:p>
            <a:r>
              <a:rPr lang="en-US"/>
              <a:t>Bacteria need to respond quickly to changes in their environment</a:t>
            </a:r>
          </a:p>
          <a:p>
            <a:pPr lvl="1"/>
            <a:r>
              <a:rPr lang="en-US"/>
              <a:t>if have enough of a product, </a:t>
            </a:r>
            <a:br>
              <a:rPr lang="en-US"/>
            </a:br>
            <a:r>
              <a:rPr lang="en-US"/>
              <a:t>need to stop production</a:t>
            </a:r>
          </a:p>
          <a:p>
            <a:pPr lvl="2"/>
            <a:r>
              <a:rPr lang="en-US">
                <a:solidFill>
                  <a:srgbClr val="CC0000"/>
                </a:solidFill>
              </a:rPr>
              <a:t>why?</a:t>
            </a:r>
            <a:r>
              <a:rPr lang="en-US"/>
              <a:t> waste of energy to produce more</a:t>
            </a:r>
          </a:p>
          <a:p>
            <a:pPr lvl="2"/>
            <a:r>
              <a:rPr lang="en-US">
                <a:solidFill>
                  <a:srgbClr val="CC0000"/>
                </a:solidFill>
              </a:rPr>
              <a:t>how?</a:t>
            </a:r>
            <a:r>
              <a:rPr lang="en-US"/>
              <a:t> stop production of synthesis enzymes</a:t>
            </a:r>
          </a:p>
          <a:p>
            <a:pPr lvl="1"/>
            <a:r>
              <a:rPr lang="en-US"/>
              <a:t>if find new food/energy source, </a:t>
            </a:r>
            <a:br>
              <a:rPr lang="en-US"/>
            </a:br>
            <a:r>
              <a:rPr lang="en-US"/>
              <a:t>need to utilize it quickly</a:t>
            </a:r>
          </a:p>
          <a:p>
            <a:pPr lvl="2"/>
            <a:r>
              <a:rPr lang="en-US">
                <a:solidFill>
                  <a:srgbClr val="CC0000"/>
                </a:solidFill>
              </a:rPr>
              <a:t>why?</a:t>
            </a:r>
            <a:r>
              <a:rPr lang="en-US"/>
              <a:t> metabolism, growth, reproduction</a:t>
            </a:r>
          </a:p>
          <a:p>
            <a:pPr lvl="2"/>
            <a:r>
              <a:rPr lang="en-US">
                <a:solidFill>
                  <a:srgbClr val="CC0000"/>
                </a:solidFill>
              </a:rPr>
              <a:t>how?</a:t>
            </a:r>
            <a:r>
              <a:rPr lang="en-US"/>
              <a:t> start production of digestive enzymes</a:t>
            </a:r>
          </a:p>
        </p:txBody>
      </p:sp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295400" cy="115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uiExpand="1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/>
          <a:srcRect b="6688"/>
          <a:stretch>
            <a:fillRect/>
          </a:stretch>
        </p:blipFill>
        <p:spPr bwMode="auto">
          <a:xfrm>
            <a:off x="4233863" y="1676400"/>
            <a:ext cx="468153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/>
              <a:t>Reminder: Regulation of </a:t>
            </a:r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408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14800" cy="3733800"/>
          </a:xfrm>
        </p:spPr>
        <p:txBody>
          <a:bodyPr/>
          <a:lstStyle/>
          <a:p>
            <a:r>
              <a:rPr lang="en-US" dirty="0"/>
              <a:t>Feedback inhibition</a:t>
            </a:r>
          </a:p>
          <a:p>
            <a:pPr lvl="1"/>
            <a:r>
              <a:rPr lang="en-US" dirty="0"/>
              <a:t>product acts </a:t>
            </a:r>
            <a:br>
              <a:rPr lang="en-US" dirty="0"/>
            </a:br>
            <a:r>
              <a:rPr lang="en-US" dirty="0"/>
              <a:t>as an </a:t>
            </a:r>
            <a:r>
              <a:rPr lang="en-US" dirty="0" err="1"/>
              <a:t>allosteric</a:t>
            </a:r>
            <a:r>
              <a:rPr lang="en-US" dirty="0"/>
              <a:t> inhibitor of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enzyme in tryptophan pathway</a:t>
            </a:r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2052638" y="5745163"/>
            <a:ext cx="1681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= inhibition</a:t>
            </a:r>
            <a:endParaRPr lang="en-US" sz="2600" b="1">
              <a:solidFill>
                <a:srgbClr val="0F116A"/>
              </a:solidFill>
            </a:endParaRPr>
          </a:p>
        </p:txBody>
      </p:sp>
      <p:grpSp>
        <p:nvGrpSpPr>
          <p:cNvPr id="408582" name="Group 6"/>
          <p:cNvGrpSpPr>
            <a:grpSpLocks/>
          </p:cNvGrpSpPr>
          <p:nvPr/>
        </p:nvGrpSpPr>
        <p:grpSpPr bwMode="auto">
          <a:xfrm>
            <a:off x="1676400" y="5607050"/>
            <a:ext cx="381000" cy="641350"/>
            <a:chOff x="1152" y="3772"/>
            <a:chExt cx="240" cy="404"/>
          </a:xfrm>
        </p:grpSpPr>
        <p:sp>
          <p:nvSpPr>
            <p:cNvPr id="408583" name="Oval 7"/>
            <p:cNvSpPr>
              <a:spLocks noChangeArrowheads="1"/>
            </p:cNvSpPr>
            <p:nvPr/>
          </p:nvSpPr>
          <p:spPr bwMode="auto">
            <a:xfrm>
              <a:off x="1152" y="3874"/>
              <a:ext cx="240" cy="2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1166" y="377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4343400" y="1828800"/>
            <a:ext cx="1143000" cy="6858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4648200" y="2743200"/>
            <a:ext cx="1143000" cy="35814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5694363" y="5907088"/>
            <a:ext cx="1295400" cy="4572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3" cstate="print"/>
          <a:srcRect b="6688"/>
          <a:stretch>
            <a:fillRect/>
          </a:stretch>
        </p:blipFill>
        <p:spPr bwMode="auto">
          <a:xfrm>
            <a:off x="4233863" y="1676400"/>
            <a:ext cx="468153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Way </a:t>
            </a:r>
            <a:r>
              <a:rPr lang="en-US" dirty="0"/>
              <a:t>to Regulate </a:t>
            </a:r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4413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3810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 regulation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block transcription of genes for all enzymes in tryptophan pathway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saves energy by </a:t>
            </a:r>
            <a:br>
              <a:rPr lang="en-US" dirty="0"/>
            </a:br>
            <a:r>
              <a:rPr lang="en-US" dirty="0"/>
              <a:t>not wasting it on unnecessary protein synthesis</a:t>
            </a:r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2052638" y="5745163"/>
            <a:ext cx="1681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= inhibition</a:t>
            </a:r>
            <a:endParaRPr lang="en-US" sz="2600" b="1">
              <a:solidFill>
                <a:srgbClr val="0F116A"/>
              </a:solidFill>
            </a:endParaRPr>
          </a:p>
        </p:txBody>
      </p:sp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1676400" y="5607050"/>
            <a:ext cx="381000" cy="641350"/>
            <a:chOff x="1152" y="3772"/>
            <a:chExt cx="240" cy="404"/>
          </a:xfrm>
        </p:grpSpPr>
        <p:sp>
          <p:nvSpPr>
            <p:cNvPr id="441351" name="Oval 7"/>
            <p:cNvSpPr>
              <a:spLocks noChangeArrowheads="1"/>
            </p:cNvSpPr>
            <p:nvPr/>
          </p:nvSpPr>
          <p:spPr bwMode="auto">
            <a:xfrm>
              <a:off x="1152" y="3874"/>
              <a:ext cx="240" cy="2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441352" name="Rectangle 8"/>
            <p:cNvSpPr>
              <a:spLocks noChangeArrowheads="1"/>
            </p:cNvSpPr>
            <p:nvPr/>
          </p:nvSpPr>
          <p:spPr bwMode="auto">
            <a:xfrm>
              <a:off x="1166" y="377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</a:t>
            </a:r>
            <a:r>
              <a:rPr lang="en-US" dirty="0"/>
              <a:t>in </a:t>
            </a: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410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257800"/>
          </a:xfrm>
        </p:spPr>
        <p:txBody>
          <a:bodyPr/>
          <a:lstStyle/>
          <a:p>
            <a:r>
              <a:rPr lang="en-US" dirty="0"/>
              <a:t>Control of gene expression enables individual bacteria to adjust their metabolism to environmental change</a:t>
            </a:r>
          </a:p>
          <a:p>
            <a:r>
              <a:rPr lang="en-US" dirty="0"/>
              <a:t>Cells vary amount of specific enzymes by </a:t>
            </a:r>
            <a:r>
              <a:rPr lang="en-US" u="sng" dirty="0">
                <a:solidFill>
                  <a:srgbClr val="CC0000"/>
                </a:solidFill>
              </a:rPr>
              <a:t>regulating gene transcription</a:t>
            </a:r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turn </a:t>
            </a:r>
            <a:r>
              <a:rPr lang="en-US" u="sng" dirty="0">
                <a:solidFill>
                  <a:srgbClr val="CC0000"/>
                </a:solidFill>
              </a:rPr>
              <a:t>genes on</a:t>
            </a:r>
            <a:r>
              <a:rPr lang="en-US" dirty="0"/>
              <a:t> or turn </a:t>
            </a:r>
            <a:r>
              <a:rPr lang="en-US" u="sng" dirty="0">
                <a:solidFill>
                  <a:srgbClr val="CC0000"/>
                </a:solidFill>
              </a:rPr>
              <a:t>genes off</a:t>
            </a:r>
            <a:endParaRPr lang="en-US" dirty="0"/>
          </a:p>
          <a:p>
            <a:pPr lvl="2"/>
            <a:r>
              <a:rPr lang="en-US" dirty="0">
                <a:solidFill>
                  <a:schemeClr val="tx2"/>
                </a:solidFill>
              </a:rPr>
              <a:t>ex.</a:t>
            </a:r>
            <a:r>
              <a:rPr lang="en-US" dirty="0"/>
              <a:t> if you have enough tryptophan in your cell then you don’t need to make enzymes used to </a:t>
            </a:r>
            <a:r>
              <a:rPr lang="en-US" u="sng" dirty="0"/>
              <a:t>build</a:t>
            </a:r>
            <a:r>
              <a:rPr lang="en-US" dirty="0"/>
              <a:t> tryptophan</a:t>
            </a:r>
          </a:p>
          <a:p>
            <a:pPr lvl="3"/>
            <a:r>
              <a:rPr lang="en-US" sz="2400" dirty="0"/>
              <a:t>waste of energy</a:t>
            </a:r>
          </a:p>
          <a:p>
            <a:pPr lvl="3"/>
            <a:r>
              <a:rPr lang="en-US" sz="2400" dirty="0"/>
              <a:t>turn off genes which codes for enzymes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295400" cy="115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84" name="Group 12"/>
          <p:cNvGrpSpPr>
            <a:grpSpLocks/>
          </p:cNvGrpSpPr>
          <p:nvPr/>
        </p:nvGrpSpPr>
        <p:grpSpPr bwMode="auto">
          <a:xfrm>
            <a:off x="1600200" y="4976813"/>
            <a:ext cx="5943600" cy="1576387"/>
            <a:chOff x="1776" y="3231"/>
            <a:chExt cx="3744" cy="993"/>
          </a:xfrm>
        </p:grpSpPr>
        <p:pic>
          <p:nvPicPr>
            <p:cNvPr id="412680" name="Picture 8" descr="18-20a-trpOperon-L"/>
            <p:cNvPicPr>
              <a:picLocks noChangeAspect="1" noChangeArrowheads="1"/>
            </p:cNvPicPr>
            <p:nvPr/>
          </p:nvPicPr>
          <p:blipFill>
            <a:blip r:embed="rId3" cstate="print"/>
            <a:srcRect b="39198"/>
            <a:stretch>
              <a:fillRect/>
            </a:stretch>
          </p:blipFill>
          <p:spPr bwMode="auto">
            <a:xfrm>
              <a:off x="1776" y="3231"/>
              <a:ext cx="3744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81" name="Rectangle 9"/>
            <p:cNvSpPr>
              <a:spLocks noChangeArrowheads="1"/>
            </p:cNvSpPr>
            <p:nvPr/>
          </p:nvSpPr>
          <p:spPr bwMode="auto">
            <a:xfrm>
              <a:off x="3552" y="4109"/>
              <a:ext cx="1440" cy="115"/>
            </a:xfrm>
            <a:prstGeom prst="rect">
              <a:avLst/>
            </a:prstGeom>
            <a:solidFill>
              <a:srgbClr val="F2DC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82" name="Rectangle 10"/>
            <p:cNvSpPr>
              <a:spLocks noChangeArrowheads="1"/>
            </p:cNvSpPr>
            <p:nvPr/>
          </p:nvSpPr>
          <p:spPr bwMode="auto">
            <a:xfrm>
              <a:off x="4512" y="4013"/>
              <a:ext cx="528" cy="115"/>
            </a:xfrm>
            <a:prstGeom prst="rect">
              <a:avLst/>
            </a:prstGeom>
            <a:solidFill>
              <a:srgbClr val="F2DC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83" name="Rectangle 11"/>
            <p:cNvSpPr>
              <a:spLocks noChangeArrowheads="1"/>
            </p:cNvSpPr>
            <p:nvPr/>
          </p:nvSpPr>
          <p:spPr bwMode="auto">
            <a:xfrm>
              <a:off x="1824" y="3792"/>
              <a:ext cx="912" cy="432"/>
            </a:xfrm>
            <a:prstGeom prst="rect">
              <a:avLst/>
            </a:prstGeom>
            <a:solidFill>
              <a:srgbClr val="F2DC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So how can genes be turned off?</a:t>
            </a:r>
          </a:p>
        </p:txBody>
      </p:sp>
      <p:sp>
        <p:nvSpPr>
          <p:cNvPr id="412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4038600"/>
          </a:xfrm>
        </p:spPr>
        <p:txBody>
          <a:bodyPr/>
          <a:lstStyle/>
          <a:p>
            <a:r>
              <a:rPr lang="en-US" dirty="0"/>
              <a:t>First step in protein production?</a:t>
            </a:r>
          </a:p>
          <a:p>
            <a:pPr lvl="1"/>
            <a:r>
              <a:rPr lang="en-US" dirty="0"/>
              <a:t>transcription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stop RNA polymerase</a:t>
            </a:r>
            <a:r>
              <a:rPr lang="en-US" dirty="0"/>
              <a:t>!</a:t>
            </a:r>
          </a:p>
          <a:p>
            <a:r>
              <a:rPr lang="en-US" dirty="0"/>
              <a:t>Repressor protein</a:t>
            </a:r>
          </a:p>
          <a:p>
            <a:pPr lvl="1"/>
            <a:r>
              <a:rPr lang="en-US" dirty="0"/>
              <a:t>binds to DNA near promoter region blocking RNA polymerase</a:t>
            </a:r>
          </a:p>
          <a:p>
            <a:pPr lvl="2"/>
            <a:r>
              <a:rPr lang="en-US" dirty="0"/>
              <a:t>binds to </a:t>
            </a:r>
            <a:r>
              <a:rPr lang="en-US" u="sng" dirty="0">
                <a:solidFill>
                  <a:srgbClr val="CC0000"/>
                </a:solidFill>
              </a:rPr>
              <a:t>operator</a:t>
            </a:r>
            <a:r>
              <a:rPr lang="en-US" dirty="0"/>
              <a:t> site on DNA</a:t>
            </a:r>
          </a:p>
          <a:p>
            <a:pPr lvl="2"/>
            <a:r>
              <a:rPr lang="en-US" dirty="0"/>
              <a:t>blocks transcription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160837"/>
            <a:ext cx="7162800" cy="2544763"/>
            <a:chOff x="1143000" y="3810000"/>
            <a:chExt cx="7162800" cy="2544763"/>
          </a:xfrm>
        </p:grpSpPr>
        <p:pic>
          <p:nvPicPr>
            <p:cNvPr id="416773" name="Picture 5" descr="18-20a-trpOperon-L"/>
            <p:cNvPicPr>
              <a:picLocks noChangeAspect="1" noChangeArrowheads="1"/>
            </p:cNvPicPr>
            <p:nvPr/>
          </p:nvPicPr>
          <p:blipFill>
            <a:blip r:embed="rId3" cstate="print"/>
            <a:srcRect b="18567"/>
            <a:stretch>
              <a:fillRect/>
            </a:stretch>
          </p:blipFill>
          <p:spPr bwMode="auto">
            <a:xfrm>
              <a:off x="1143000" y="3810000"/>
              <a:ext cx="71628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776" name="Rectangle 8"/>
            <p:cNvSpPr>
              <a:spLocks noChangeArrowheads="1"/>
            </p:cNvSpPr>
            <p:nvPr/>
          </p:nvSpPr>
          <p:spPr bwMode="auto">
            <a:xfrm>
              <a:off x="1235075" y="5527675"/>
              <a:ext cx="2422525" cy="827088"/>
            </a:xfrm>
            <a:prstGeom prst="rect">
              <a:avLst/>
            </a:prstGeom>
            <a:solidFill>
              <a:srgbClr val="F2DC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77" name="Rectangle 9"/>
            <p:cNvSpPr>
              <a:spLocks noChangeArrowheads="1"/>
            </p:cNvSpPr>
            <p:nvPr/>
          </p:nvSpPr>
          <p:spPr bwMode="auto">
            <a:xfrm>
              <a:off x="1296988" y="4837113"/>
              <a:ext cx="1752600" cy="827087"/>
            </a:xfrm>
            <a:prstGeom prst="rect">
              <a:avLst/>
            </a:prstGeom>
            <a:solidFill>
              <a:srgbClr val="F2DC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Genes </a:t>
            </a:r>
            <a:r>
              <a:rPr lang="en-US" dirty="0" smtClean="0"/>
              <a:t>Grouped </a:t>
            </a:r>
            <a:r>
              <a:rPr lang="en-US" dirty="0"/>
              <a:t>T</a:t>
            </a:r>
            <a:r>
              <a:rPr lang="en-US" dirty="0" smtClean="0"/>
              <a:t>ogether </a:t>
            </a:r>
            <a:endParaRPr lang="en-US" dirty="0"/>
          </a:p>
        </p:txBody>
      </p:sp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Operon</a:t>
            </a:r>
            <a:r>
              <a:rPr lang="en-US" dirty="0"/>
              <a:t> </a:t>
            </a:r>
          </a:p>
          <a:p>
            <a:pPr marL="548640" lvl="1">
              <a:lnSpc>
                <a:spcPct val="90000"/>
              </a:lnSpc>
            </a:pPr>
            <a:r>
              <a:rPr lang="en-US" sz="2600" dirty="0"/>
              <a:t>genes grouped together with related functions 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ex.</a:t>
            </a:r>
            <a:r>
              <a:rPr lang="en-US" sz="2200" dirty="0"/>
              <a:t> enzymes in a synthesis pathway</a:t>
            </a:r>
          </a:p>
          <a:p>
            <a:pPr marL="548640" lvl="1">
              <a:lnSpc>
                <a:spcPct val="90000"/>
              </a:lnSpc>
            </a:pPr>
            <a:r>
              <a:rPr lang="en-US" sz="2600" dirty="0"/>
              <a:t>promoter = RNA polymerase binding site</a:t>
            </a:r>
          </a:p>
          <a:p>
            <a:pPr lvl="2">
              <a:lnSpc>
                <a:spcPct val="90000"/>
              </a:lnSpc>
            </a:pPr>
            <a:r>
              <a:rPr lang="en-US" sz="2200" u="sng" dirty="0">
                <a:solidFill>
                  <a:srgbClr val="CC0000"/>
                </a:solidFill>
              </a:rPr>
              <a:t>single</a:t>
            </a:r>
            <a:r>
              <a:rPr lang="en-US" sz="2200" dirty="0"/>
              <a:t> promoter controls transcription of all </a:t>
            </a:r>
            <a:r>
              <a:rPr lang="en-US" sz="2200" dirty="0" smtClean="0"/>
              <a:t>                   genes </a:t>
            </a:r>
            <a:r>
              <a:rPr lang="en-US" sz="2200" dirty="0"/>
              <a:t>in </a:t>
            </a:r>
            <a:r>
              <a:rPr lang="en-US" sz="2200" dirty="0" err="1"/>
              <a:t>operon</a:t>
            </a:r>
            <a:endParaRPr lang="en-US" sz="2200" dirty="0"/>
          </a:p>
          <a:p>
            <a:pPr lvl="2">
              <a:lnSpc>
                <a:spcPct val="90000"/>
              </a:lnSpc>
            </a:pPr>
            <a:r>
              <a:rPr lang="en-US" sz="2200" dirty="0"/>
              <a:t>transcribed as 1 unit &amp; a single mRNA is made</a:t>
            </a:r>
          </a:p>
          <a:p>
            <a:pPr marL="548640" lvl="1">
              <a:lnSpc>
                <a:spcPct val="90000"/>
              </a:lnSpc>
            </a:pPr>
            <a:r>
              <a:rPr lang="en-US" sz="2600" dirty="0"/>
              <a:t>operator = DNA binding site of regulator protein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1809751" y="3611562"/>
            <a:ext cx="1370013" cy="1517649"/>
            <a:chOff x="1140" y="2275"/>
            <a:chExt cx="863" cy="956"/>
          </a:xfrm>
        </p:grpSpPr>
        <p:sp>
          <p:nvSpPr>
            <p:cNvPr id="414723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4" name="Rectangle 4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/>
            </a:prstGeom>
            <a:solidFill>
              <a:srgbClr val="FF400B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F116A"/>
                  </a:solidFill>
                </a:rPr>
                <a:t>operator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414725" name="Group 5"/>
          <p:cNvGrpSpPr>
            <a:grpSpLocks/>
          </p:cNvGrpSpPr>
          <p:nvPr/>
        </p:nvGrpSpPr>
        <p:grpSpPr bwMode="auto">
          <a:xfrm>
            <a:off x="163513" y="3611562"/>
            <a:ext cx="1465263" cy="1517649"/>
            <a:chOff x="103" y="1824"/>
            <a:chExt cx="923" cy="956"/>
          </a:xfrm>
        </p:grpSpPr>
        <p:sp>
          <p:nvSpPr>
            <p:cNvPr id="414726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7" name="Rectangle 7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/>
            </a:prstGeom>
            <a:solidFill>
              <a:srgbClr val="97C65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F116A"/>
                  </a:solidFill>
                </a:rPr>
                <a:t>promoter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47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Repressor </a:t>
            </a:r>
            <a:r>
              <a:rPr lang="en-US" dirty="0" smtClean="0"/>
              <a:t>Protein </a:t>
            </a:r>
            <a:r>
              <a:rPr lang="en-US" u="sng" dirty="0"/>
              <a:t>M</a:t>
            </a:r>
            <a:r>
              <a:rPr lang="en-US" u="sng" dirty="0" smtClean="0"/>
              <a:t>odel</a:t>
            </a:r>
            <a:endParaRPr lang="en-US" dirty="0"/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414736" name="Group 16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14737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38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4739" name="AutoShape 19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740" name="Group 20"/>
          <p:cNvGrpSpPr>
            <a:grpSpLocks/>
          </p:cNvGrpSpPr>
          <p:nvPr/>
        </p:nvGrpSpPr>
        <p:grpSpPr bwMode="auto">
          <a:xfrm>
            <a:off x="1470025" y="3200400"/>
            <a:ext cx="1122363" cy="544513"/>
            <a:chOff x="240" y="2016"/>
            <a:chExt cx="707" cy="343"/>
          </a:xfrm>
        </p:grpSpPr>
        <p:sp>
          <p:nvSpPr>
            <p:cNvPr id="414741" name="Oval 21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4743" name="Group 23"/>
          <p:cNvGrpSpPr>
            <a:grpSpLocks/>
          </p:cNvGrpSpPr>
          <p:nvPr/>
        </p:nvGrpSpPr>
        <p:grpSpPr bwMode="auto">
          <a:xfrm>
            <a:off x="5257800" y="5551488"/>
            <a:ext cx="3273425" cy="544512"/>
            <a:chOff x="2810" y="2736"/>
            <a:chExt cx="2062" cy="343"/>
          </a:xfrm>
        </p:grpSpPr>
        <p:grpSp>
          <p:nvGrpSpPr>
            <p:cNvPr id="414744" name="Group 24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14745" name="Oval 25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46" name="Rectangle 26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14747" name="Text Box 27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sp>
        <p:nvSpPr>
          <p:cNvPr id="414748" name="Rectangle 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95600" y="1371600"/>
            <a:ext cx="5867400" cy="1219200"/>
          </a:xfrm>
          <a:prstGeom prst="round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Zapf Dingbats" pitchFamily="-72" charset="2"/>
              <a:buNone/>
            </a:pPr>
            <a:r>
              <a:rPr lang="en-US" sz="2200" u="sng" dirty="0" err="1"/>
              <a:t>Operon</a:t>
            </a:r>
            <a:r>
              <a:rPr lang="en-US" sz="2400" dirty="0"/>
              <a:t>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operator</a:t>
            </a:r>
            <a:r>
              <a:rPr lang="en-US" sz="2000" dirty="0"/>
              <a:t>, promoter &amp; genes they </a:t>
            </a:r>
            <a:r>
              <a:rPr lang="en-US" sz="2000" dirty="0" smtClean="0"/>
              <a:t>control</a:t>
            </a:r>
            <a:endParaRPr lang="en-US" sz="2000" dirty="0"/>
          </a:p>
          <a:p>
            <a:pPr marL="0" indent="0" algn="ctr">
              <a:buFont typeface="Zapf Dingbats" pitchFamily="-7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serve as a model for gene regulation</a:t>
            </a:r>
            <a:r>
              <a:rPr lang="en-US" sz="2000" dirty="0"/>
              <a:t> </a:t>
            </a:r>
            <a:endParaRPr lang="en-US" sz="2200" dirty="0"/>
          </a:p>
        </p:txBody>
      </p:sp>
      <p:sp>
        <p:nvSpPr>
          <p:cNvPr id="414749" name="Rectangle 29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4750" name="Rectangle 30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4751" name="Rectangle 31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4752" name="Rectangle 32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4753" name="Line 33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54" name="Line 34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55" name="Line 35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56" name="Line 36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57" name="Line 37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758" name="Group 38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14759" name="Oval 39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60" name="Rectangle 40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4761" name="Rectangle 4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810000" y="4495800"/>
            <a:ext cx="5105400" cy="762000"/>
          </a:xfrm>
          <a:prstGeom prst="round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70000"/>
              <a:buFont typeface="Zapf Dingbats" pitchFamily="-72" charset="2"/>
              <a:buNone/>
            </a:pPr>
            <a:r>
              <a:rPr lang="en-US" sz="2000" b="1" u="sng" dirty="0">
                <a:solidFill>
                  <a:srgbClr val="CC0000"/>
                </a:solidFill>
              </a:rPr>
              <a:t>Repressor protein</a:t>
            </a:r>
            <a:r>
              <a:rPr lang="en-US" sz="2000" b="1" dirty="0">
                <a:solidFill>
                  <a:srgbClr val="0F116A"/>
                </a:solidFill>
              </a:rPr>
              <a:t> turns off gene by blocking RNA polymerase binding site.</a:t>
            </a:r>
            <a:endParaRPr lang="en-US" sz="22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repeatCount="indefinite" fill="hold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39" grpId="0" animBg="1"/>
      <p:bldP spid="41473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18" name="Group 2"/>
          <p:cNvGrpSpPr>
            <a:grpSpLocks/>
          </p:cNvGrpSpPr>
          <p:nvPr/>
        </p:nvGrpSpPr>
        <p:grpSpPr bwMode="auto">
          <a:xfrm>
            <a:off x="1809751" y="3611562"/>
            <a:ext cx="1370013" cy="1517649"/>
            <a:chOff x="1140" y="2275"/>
            <a:chExt cx="863" cy="956"/>
          </a:xfrm>
        </p:grpSpPr>
        <p:sp>
          <p:nvSpPr>
            <p:cNvPr id="418819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0" name="Rectangle 4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/>
            </a:prstGeom>
            <a:solidFill>
              <a:srgbClr val="FF400B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8821" name="Group 5"/>
          <p:cNvGrpSpPr>
            <a:grpSpLocks/>
          </p:cNvGrpSpPr>
          <p:nvPr/>
        </p:nvGrpSpPr>
        <p:grpSpPr bwMode="auto">
          <a:xfrm>
            <a:off x="163513" y="3611562"/>
            <a:ext cx="1465263" cy="1517649"/>
            <a:chOff x="103" y="1824"/>
            <a:chExt cx="923" cy="956"/>
          </a:xfrm>
        </p:grpSpPr>
        <p:sp>
          <p:nvSpPr>
            <p:cNvPr id="418822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3" name="Rectangle 7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/>
            </a:prstGeom>
            <a:solidFill>
              <a:srgbClr val="97C65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F116A"/>
                  </a:solidFill>
                </a:rPr>
                <a:t>promoter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Repressible </a:t>
            </a:r>
            <a:r>
              <a:rPr lang="en-US" dirty="0" err="1"/>
              <a:t>O</a:t>
            </a:r>
            <a:r>
              <a:rPr lang="en-US" dirty="0" err="1" smtClean="0"/>
              <a:t>peron</a:t>
            </a:r>
            <a:r>
              <a:rPr lang="en-US" dirty="0"/>
              <a:t>: </a:t>
            </a:r>
            <a:r>
              <a:rPr lang="en-US" dirty="0" smtClean="0"/>
              <a:t>Tryptophan</a:t>
            </a:r>
            <a:endParaRPr lang="en-US" dirty="0"/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418830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418832" name="Group 16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18833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35" name="AutoShape 19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8836" name="Group 20"/>
          <p:cNvGrpSpPr>
            <a:grpSpLocks/>
          </p:cNvGrpSpPr>
          <p:nvPr/>
        </p:nvGrpSpPr>
        <p:grpSpPr bwMode="auto">
          <a:xfrm>
            <a:off x="1241425" y="3200400"/>
            <a:ext cx="1350963" cy="544513"/>
            <a:chOff x="96" y="2016"/>
            <a:chExt cx="851" cy="343"/>
          </a:xfrm>
        </p:grpSpPr>
        <p:sp>
          <p:nvSpPr>
            <p:cNvPr id="418837" name="AutoShape 21"/>
            <p:cNvSpPr>
              <a:spLocks noChangeArrowheads="1"/>
            </p:cNvSpPr>
            <p:nvPr/>
          </p:nvSpPr>
          <p:spPr bwMode="auto">
            <a:xfrm>
              <a:off x="96" y="209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8838" name="Group 22"/>
            <p:cNvGrpSpPr>
              <a:grpSpLocks/>
            </p:cNvGrpSpPr>
            <p:nvPr/>
          </p:nvGrpSpPr>
          <p:grpSpPr bwMode="auto">
            <a:xfrm>
              <a:off x="240" y="2016"/>
              <a:ext cx="707" cy="343"/>
              <a:chOff x="240" y="2016"/>
              <a:chExt cx="707" cy="343"/>
            </a:xfrm>
          </p:grpSpPr>
          <p:sp>
            <p:nvSpPr>
              <p:cNvPr id="418839" name="Oval 23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40" name="Rectangle 24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</p:grpSp>
      <p:grpSp>
        <p:nvGrpSpPr>
          <p:cNvPr id="418841" name="Group 25"/>
          <p:cNvGrpSpPr>
            <a:grpSpLocks/>
          </p:cNvGrpSpPr>
          <p:nvPr/>
        </p:nvGrpSpPr>
        <p:grpSpPr bwMode="auto">
          <a:xfrm>
            <a:off x="4930775" y="4783138"/>
            <a:ext cx="3714750" cy="366712"/>
            <a:chOff x="3180" y="3216"/>
            <a:chExt cx="2340" cy="231"/>
          </a:xfrm>
        </p:grpSpPr>
        <p:sp>
          <p:nvSpPr>
            <p:cNvPr id="418842" name="AutoShape 26"/>
            <p:cNvSpPr>
              <a:spLocks noChangeArrowheads="1"/>
            </p:cNvSpPr>
            <p:nvPr/>
          </p:nvSpPr>
          <p:spPr bwMode="auto">
            <a:xfrm>
              <a:off x="3180" y="3236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43" name="Text Box 27"/>
            <p:cNvSpPr txBox="1">
              <a:spLocks noChangeArrowheads="1"/>
            </p:cNvSpPr>
            <p:nvPr/>
          </p:nvSpPr>
          <p:spPr bwMode="auto">
            <a:xfrm>
              <a:off x="3564" y="3216"/>
              <a:ext cx="1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tryptophan (a corepressor)</a:t>
              </a:r>
              <a:endParaRPr lang="en-US" sz="3600"/>
            </a:p>
          </p:txBody>
        </p:sp>
      </p:grpSp>
      <p:grpSp>
        <p:nvGrpSpPr>
          <p:cNvPr id="418844" name="Group 28"/>
          <p:cNvGrpSpPr>
            <a:grpSpLocks/>
          </p:cNvGrpSpPr>
          <p:nvPr/>
        </p:nvGrpSpPr>
        <p:grpSpPr bwMode="auto">
          <a:xfrm>
            <a:off x="4343400" y="4038600"/>
            <a:ext cx="3273425" cy="544513"/>
            <a:chOff x="2810" y="2736"/>
            <a:chExt cx="2062" cy="343"/>
          </a:xfrm>
        </p:grpSpPr>
        <p:grpSp>
          <p:nvGrpSpPr>
            <p:cNvPr id="418845" name="Group 29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18846" name="Oval 30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47" name="Rectangle 31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18848" name="Text Box 32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grpSp>
        <p:nvGrpSpPr>
          <p:cNvPr id="418849" name="Group 33"/>
          <p:cNvGrpSpPr>
            <a:grpSpLocks/>
          </p:cNvGrpSpPr>
          <p:nvPr/>
        </p:nvGrpSpPr>
        <p:grpSpPr bwMode="auto">
          <a:xfrm>
            <a:off x="4114800" y="5349875"/>
            <a:ext cx="4949825" cy="641350"/>
            <a:chOff x="2666" y="3562"/>
            <a:chExt cx="3118" cy="404"/>
          </a:xfrm>
        </p:grpSpPr>
        <p:grpSp>
          <p:nvGrpSpPr>
            <p:cNvPr id="418850" name="Group 34"/>
            <p:cNvGrpSpPr>
              <a:grpSpLocks/>
            </p:cNvGrpSpPr>
            <p:nvPr/>
          </p:nvGrpSpPr>
          <p:grpSpPr bwMode="auto">
            <a:xfrm>
              <a:off x="2666" y="3593"/>
              <a:ext cx="851" cy="343"/>
              <a:chOff x="96" y="2016"/>
              <a:chExt cx="851" cy="343"/>
            </a:xfrm>
          </p:grpSpPr>
          <p:sp>
            <p:nvSpPr>
              <p:cNvPr id="418851" name="AutoShape 35"/>
              <p:cNvSpPr>
                <a:spLocks noChangeArrowheads="1"/>
              </p:cNvSpPr>
              <p:nvPr/>
            </p:nvSpPr>
            <p:spPr bwMode="auto">
              <a:xfrm>
                <a:off x="96" y="209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8852" name="Group 36"/>
              <p:cNvGrpSpPr>
                <a:grpSpLocks/>
              </p:cNvGrpSpPr>
              <p:nvPr/>
            </p:nvGrpSpPr>
            <p:grpSpPr bwMode="auto">
              <a:xfrm>
                <a:off x="240" y="2016"/>
                <a:ext cx="707" cy="343"/>
                <a:chOff x="240" y="2016"/>
                <a:chExt cx="707" cy="343"/>
              </a:xfrm>
            </p:grpSpPr>
            <p:sp>
              <p:nvSpPr>
                <p:cNvPr id="418853" name="Oval 37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854" name="Rectangle 38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1600" b="1">
                      <a:solidFill>
                        <a:srgbClr val="000005"/>
                      </a:solidFill>
                    </a:rPr>
                    <a:t>repressor</a:t>
                  </a:r>
                  <a:endParaRPr lang="en-US" sz="30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418855" name="Text Box 39"/>
            <p:cNvSpPr txBox="1">
              <a:spLocks noChangeArrowheads="1"/>
            </p:cNvSpPr>
            <p:nvPr/>
          </p:nvSpPr>
          <p:spPr bwMode="auto">
            <a:xfrm>
              <a:off x="3564" y="3562"/>
              <a:ext cx="22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tryptophan – repressor protein</a:t>
              </a:r>
            </a:p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complex</a:t>
              </a:r>
            </a:p>
          </p:txBody>
        </p:sp>
      </p:grpSp>
      <p:sp>
        <p:nvSpPr>
          <p:cNvPr id="418856" name="Rectangle 4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62400" y="1066800"/>
            <a:ext cx="4953000" cy="1905000"/>
          </a:xfrm>
          <a:prstGeom prst="round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Zapf Dingbats" pitchFamily="-72" charset="2"/>
              <a:buNone/>
            </a:pPr>
            <a:r>
              <a:rPr lang="en-US" sz="2400" u="sng" dirty="0">
                <a:solidFill>
                  <a:srgbClr val="CC0000"/>
                </a:solidFill>
              </a:rPr>
              <a:t>Synthesis </a:t>
            </a:r>
            <a:r>
              <a:rPr lang="en-US" sz="2400" u="sng" dirty="0" smtClean="0">
                <a:solidFill>
                  <a:srgbClr val="CC0000"/>
                </a:solidFill>
              </a:rPr>
              <a:t>Pathway </a:t>
            </a:r>
            <a:r>
              <a:rPr lang="en-US" sz="2400" u="sng" dirty="0">
                <a:solidFill>
                  <a:srgbClr val="CC0000"/>
                </a:solidFill>
              </a:rPr>
              <a:t>M</a:t>
            </a:r>
            <a:r>
              <a:rPr lang="en-US" sz="2400" u="sng" dirty="0" smtClean="0">
                <a:solidFill>
                  <a:srgbClr val="CC0000"/>
                </a:solidFill>
              </a:rPr>
              <a:t>odel</a:t>
            </a:r>
            <a:endParaRPr lang="en-US" sz="2000" dirty="0"/>
          </a:p>
          <a:p>
            <a:pPr marL="0" indent="0" algn="ctr">
              <a:buFont typeface="Zapf Dingbats" pitchFamily="-72" charset="2"/>
              <a:buNone/>
            </a:pPr>
            <a:r>
              <a:rPr lang="en-US" sz="2000" dirty="0"/>
              <a:t>When excess tryptophan is present, binds to </a:t>
            </a:r>
            <a:r>
              <a:rPr lang="en-US" sz="2000" i="1" dirty="0" err="1">
                <a:solidFill>
                  <a:schemeClr val="tx2"/>
                </a:solidFill>
              </a:rPr>
              <a:t>tryp</a:t>
            </a:r>
            <a:r>
              <a:rPr lang="en-US" sz="2000" dirty="0">
                <a:solidFill>
                  <a:schemeClr val="tx2"/>
                </a:solidFill>
              </a:rPr>
              <a:t> repressor protein</a:t>
            </a:r>
            <a:r>
              <a:rPr lang="en-US" sz="2000" dirty="0"/>
              <a:t> &amp; triggers repressor to </a:t>
            </a:r>
            <a:r>
              <a:rPr lang="en-US" sz="2000" u="sng" dirty="0"/>
              <a:t>bind</a:t>
            </a:r>
            <a:r>
              <a:rPr lang="en-US" sz="2000" dirty="0"/>
              <a:t> to </a:t>
            </a:r>
            <a:r>
              <a:rPr lang="en-US" sz="2000" dirty="0" smtClean="0"/>
              <a:t>DNA.</a:t>
            </a:r>
            <a:endParaRPr lang="en-US" sz="2000" dirty="0"/>
          </a:p>
          <a:p>
            <a:pPr marL="463550" lvl="1" indent="-238125" algn="ctr">
              <a:buNone/>
            </a:pPr>
            <a:r>
              <a:rPr lang="en-US" sz="1800" dirty="0" smtClean="0"/>
              <a:t>(blocks </a:t>
            </a:r>
            <a:r>
              <a:rPr lang="en-US" sz="1800" dirty="0"/>
              <a:t>[</a:t>
            </a:r>
            <a:r>
              <a:rPr lang="en-US" sz="1800" dirty="0" smtClean="0"/>
              <a:t>represses</a:t>
            </a:r>
            <a:r>
              <a:rPr lang="en-US" sz="1800" dirty="0"/>
              <a:t>]</a:t>
            </a:r>
            <a:r>
              <a:rPr lang="en-US" sz="1800" dirty="0" smtClean="0"/>
              <a:t> transcription)</a:t>
            </a:r>
            <a:endParaRPr lang="en-US" sz="2000" dirty="0"/>
          </a:p>
        </p:txBody>
      </p:sp>
      <p:sp>
        <p:nvSpPr>
          <p:cNvPr id="418857" name="Rectangle 41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8858" name="Rectangle 42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8859" name="Rectangle 43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8860" name="Rectangle 44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64" name="Line 48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8866" name="Group 50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18867" name="Oval 51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68" name="Rectangle 52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5549900" y="5990511"/>
            <a:ext cx="3248025" cy="715089"/>
          </a:xfrm>
          <a:prstGeom prst="round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F116A"/>
                </a:solidFill>
              </a:rPr>
              <a:t>conformational change in repressor protein!</a:t>
            </a:r>
          </a:p>
        </p:txBody>
      </p:sp>
      <p:sp>
        <p:nvSpPr>
          <p:cNvPr id="55" name="Cross 54"/>
          <p:cNvSpPr/>
          <p:nvPr/>
        </p:nvSpPr>
        <p:spPr bwMode="auto">
          <a:xfrm rot="2700000">
            <a:off x="788346" y="2540665"/>
            <a:ext cx="862104" cy="862666"/>
          </a:xfrm>
          <a:prstGeom prst="plus">
            <a:avLst>
              <a:gd name="adj" fmla="val 3977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8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5" grpId="0" animBg="1"/>
      <p:bldP spid="418869" grpId="0" animBg="1" autoUpdateAnimBg="0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63099"/>
            <a:ext cx="1920875" cy="26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Bacteria</a:t>
            </a:r>
          </a:p>
        </p:txBody>
      </p:sp>
      <p:sp>
        <p:nvSpPr>
          <p:cNvPr id="3737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029200"/>
          </a:xfrm>
        </p:spPr>
        <p:txBody>
          <a:bodyPr/>
          <a:lstStyle/>
          <a:p>
            <a:r>
              <a:rPr lang="en-US" dirty="0"/>
              <a:t>Bacteria review </a:t>
            </a:r>
          </a:p>
          <a:p>
            <a:pPr lvl="1"/>
            <a:r>
              <a:rPr lang="en-US" dirty="0"/>
              <a:t>one-celled organisms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prokaryotes</a:t>
            </a:r>
          </a:p>
          <a:p>
            <a:pPr lvl="1"/>
            <a:r>
              <a:rPr lang="en-US" dirty="0"/>
              <a:t>reproduce by mitosis</a:t>
            </a:r>
          </a:p>
          <a:p>
            <a:pPr lvl="2"/>
            <a:r>
              <a:rPr lang="en-US" dirty="0"/>
              <a:t>binary fission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rapid growth</a:t>
            </a:r>
          </a:p>
          <a:p>
            <a:pPr lvl="2"/>
            <a:r>
              <a:rPr lang="en-US" dirty="0"/>
              <a:t>generation every ~20 minutes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8</a:t>
            </a:r>
            <a:r>
              <a:rPr lang="en-US" dirty="0"/>
              <a:t> (100 million) colony overnight!</a:t>
            </a:r>
          </a:p>
          <a:p>
            <a:pPr lvl="1"/>
            <a:r>
              <a:rPr lang="en-US" dirty="0"/>
              <a:t>dominant form of life on Earth</a:t>
            </a:r>
          </a:p>
          <a:p>
            <a:pPr lvl="1"/>
            <a:r>
              <a:rPr lang="en-US" dirty="0"/>
              <a:t>incredibly diverse</a:t>
            </a:r>
          </a:p>
        </p:txBody>
      </p:sp>
      <p:pic>
        <p:nvPicPr>
          <p:cNvPr id="373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9346"/>
            <a:ext cx="3200400" cy="285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Tryptophan </a:t>
            </a:r>
            <a:r>
              <a:rPr lang="en-US" dirty="0" err="1"/>
              <a:t>O</a:t>
            </a:r>
            <a:r>
              <a:rPr lang="en-US" dirty="0" err="1" smtClean="0"/>
              <a:t>peron</a:t>
            </a:r>
            <a:endParaRPr lang="en-US" dirty="0"/>
          </a:p>
        </p:txBody>
      </p:sp>
      <p:pic>
        <p:nvPicPr>
          <p:cNvPr id="422915" name="Picture 3" descr="18-20b-trpOperon-L2"/>
          <p:cNvPicPr>
            <a:picLocks noChangeAspect="1" noChangeArrowheads="1"/>
          </p:cNvPicPr>
          <p:nvPr/>
        </p:nvPicPr>
        <p:blipFill>
          <a:blip r:embed="rId3" cstate="print"/>
          <a:srcRect b="4636"/>
          <a:stretch>
            <a:fillRect/>
          </a:stretch>
        </p:blipFill>
        <p:spPr bwMode="auto">
          <a:xfrm>
            <a:off x="1104900" y="2291318"/>
            <a:ext cx="6934200" cy="3851275"/>
          </a:xfrm>
          <a:prstGeom prst="rect">
            <a:avLst/>
          </a:prstGeom>
          <a:noFill/>
        </p:spPr>
      </p:pic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457200" y="1112981"/>
            <a:ext cx="8229600" cy="1076039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tabLst>
                <a:tab pos="225425" algn="l"/>
              </a:tabLst>
            </a:pPr>
            <a:r>
              <a:rPr lang="en-US" sz="2600" b="1" dirty="0">
                <a:solidFill>
                  <a:srgbClr val="0F116A"/>
                </a:solidFill>
              </a:rPr>
              <a:t>What happens when tryptophan is present?</a:t>
            </a:r>
          </a:p>
          <a:p>
            <a:pPr>
              <a:lnSpc>
                <a:spcPct val="110000"/>
              </a:lnSpc>
              <a:tabLst>
                <a:tab pos="225425" algn="l"/>
              </a:tabLst>
            </a:pPr>
            <a:r>
              <a:rPr lang="en-US" sz="2600" b="1" dirty="0">
                <a:solidFill>
                  <a:schemeClr val="tx2"/>
                </a:solidFill>
              </a:rPr>
              <a:t>Don’t need to make tryptophan-building </a:t>
            </a:r>
            <a:r>
              <a:rPr lang="en-US" sz="2600" b="1" dirty="0" smtClean="0">
                <a:solidFill>
                  <a:schemeClr val="tx2"/>
                </a:solidFill>
              </a:rPr>
              <a:t>enzymes!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936004" y="6228874"/>
            <a:ext cx="7271992" cy="476726"/>
          </a:xfrm>
          <a:prstGeom prst="round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Tryptophan binds </a:t>
            </a:r>
            <a:r>
              <a:rPr lang="en-US" sz="2200" b="1" dirty="0" err="1">
                <a:solidFill>
                  <a:srgbClr val="0F116A"/>
                </a:solidFill>
              </a:rPr>
              <a:t>allosterically</a:t>
            </a:r>
            <a:r>
              <a:rPr lang="en-US" sz="2200" b="1" dirty="0">
                <a:solidFill>
                  <a:srgbClr val="0F116A"/>
                </a:solidFill>
              </a:rPr>
              <a:t> to regulatory </a:t>
            </a:r>
            <a:r>
              <a:rPr lang="en-US" sz="2200" b="1" dirty="0" smtClean="0">
                <a:solidFill>
                  <a:srgbClr val="0F116A"/>
                </a:solidFill>
              </a:rPr>
              <a:t>protein.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7" name="Action Button: Information 6">
            <a:hlinkClick r:id="rId4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ction Button: Information 7">
            <a:hlinkClick r:id="rId5" highlightClick="1"/>
          </p:cNvPr>
          <p:cNvSpPr/>
          <p:nvPr/>
        </p:nvSpPr>
        <p:spPr bwMode="auto">
          <a:xfrm>
            <a:off x="77724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962" name="Group 2"/>
          <p:cNvGrpSpPr>
            <a:grpSpLocks/>
          </p:cNvGrpSpPr>
          <p:nvPr/>
        </p:nvGrpSpPr>
        <p:grpSpPr bwMode="auto">
          <a:xfrm>
            <a:off x="1809751" y="3611562"/>
            <a:ext cx="1370013" cy="1517649"/>
            <a:chOff x="1140" y="2275"/>
            <a:chExt cx="863" cy="956"/>
          </a:xfrm>
        </p:grpSpPr>
        <p:sp>
          <p:nvSpPr>
            <p:cNvPr id="424963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64" name="Rectangle 4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/>
            </a:prstGeom>
            <a:solidFill>
              <a:srgbClr val="FF400B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24965" name="Group 5"/>
          <p:cNvGrpSpPr>
            <a:grpSpLocks/>
          </p:cNvGrpSpPr>
          <p:nvPr/>
        </p:nvGrpSpPr>
        <p:grpSpPr bwMode="auto">
          <a:xfrm>
            <a:off x="163513" y="3611562"/>
            <a:ext cx="1465263" cy="1517649"/>
            <a:chOff x="103" y="1824"/>
            <a:chExt cx="923" cy="956"/>
          </a:xfrm>
        </p:grpSpPr>
        <p:sp>
          <p:nvSpPr>
            <p:cNvPr id="424966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67" name="Rectangle 7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/>
            </a:prstGeom>
            <a:solidFill>
              <a:srgbClr val="97C65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Inducible </a:t>
            </a:r>
            <a:r>
              <a:rPr lang="en-US" dirty="0" err="1" smtClean="0"/>
              <a:t>Operon</a:t>
            </a:r>
            <a:r>
              <a:rPr lang="en-US" dirty="0"/>
              <a:t>: </a:t>
            </a:r>
            <a:r>
              <a:rPr lang="en-US" dirty="0" smtClean="0"/>
              <a:t>Lactose</a:t>
            </a:r>
            <a:endParaRPr lang="en-US" dirty="0"/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8229600" y="3413999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24975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424979" name="Group 19"/>
          <p:cNvGrpSpPr>
            <a:grpSpLocks/>
          </p:cNvGrpSpPr>
          <p:nvPr/>
        </p:nvGrpSpPr>
        <p:grpSpPr bwMode="auto">
          <a:xfrm>
            <a:off x="4384675" y="3993436"/>
            <a:ext cx="3273425" cy="544513"/>
            <a:chOff x="2810" y="2736"/>
            <a:chExt cx="2062" cy="343"/>
          </a:xfrm>
        </p:grpSpPr>
        <p:grpSp>
          <p:nvGrpSpPr>
            <p:cNvPr id="424980" name="Group 20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24981" name="Oval 21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82" name="Rectangle 22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24983" name="Text Box 23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grpSp>
        <p:nvGrpSpPr>
          <p:cNvPr id="425018" name="Group 58"/>
          <p:cNvGrpSpPr>
            <a:grpSpLocks/>
          </p:cNvGrpSpPr>
          <p:nvPr/>
        </p:nvGrpSpPr>
        <p:grpSpPr bwMode="auto">
          <a:xfrm>
            <a:off x="4038600" y="5304711"/>
            <a:ext cx="4662488" cy="641350"/>
            <a:chOff x="2592" y="3484"/>
            <a:chExt cx="2937" cy="404"/>
          </a:xfrm>
        </p:grpSpPr>
        <p:grpSp>
          <p:nvGrpSpPr>
            <p:cNvPr id="425017" name="Group 57"/>
            <p:cNvGrpSpPr>
              <a:grpSpLocks/>
            </p:cNvGrpSpPr>
            <p:nvPr/>
          </p:nvGrpSpPr>
          <p:grpSpPr bwMode="auto">
            <a:xfrm>
              <a:off x="2592" y="3515"/>
              <a:ext cx="925" cy="343"/>
              <a:chOff x="2592" y="3515"/>
              <a:chExt cx="925" cy="343"/>
            </a:xfrm>
          </p:grpSpPr>
          <p:sp>
            <p:nvSpPr>
              <p:cNvPr id="424986" name="AutoShape 26"/>
              <p:cNvSpPr>
                <a:spLocks noChangeArrowheads="1"/>
              </p:cNvSpPr>
              <p:nvPr/>
            </p:nvSpPr>
            <p:spPr bwMode="auto">
              <a:xfrm>
                <a:off x="2592" y="3570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4987" name="Group 27"/>
              <p:cNvGrpSpPr>
                <a:grpSpLocks/>
              </p:cNvGrpSpPr>
              <p:nvPr/>
            </p:nvGrpSpPr>
            <p:grpSpPr bwMode="auto">
              <a:xfrm>
                <a:off x="2810" y="3515"/>
                <a:ext cx="707" cy="343"/>
                <a:chOff x="240" y="2016"/>
                <a:chExt cx="707" cy="343"/>
              </a:xfrm>
            </p:grpSpPr>
            <p:sp>
              <p:nvSpPr>
                <p:cNvPr id="424988" name="Oval 28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989" name="Rectangle 29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1600" b="1">
                      <a:solidFill>
                        <a:srgbClr val="000005"/>
                      </a:solidFill>
                    </a:rPr>
                    <a:t>repressor</a:t>
                  </a:r>
                  <a:endParaRPr lang="en-US" sz="30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424990" name="Text Box 30"/>
            <p:cNvSpPr txBox="1">
              <a:spLocks noChangeArrowheads="1"/>
            </p:cNvSpPr>
            <p:nvPr/>
          </p:nvSpPr>
          <p:spPr bwMode="auto">
            <a:xfrm>
              <a:off x="3564" y="3484"/>
              <a:ext cx="196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lactose – repressor protein</a:t>
              </a:r>
            </a:p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complex</a:t>
              </a:r>
            </a:p>
          </p:txBody>
        </p:sp>
      </p:grpSp>
      <p:grpSp>
        <p:nvGrpSpPr>
          <p:cNvPr id="425016" name="Group 56"/>
          <p:cNvGrpSpPr>
            <a:grpSpLocks/>
          </p:cNvGrpSpPr>
          <p:nvPr/>
        </p:nvGrpSpPr>
        <p:grpSpPr bwMode="auto">
          <a:xfrm>
            <a:off x="4876800" y="4747499"/>
            <a:ext cx="1676400" cy="381000"/>
            <a:chOff x="3120" y="3133"/>
            <a:chExt cx="1056" cy="240"/>
          </a:xfrm>
        </p:grpSpPr>
        <p:sp>
          <p:nvSpPr>
            <p:cNvPr id="424992" name="Text Box 32"/>
            <p:cNvSpPr txBox="1">
              <a:spLocks noChangeArrowheads="1"/>
            </p:cNvSpPr>
            <p:nvPr/>
          </p:nvSpPr>
          <p:spPr bwMode="auto">
            <a:xfrm>
              <a:off x="3564" y="313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lactose</a:t>
              </a:r>
              <a:endParaRPr lang="en-US" sz="3600"/>
            </a:p>
          </p:txBody>
        </p:sp>
        <p:sp>
          <p:nvSpPr>
            <p:cNvPr id="424993" name="AutoShape 33"/>
            <p:cNvSpPr>
              <a:spLocks noChangeArrowheads="1"/>
            </p:cNvSpPr>
            <p:nvPr/>
          </p:nvSpPr>
          <p:spPr bwMode="auto">
            <a:xfrm>
              <a:off x="3120" y="3133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995" name="Group 35"/>
          <p:cNvGrpSpPr>
            <a:grpSpLocks/>
          </p:cNvGrpSpPr>
          <p:nvPr/>
        </p:nvGrpSpPr>
        <p:grpSpPr bwMode="auto">
          <a:xfrm>
            <a:off x="1412875" y="3200400"/>
            <a:ext cx="1122363" cy="544513"/>
            <a:chOff x="240" y="2016"/>
            <a:chExt cx="707" cy="343"/>
          </a:xfrm>
        </p:grpSpPr>
        <p:sp>
          <p:nvSpPr>
            <p:cNvPr id="424996" name="Oval 36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97" name="Rectangle 37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 dirty="0">
                  <a:solidFill>
                    <a:srgbClr val="000005"/>
                  </a:solidFill>
                </a:rPr>
                <a:t>repressor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424998" name="Rectangle 38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4999" name="Rectangle 39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5000" name="Rectangle 40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5001" name="Rectangle 41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5002" name="Line 42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03" name="Line 43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04" name="Line 44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05" name="Line 45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06" name="Line 46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07" name="Rectangle 4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67200" y="1066800"/>
            <a:ext cx="4648200" cy="1905000"/>
          </a:xfrm>
          <a:prstGeom prst="round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Zapf Dingbats" pitchFamily="-72" charset="2"/>
              <a:buNone/>
            </a:pPr>
            <a:r>
              <a:rPr lang="en-US" sz="2400" u="sng" dirty="0">
                <a:solidFill>
                  <a:srgbClr val="CC0000"/>
                </a:solidFill>
              </a:rPr>
              <a:t>Digestive pathway model</a:t>
            </a:r>
            <a:r>
              <a:rPr lang="en-US" sz="2000" dirty="0"/>
              <a:t> </a:t>
            </a:r>
          </a:p>
          <a:p>
            <a:pPr marL="0" indent="0" algn="ctr">
              <a:buFont typeface="Zapf Dingbats" pitchFamily="-72" charset="2"/>
              <a:buNone/>
            </a:pPr>
            <a:r>
              <a:rPr lang="en-US" sz="2000" dirty="0"/>
              <a:t>When lactose is present, binds to </a:t>
            </a:r>
            <a:br>
              <a:rPr lang="en-US" sz="2000" dirty="0"/>
            </a:br>
            <a:r>
              <a:rPr lang="en-US" sz="2000" i="1" dirty="0" err="1">
                <a:solidFill>
                  <a:schemeClr val="tx2"/>
                </a:solidFill>
              </a:rPr>
              <a:t>lac</a:t>
            </a:r>
            <a:r>
              <a:rPr lang="en-US" sz="2000" dirty="0">
                <a:solidFill>
                  <a:schemeClr val="tx2"/>
                </a:solidFill>
              </a:rPr>
              <a:t> repressor protein</a:t>
            </a:r>
            <a:r>
              <a:rPr lang="en-US" sz="2000" dirty="0"/>
              <a:t> &amp; triggers repressor to </a:t>
            </a:r>
            <a:r>
              <a:rPr lang="en-US" sz="2000" u="sng" dirty="0"/>
              <a:t>release</a:t>
            </a:r>
            <a:r>
              <a:rPr lang="en-US" sz="2000" dirty="0"/>
              <a:t> DNA</a:t>
            </a:r>
          </a:p>
          <a:p>
            <a:pPr marL="463550" lvl="1" indent="-238125" algn="ctr">
              <a:buNone/>
            </a:pPr>
            <a:r>
              <a:rPr lang="en-US" sz="1800" dirty="0" smtClean="0"/>
              <a:t>(induces transcription)</a:t>
            </a:r>
            <a:endParaRPr lang="en-US" sz="1800" dirty="0"/>
          </a:p>
        </p:txBody>
      </p:sp>
      <p:grpSp>
        <p:nvGrpSpPr>
          <p:cNvPr id="425008" name="Group 48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25009" name="Oval 49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10" name="Rectangle 50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5011" name="AutoShape 51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015" name="Rectangle 55"/>
          <p:cNvSpPr>
            <a:spLocks noChangeArrowheads="1"/>
          </p:cNvSpPr>
          <p:nvPr/>
        </p:nvSpPr>
        <p:spPr bwMode="auto">
          <a:xfrm>
            <a:off x="5591175" y="5914311"/>
            <a:ext cx="3248025" cy="715089"/>
          </a:xfrm>
          <a:prstGeom prst="round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conformational change in repressor protein!</a:t>
            </a:r>
          </a:p>
        </p:txBody>
      </p:sp>
      <p:grpSp>
        <p:nvGrpSpPr>
          <p:cNvPr id="425024" name="Group 64"/>
          <p:cNvGrpSpPr>
            <a:grpSpLocks/>
          </p:cNvGrpSpPr>
          <p:nvPr/>
        </p:nvGrpSpPr>
        <p:grpSpPr bwMode="auto">
          <a:xfrm>
            <a:off x="1066800" y="3200400"/>
            <a:ext cx="1468438" cy="544513"/>
            <a:chOff x="768" y="2112"/>
            <a:chExt cx="925" cy="343"/>
          </a:xfrm>
        </p:grpSpPr>
        <p:sp>
          <p:nvSpPr>
            <p:cNvPr id="425020" name="AutoShape 60"/>
            <p:cNvSpPr>
              <a:spLocks noChangeArrowheads="1"/>
            </p:cNvSpPr>
            <p:nvPr/>
          </p:nvSpPr>
          <p:spPr bwMode="auto">
            <a:xfrm>
              <a:off x="768" y="2167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021" name="Group 61"/>
            <p:cNvGrpSpPr>
              <a:grpSpLocks/>
            </p:cNvGrpSpPr>
            <p:nvPr/>
          </p:nvGrpSpPr>
          <p:grpSpPr bwMode="auto">
            <a:xfrm>
              <a:off x="986" y="2112"/>
              <a:ext cx="707" cy="343"/>
              <a:chOff x="240" y="2016"/>
              <a:chExt cx="707" cy="343"/>
            </a:xfrm>
          </p:grpSpPr>
          <p:sp>
            <p:nvSpPr>
              <p:cNvPr id="425022" name="Oval 62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23" name="Rectangle 63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</p:grpSp>
      <p:grpSp>
        <p:nvGrpSpPr>
          <p:cNvPr id="424976" name="Group 16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24977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78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5833 0.00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0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Lactose </a:t>
            </a:r>
            <a:r>
              <a:rPr lang="en-US" dirty="0" err="1"/>
              <a:t>O</a:t>
            </a:r>
            <a:r>
              <a:rPr lang="en-US" dirty="0" err="1" smtClean="0"/>
              <a:t>peron</a:t>
            </a:r>
            <a:endParaRPr lang="en-US" dirty="0"/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 cstate="print"/>
          <a:srcRect b="6165"/>
          <a:stretch>
            <a:fillRect/>
          </a:stretch>
        </p:blipFill>
        <p:spPr bwMode="auto">
          <a:xfrm>
            <a:off x="190500" y="2277777"/>
            <a:ext cx="8763000" cy="3751262"/>
          </a:xfrm>
          <a:prstGeom prst="rect">
            <a:avLst/>
          </a:prstGeom>
          <a:noFill/>
        </p:spPr>
      </p:pic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85800" y="1143000"/>
            <a:ext cx="7543800" cy="1076039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tabLst>
                <a:tab pos="463550" algn="l"/>
              </a:tabLst>
            </a:pPr>
            <a:r>
              <a:rPr lang="en-US" sz="2600" b="1" dirty="0">
                <a:solidFill>
                  <a:srgbClr val="0F116A"/>
                </a:solidFill>
              </a:rPr>
              <a:t>What happens when lactose is present?</a:t>
            </a:r>
          </a:p>
          <a:p>
            <a:pPr>
              <a:lnSpc>
                <a:spcPct val="110000"/>
              </a:lnSpc>
              <a:tabLst>
                <a:tab pos="463550" algn="l"/>
              </a:tabLst>
            </a:pPr>
            <a:r>
              <a:rPr lang="en-US" sz="2600" b="1" dirty="0">
                <a:solidFill>
                  <a:schemeClr val="tx2"/>
                </a:solidFill>
              </a:rPr>
              <a:t>Need to make lactose-digesting </a:t>
            </a:r>
            <a:r>
              <a:rPr lang="en-US" sz="2600" b="1" dirty="0" smtClean="0">
                <a:solidFill>
                  <a:schemeClr val="tx2"/>
                </a:solidFill>
              </a:rPr>
              <a:t>enzymes!</a:t>
            </a:r>
            <a:endParaRPr lang="en-US" sz="2600" b="1" dirty="0">
              <a:solidFill>
                <a:srgbClr val="0F116A"/>
              </a:solidFill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1171870" y="6161913"/>
            <a:ext cx="6800260" cy="476726"/>
          </a:xfrm>
          <a:prstGeom prst="round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Lactose binds </a:t>
            </a:r>
            <a:r>
              <a:rPr lang="en-US" sz="2200" b="1" dirty="0" err="1">
                <a:solidFill>
                  <a:srgbClr val="0F116A"/>
                </a:solidFill>
              </a:rPr>
              <a:t>allosterically</a:t>
            </a:r>
            <a:r>
              <a:rPr lang="en-US" sz="2200" b="1" dirty="0">
                <a:solidFill>
                  <a:srgbClr val="0F116A"/>
                </a:solidFill>
              </a:rPr>
              <a:t> to regulatory </a:t>
            </a:r>
            <a:r>
              <a:rPr lang="en-US" sz="2200" b="1" dirty="0" smtClean="0">
                <a:solidFill>
                  <a:srgbClr val="0F116A"/>
                </a:solidFill>
              </a:rPr>
              <a:t>protein.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" name="Action Button: Information 7">
            <a:hlinkClick r:id="rId4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ction Button: Information 8">
            <a:hlinkClick r:id="rId5" highlightClick="1"/>
          </p:cNvPr>
          <p:cNvSpPr/>
          <p:nvPr/>
        </p:nvSpPr>
        <p:spPr bwMode="auto">
          <a:xfrm>
            <a:off x="77724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 err="1"/>
              <a:t>Operon</a:t>
            </a:r>
            <a:r>
              <a:rPr lang="en-US" dirty="0"/>
              <a:t>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31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257800"/>
          </a:xfrm>
        </p:spPr>
        <p:txBody>
          <a:bodyPr/>
          <a:lstStyle/>
          <a:p>
            <a:pPr>
              <a:spcBef>
                <a:spcPts val="400"/>
              </a:spcBef>
              <a:buClrTx/>
            </a:pPr>
            <a:r>
              <a:rPr lang="en-US" dirty="0"/>
              <a:t>Repressible </a:t>
            </a:r>
            <a:r>
              <a:rPr lang="en-US" dirty="0" err="1"/>
              <a:t>operon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Tx/>
            </a:pPr>
            <a:r>
              <a:rPr lang="en-US" dirty="0"/>
              <a:t>usually functions in </a:t>
            </a:r>
            <a:r>
              <a:rPr lang="en-US" u="sng" dirty="0">
                <a:solidFill>
                  <a:srgbClr val="CC0000"/>
                </a:solidFill>
              </a:rPr>
              <a:t>anabolic</a:t>
            </a:r>
            <a:r>
              <a:rPr lang="en-US" dirty="0"/>
              <a:t> pathways</a:t>
            </a:r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u="sng" dirty="0">
                <a:solidFill>
                  <a:srgbClr val="CC0000"/>
                </a:solidFill>
              </a:rPr>
              <a:t>synthesizing</a:t>
            </a:r>
            <a:r>
              <a:rPr lang="en-US" dirty="0"/>
              <a:t> end products</a:t>
            </a:r>
          </a:p>
          <a:p>
            <a:pPr lvl="1">
              <a:spcBef>
                <a:spcPts val="400"/>
              </a:spcBef>
              <a:buClrTx/>
            </a:pPr>
            <a:r>
              <a:rPr lang="en-US" dirty="0"/>
              <a:t>when end product is present in excess,</a:t>
            </a:r>
            <a:br>
              <a:rPr lang="en-US" dirty="0"/>
            </a:br>
            <a:r>
              <a:rPr lang="en-US" dirty="0"/>
              <a:t>cell allocates resources to other uses </a:t>
            </a:r>
          </a:p>
          <a:p>
            <a:pPr>
              <a:spcBef>
                <a:spcPts val="400"/>
              </a:spcBef>
              <a:buClrTx/>
            </a:pPr>
            <a:r>
              <a:rPr lang="en-US" dirty="0"/>
              <a:t>Inducible </a:t>
            </a:r>
            <a:r>
              <a:rPr lang="en-US" dirty="0" err="1"/>
              <a:t>operon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Tx/>
            </a:pPr>
            <a:r>
              <a:rPr lang="en-US" dirty="0"/>
              <a:t>usually functions in </a:t>
            </a:r>
            <a:r>
              <a:rPr lang="en-US" u="sng" dirty="0">
                <a:solidFill>
                  <a:srgbClr val="CC0000"/>
                </a:solidFill>
              </a:rPr>
              <a:t>catabolic</a:t>
            </a:r>
            <a:r>
              <a:rPr lang="en-US" dirty="0"/>
              <a:t> </a:t>
            </a:r>
            <a:r>
              <a:rPr lang="en-US" dirty="0" smtClean="0"/>
              <a:t>pathways </a:t>
            </a:r>
            <a:endParaRPr lang="en-US" dirty="0"/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u="sng" dirty="0">
                <a:solidFill>
                  <a:srgbClr val="CC0000"/>
                </a:solidFill>
              </a:rPr>
              <a:t>digesting</a:t>
            </a:r>
            <a:r>
              <a:rPr lang="en-US" dirty="0"/>
              <a:t> nutrients to simpler molecules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Tx/>
            </a:pPr>
            <a:r>
              <a:rPr lang="en-US" dirty="0"/>
              <a:t>produce enzymes only when nutrient is available</a:t>
            </a:r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dirty="0"/>
              <a:t>cell avoids making proteins that have nothing to do, cell allocates resources to other uses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/>
              <a:t>Jacob &amp; Monod: </a:t>
            </a:r>
            <a:r>
              <a:rPr lang="en-US" i="1"/>
              <a:t>lac</a:t>
            </a:r>
            <a:r>
              <a:rPr lang="en-US"/>
              <a:t> Operon</a:t>
            </a:r>
          </a:p>
        </p:txBody>
      </p:sp>
      <p:sp>
        <p:nvSpPr>
          <p:cNvPr id="429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4267200"/>
          </a:xfrm>
        </p:spPr>
        <p:txBody>
          <a:bodyPr/>
          <a:lstStyle/>
          <a:p>
            <a:r>
              <a:rPr lang="en-US"/>
              <a:t>Francois Jacob &amp; Jacques Monod</a:t>
            </a:r>
          </a:p>
          <a:p>
            <a:pPr lvl="1"/>
            <a:r>
              <a:rPr lang="en-US"/>
              <a:t>first to describe operon system</a:t>
            </a:r>
          </a:p>
          <a:p>
            <a:pPr lvl="1"/>
            <a:r>
              <a:rPr lang="en-US"/>
              <a:t>coined the phrase “operon”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602412" y="76200"/>
            <a:ext cx="2465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400" b="1" dirty="0">
                <a:solidFill>
                  <a:srgbClr val="0F116A"/>
                </a:solidFill>
                <a:ea typeface="ＭＳ Ｐゴシック" charset="-128"/>
              </a:rPr>
              <a:t>1961 </a:t>
            </a:r>
            <a:r>
              <a:rPr lang="en-US" sz="3400" b="1" dirty="0">
                <a:solidFill>
                  <a:srgbClr val="000005"/>
                </a:solidFill>
                <a:ea typeface="ＭＳ Ｐゴシック" charset="-128"/>
              </a:rPr>
              <a:t>| </a:t>
            </a:r>
            <a:r>
              <a:rPr lang="en-US" sz="3400" b="1" dirty="0">
                <a:solidFill>
                  <a:srgbClr val="CC0000"/>
                </a:solidFill>
                <a:ea typeface="ＭＳ Ｐゴシック" charset="-128"/>
              </a:rPr>
              <a:t>1965</a:t>
            </a:r>
            <a:endParaRPr lang="en-US" sz="3000" b="1" dirty="0">
              <a:solidFill>
                <a:srgbClr val="0F116A"/>
              </a:solidFill>
              <a:ea typeface="ＭＳ Ｐゴシック" charset="-128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653872"/>
            <a:ext cx="2971801" cy="3997883"/>
            <a:chOff x="5333999" y="2707717"/>
            <a:chExt cx="2971801" cy="3997883"/>
          </a:xfrm>
        </p:grpSpPr>
        <p:pic>
          <p:nvPicPr>
            <p:cNvPr id="4290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3999" y="2707717"/>
              <a:ext cx="2971801" cy="3766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5668577" y="6228874"/>
              <a:ext cx="2302645" cy="476726"/>
            </a:xfrm>
            <a:prstGeom prst="round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F116A"/>
                  </a:solidFill>
                </a:rPr>
                <a:t>Francois Jacob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219200" y="2646063"/>
            <a:ext cx="2562661" cy="4013501"/>
            <a:chOff x="1219200" y="2640744"/>
            <a:chExt cx="2562661" cy="4013501"/>
          </a:xfrm>
        </p:grpSpPr>
        <p:pic>
          <p:nvPicPr>
            <p:cNvPr id="4290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640744"/>
              <a:ext cx="2562661" cy="3900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1316527" y="6177519"/>
              <a:ext cx="2368007" cy="476726"/>
            </a:xfrm>
            <a:prstGeom prst="round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F116A"/>
                  </a:solidFill>
                </a:rPr>
                <a:t>Jacques Monod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914400"/>
          </a:xfrm>
        </p:spPr>
        <p:txBody>
          <a:bodyPr/>
          <a:lstStyle/>
          <a:p>
            <a:pPr algn="ctr"/>
            <a:r>
              <a:rPr lang="en-US" sz="6600"/>
              <a:t>Any Questions??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8612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Bacteria as Pathogens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1825" y="1014412"/>
            <a:ext cx="7331075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Disease-causing microbes</a:t>
            </a:r>
          </a:p>
          <a:p>
            <a:pPr lvl="1" eaLnBrk="1" hangingPunct="1"/>
            <a:r>
              <a:rPr lang="en-US" dirty="0" smtClean="0"/>
              <a:t>plant diseases</a:t>
            </a:r>
          </a:p>
          <a:p>
            <a:pPr lvl="2" eaLnBrk="1" hangingPunct="1"/>
            <a:r>
              <a:rPr lang="en-US" dirty="0" smtClean="0"/>
              <a:t>wilts, fruit rot, blights</a:t>
            </a:r>
          </a:p>
          <a:p>
            <a:pPr lvl="1" eaLnBrk="1" hangingPunct="1"/>
            <a:r>
              <a:rPr lang="en-US" dirty="0" smtClean="0"/>
              <a:t>animal diseases</a:t>
            </a:r>
          </a:p>
          <a:p>
            <a:pPr lvl="2" eaLnBrk="1" hangingPunct="1"/>
            <a:r>
              <a:rPr lang="en-US" dirty="0" smtClean="0"/>
              <a:t>tooth decay, ulcers</a:t>
            </a:r>
          </a:p>
          <a:p>
            <a:pPr lvl="2" eaLnBrk="1" hangingPunct="1"/>
            <a:r>
              <a:rPr lang="en-US" dirty="0" smtClean="0"/>
              <a:t>anthrax, botulism</a:t>
            </a:r>
          </a:p>
          <a:p>
            <a:pPr lvl="2" eaLnBrk="1" hangingPunct="1"/>
            <a:r>
              <a:rPr lang="en-US" dirty="0" smtClean="0"/>
              <a:t>plague, leprosy, “flesh-eating” disease</a:t>
            </a:r>
          </a:p>
          <a:p>
            <a:pPr lvl="2" eaLnBrk="1" hangingPunct="1"/>
            <a:r>
              <a:rPr lang="en-US" dirty="0" smtClean="0"/>
              <a:t>STDs: gonorrhea, </a:t>
            </a:r>
            <a:r>
              <a:rPr lang="en-US" dirty="0" err="1" smtClean="0"/>
              <a:t>chlamydia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typhoid, cholera </a:t>
            </a:r>
          </a:p>
          <a:p>
            <a:pPr lvl="2" eaLnBrk="1" hangingPunct="1"/>
            <a:r>
              <a:rPr lang="en-US" dirty="0" smtClean="0"/>
              <a:t>TB, pneumonia</a:t>
            </a:r>
          </a:p>
          <a:p>
            <a:pPr lvl="2" eaLnBrk="1" hangingPunct="1"/>
            <a:r>
              <a:rPr lang="en-US" dirty="0" err="1" smtClean="0"/>
              <a:t>lyme</a:t>
            </a:r>
            <a:r>
              <a:rPr lang="en-US" dirty="0" smtClean="0"/>
              <a:t> disease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663" y="1501775"/>
            <a:ext cx="3357562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5" cstate="print"/>
          <a:srcRect l="12000" t="21819" r="7201" b="14546"/>
          <a:stretch>
            <a:fillRect/>
          </a:stretch>
        </p:blipFill>
        <p:spPr bwMode="auto">
          <a:xfrm>
            <a:off x="7204075" y="76200"/>
            <a:ext cx="1785938" cy="185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29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21041"/>
            <a:ext cx="4038600" cy="188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6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2" y="4811713"/>
            <a:ext cx="14366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54813" y="2667000"/>
            <a:ext cx="2160587" cy="3981450"/>
            <a:chOff x="4399" y="1792"/>
            <a:chExt cx="1361" cy="2508"/>
          </a:xfrm>
        </p:grpSpPr>
        <p:pic>
          <p:nvPicPr>
            <p:cNvPr id="15370" name="Picture 2" descr="41-13-HumanDigestiveSys-NL"/>
            <p:cNvPicPr>
              <a:picLocks noChangeAspect="1" noChangeArrowheads="1"/>
            </p:cNvPicPr>
            <p:nvPr/>
          </p:nvPicPr>
          <p:blipFill>
            <a:blip r:embed="rId7" cstate="print"/>
            <a:srcRect l="29807" r="32600" b="3600"/>
            <a:stretch>
              <a:fillRect/>
            </a:stretch>
          </p:blipFill>
          <p:spPr bwMode="auto">
            <a:xfrm>
              <a:off x="4497" y="1792"/>
              <a:ext cx="1261" cy="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4399" y="3715"/>
              <a:ext cx="297" cy="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5603" y="3303"/>
              <a:ext cx="157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60362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Bacteria as Beneficial (&amp; necessary)</a:t>
            </a:r>
          </a:p>
        </p:txBody>
      </p:sp>
      <p:sp>
        <p:nvSpPr>
          <p:cNvPr id="38195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7038" y="1030287"/>
            <a:ext cx="8488362" cy="53546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Life on Earth is dependent on bacteria</a:t>
            </a:r>
          </a:p>
          <a:p>
            <a:pPr lvl="1" eaLnBrk="1" hangingPunct="1"/>
            <a:r>
              <a:rPr lang="en-US" sz="2600" u="sng" dirty="0" smtClean="0">
                <a:solidFill>
                  <a:srgbClr val="CC0000"/>
                </a:solidFill>
              </a:rPr>
              <a:t>decomposers</a:t>
            </a:r>
            <a:endParaRPr lang="en-US" sz="2600" dirty="0" smtClean="0"/>
          </a:p>
          <a:p>
            <a:pPr lvl="2" eaLnBrk="1" hangingPunct="1"/>
            <a:r>
              <a:rPr lang="en-US" sz="2000" dirty="0" smtClean="0"/>
              <a:t>recycling of nutrients from dead to living</a:t>
            </a:r>
          </a:p>
          <a:p>
            <a:pPr lvl="1" eaLnBrk="1" hangingPunct="1"/>
            <a:r>
              <a:rPr lang="en-US" sz="2600" u="sng" dirty="0" smtClean="0">
                <a:solidFill>
                  <a:srgbClr val="CC0000"/>
                </a:solidFill>
              </a:rPr>
              <a:t>nitrogen fixation</a:t>
            </a:r>
            <a:endParaRPr lang="en-US" sz="2600" dirty="0" smtClean="0"/>
          </a:p>
          <a:p>
            <a:pPr lvl="2" eaLnBrk="1" hangingPunct="1"/>
            <a:r>
              <a:rPr lang="en-US" sz="2000" dirty="0" smtClean="0"/>
              <a:t>only organisms that can fix N from atmosphere</a:t>
            </a:r>
          </a:p>
          <a:p>
            <a:pPr lvl="3" eaLnBrk="1" hangingPunct="1"/>
            <a:r>
              <a:rPr lang="en-US" sz="1800" dirty="0" smtClean="0"/>
              <a:t>needed for synthesis of proteins &amp; nucleic acids</a:t>
            </a:r>
          </a:p>
          <a:p>
            <a:pPr lvl="3" eaLnBrk="1" hangingPunct="1"/>
            <a:r>
              <a:rPr lang="en-US" sz="1800" dirty="0" smtClean="0"/>
              <a:t>plant root nodules</a:t>
            </a:r>
          </a:p>
          <a:p>
            <a:pPr lvl="1" eaLnBrk="1" hangingPunct="1"/>
            <a:r>
              <a:rPr lang="en-US" sz="2600" dirty="0" smtClean="0"/>
              <a:t>help in digestion (E. coli)</a:t>
            </a:r>
          </a:p>
          <a:p>
            <a:pPr lvl="2" eaLnBrk="1" hangingPunct="1"/>
            <a:r>
              <a:rPr lang="en-US" sz="2000" dirty="0" smtClean="0"/>
              <a:t>digest cellulose for herbivores</a:t>
            </a:r>
          </a:p>
          <a:p>
            <a:pPr lvl="3" eaLnBrk="1" hangingPunct="1"/>
            <a:r>
              <a:rPr lang="en-US" sz="1800" dirty="0" err="1" smtClean="0"/>
              <a:t>cellulase</a:t>
            </a:r>
            <a:r>
              <a:rPr lang="en-US" sz="1800" dirty="0" smtClean="0"/>
              <a:t> enzyme</a:t>
            </a:r>
          </a:p>
          <a:p>
            <a:pPr lvl="2" eaLnBrk="1" hangingPunct="1"/>
            <a:r>
              <a:rPr lang="en-US" sz="2000" dirty="0" smtClean="0"/>
              <a:t>produce vitamins K &amp;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for humans</a:t>
            </a:r>
          </a:p>
          <a:p>
            <a:pPr lvl="1" eaLnBrk="1" hangingPunct="1"/>
            <a:r>
              <a:rPr lang="en-US" sz="2600" dirty="0" smtClean="0"/>
              <a:t>produce foods &amp; medicines</a:t>
            </a:r>
          </a:p>
          <a:p>
            <a:pPr lvl="2" eaLnBrk="1" hangingPunct="1"/>
            <a:r>
              <a:rPr lang="en-US" sz="2000" dirty="0" smtClean="0"/>
              <a:t>from yogurt to insulin</a:t>
            </a:r>
          </a:p>
        </p:txBody>
      </p:sp>
      <p:pic>
        <p:nvPicPr>
          <p:cNvPr id="381959" name="Picture 7" descr="37_10RootNodules_LP"/>
          <p:cNvPicPr>
            <a:picLocks noChangeAspect="1" noChangeArrowheads="1"/>
          </p:cNvPicPr>
          <p:nvPr/>
        </p:nvPicPr>
        <p:blipFill>
          <a:blip r:embed="rId8" cstate="print"/>
          <a:srcRect t="19934" r="60329" b="29900"/>
          <a:stretch>
            <a:fillRect/>
          </a:stretch>
        </p:blipFill>
        <p:spPr bwMode="auto">
          <a:xfrm>
            <a:off x="7600950" y="957262"/>
            <a:ext cx="1446213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96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2" y="5424488"/>
            <a:ext cx="2039938" cy="128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966" name="Picture 14"/>
          <p:cNvPicPr>
            <a:picLocks noChangeAspect="1" noChangeArrowheads="1"/>
          </p:cNvPicPr>
          <p:nvPr/>
        </p:nvPicPr>
        <p:blipFill>
          <a:blip r:embed="rId10" cstate="print"/>
          <a:srcRect l="4500" r="1801" b="11035"/>
          <a:stretch>
            <a:fillRect/>
          </a:stretch>
        </p:blipFill>
        <p:spPr bwMode="auto">
          <a:xfrm>
            <a:off x="5410200" y="3602037"/>
            <a:ext cx="2006600" cy="127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ction Button: Movie 12">
            <a:hlinkClick r:id="rId11" action="ppaction://hlinkfile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Movi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9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9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19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19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8" presetClass="emp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8" grpId="0" build="p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Bacterial </a:t>
            </a:r>
            <a:r>
              <a:rPr lang="en-US" dirty="0" smtClean="0"/>
              <a:t>Diversity</a:t>
            </a:r>
            <a:endParaRPr lang="en-US" dirty="0"/>
          </a:p>
        </p:txBody>
      </p:sp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6245"/>
            <a:ext cx="9144000" cy="49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908978" y="987266"/>
            <a:ext cx="7326044" cy="612934"/>
          </a:xfrm>
          <a:prstGeom prst="round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rgbClr val="0F116A"/>
                </a:solidFill>
              </a:rPr>
              <a:t>rods and </a:t>
            </a:r>
            <a:r>
              <a:rPr lang="en-US" sz="3000" b="1" dirty="0" smtClean="0">
                <a:solidFill>
                  <a:srgbClr val="0F116A"/>
                </a:solidFill>
              </a:rPr>
              <a:t>spirals and spheres… </a:t>
            </a:r>
            <a:r>
              <a:rPr lang="en-US" sz="3000" b="1" dirty="0">
                <a:solidFill>
                  <a:srgbClr val="0F116A"/>
                </a:solidFill>
              </a:rPr>
              <a:t>Oh My!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Bacterial </a:t>
            </a:r>
            <a:r>
              <a:rPr lang="en-US" dirty="0" smtClean="0"/>
              <a:t>Diversity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2944" y="990600"/>
            <a:ext cx="5218113" cy="2225675"/>
            <a:chOff x="3352800" y="1066800"/>
            <a:chExt cx="5218113" cy="2225675"/>
          </a:xfrm>
        </p:grpSpPr>
        <p:pic>
          <p:nvPicPr>
            <p:cNvPr id="3778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066800"/>
              <a:ext cx="5130800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7860" name="Rectangle 4"/>
            <p:cNvSpPr>
              <a:spLocks noChangeArrowheads="1"/>
            </p:cNvSpPr>
            <p:nvPr/>
          </p:nvSpPr>
          <p:spPr bwMode="auto">
            <a:xfrm>
              <a:off x="3352800" y="2590800"/>
              <a:ext cx="25828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i="1">
                  <a:solidFill>
                    <a:schemeClr val="tx2"/>
                  </a:solidFill>
                </a:rPr>
                <a:t>Borrelia burgdorferi</a:t>
              </a:r>
              <a:endParaRPr lang="en-US" sz="2000" b="1">
                <a:solidFill>
                  <a:srgbClr val="0F116A"/>
                </a:solidFill>
              </a:endParaRPr>
            </a:p>
            <a:p>
              <a:r>
                <a:rPr lang="en-US" sz="2000" b="1">
                  <a:solidFill>
                    <a:srgbClr val="0F116A"/>
                  </a:solidFill>
                </a:rPr>
                <a:t>Lyme disease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sp>
          <p:nvSpPr>
            <p:cNvPr id="377861" name="Rectangle 5"/>
            <p:cNvSpPr>
              <a:spLocks noChangeArrowheads="1"/>
            </p:cNvSpPr>
            <p:nvPr/>
          </p:nvSpPr>
          <p:spPr bwMode="auto">
            <a:xfrm>
              <a:off x="5902325" y="2590800"/>
              <a:ext cx="26685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i="1">
                  <a:solidFill>
                    <a:schemeClr val="tx2"/>
                  </a:solidFill>
                </a:rPr>
                <a:t>Treponema pallidum</a:t>
              </a:r>
              <a:endParaRPr lang="en-US" sz="2000" b="1">
                <a:solidFill>
                  <a:srgbClr val="0F116A"/>
                </a:solidFill>
              </a:endParaRPr>
            </a:p>
            <a:p>
              <a:r>
                <a:rPr lang="en-US" sz="2000" b="1">
                  <a:solidFill>
                    <a:srgbClr val="0F116A"/>
                  </a:solidFill>
                </a:rPr>
                <a:t>Syphillis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634640" y="6080125"/>
            <a:ext cx="32194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Escherichia coli O157:H7</a:t>
            </a:r>
          </a:p>
          <a:p>
            <a:r>
              <a:rPr lang="en-US" sz="2000" b="1" dirty="0">
                <a:solidFill>
                  <a:srgbClr val="0F116A"/>
                </a:solidFill>
              </a:rPr>
              <a:t>Hemorrhagic E. coli</a:t>
            </a:r>
          </a:p>
        </p:txBody>
      </p:sp>
      <p:pic>
        <p:nvPicPr>
          <p:cNvPr id="377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76600"/>
            <a:ext cx="3481434" cy="278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5322911" y="6080125"/>
            <a:ext cx="2894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</a:rPr>
              <a:t>Enterococcus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faecium</a:t>
            </a:r>
            <a:endParaRPr lang="en-US" sz="2000" b="1" dirty="0">
              <a:solidFill>
                <a:srgbClr val="0F116A"/>
              </a:solidFill>
            </a:endParaRPr>
          </a:p>
          <a:p>
            <a:r>
              <a:rPr lang="en-US" sz="2000" b="1" dirty="0">
                <a:solidFill>
                  <a:srgbClr val="0F116A"/>
                </a:solidFill>
              </a:rPr>
              <a:t>skin infections</a:t>
            </a:r>
            <a:endParaRPr lang="en-US" sz="2600" b="1" dirty="0">
              <a:solidFill>
                <a:srgbClr val="0F116A"/>
              </a:solidFill>
            </a:endParaRPr>
          </a:p>
        </p:txBody>
      </p:sp>
      <p:pic>
        <p:nvPicPr>
          <p:cNvPr id="3778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3421930" cy="26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ction Button: Information 11">
            <a:hlinkClick r:id="rId6" highlightClick="1"/>
          </p:cNvPr>
          <p:cNvSpPr/>
          <p:nvPr/>
        </p:nvSpPr>
        <p:spPr bwMode="auto">
          <a:xfrm>
            <a:off x="8458200" y="1524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Oval 2"/>
          <p:cNvSpPr>
            <a:spLocks noChangeArrowheads="1"/>
          </p:cNvSpPr>
          <p:nvPr/>
        </p:nvSpPr>
        <p:spPr bwMode="auto">
          <a:xfrm>
            <a:off x="457200" y="1752600"/>
            <a:ext cx="11125200" cy="6019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>
                <a:alpha val="7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Bacterial </a:t>
            </a:r>
            <a:r>
              <a:rPr lang="en-US" dirty="0" smtClean="0"/>
              <a:t>Genome </a:t>
            </a:r>
            <a:endParaRPr lang="en-US" dirty="0"/>
          </a:p>
        </p:txBody>
      </p:sp>
      <p:sp>
        <p:nvSpPr>
          <p:cNvPr id="3799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419600"/>
          </a:xfrm>
        </p:spPr>
        <p:txBody>
          <a:bodyPr/>
          <a:lstStyle/>
          <a:p>
            <a:r>
              <a:rPr lang="en-US"/>
              <a:t>Single circular chromosome</a:t>
            </a:r>
          </a:p>
          <a:p>
            <a:pPr lvl="1"/>
            <a:r>
              <a:rPr lang="en-US"/>
              <a:t>haploid</a:t>
            </a:r>
          </a:p>
          <a:p>
            <a:pPr lvl="1"/>
            <a:r>
              <a:rPr lang="en-US"/>
              <a:t>naked DNA</a:t>
            </a:r>
          </a:p>
          <a:p>
            <a:pPr lvl="2"/>
            <a:r>
              <a:rPr lang="en-US"/>
              <a:t>no histone proteins</a:t>
            </a:r>
          </a:p>
          <a:p>
            <a:pPr lvl="1"/>
            <a:r>
              <a:rPr lang="en-US"/>
              <a:t>~4 million base pairs</a:t>
            </a:r>
          </a:p>
          <a:p>
            <a:pPr lvl="2"/>
            <a:r>
              <a:rPr lang="en-US"/>
              <a:t>~4300 genes</a:t>
            </a:r>
          </a:p>
          <a:p>
            <a:pPr lvl="2"/>
            <a:r>
              <a:rPr lang="en-US"/>
              <a:t>1/1000 DNA in eukaryote</a:t>
            </a:r>
          </a:p>
        </p:txBody>
      </p:sp>
      <p:sp>
        <p:nvSpPr>
          <p:cNvPr id="379909" name="Freeform 5"/>
          <p:cNvSpPr>
            <a:spLocks/>
          </p:cNvSpPr>
          <p:nvPr/>
        </p:nvSpPr>
        <p:spPr bwMode="auto">
          <a:xfrm rot="2694901" flipH="1" flipV="1">
            <a:off x="5300663" y="3455988"/>
            <a:ext cx="3767137" cy="2182812"/>
          </a:xfrm>
          <a:custGeom>
            <a:avLst/>
            <a:gdLst/>
            <a:ahLst/>
            <a:cxnLst>
              <a:cxn ang="0">
                <a:pos x="759" y="77"/>
              </a:cxn>
              <a:cxn ang="0">
                <a:pos x="310" y="77"/>
              </a:cxn>
              <a:cxn ang="0">
                <a:pos x="245" y="102"/>
              </a:cxn>
              <a:cxn ang="0">
                <a:pos x="179" y="118"/>
              </a:cxn>
              <a:cxn ang="0">
                <a:pos x="147" y="151"/>
              </a:cxn>
              <a:cxn ang="0">
                <a:pos x="90" y="233"/>
              </a:cxn>
              <a:cxn ang="0">
                <a:pos x="49" y="314"/>
              </a:cxn>
              <a:cxn ang="0">
                <a:pos x="0" y="494"/>
              </a:cxn>
              <a:cxn ang="0">
                <a:pos x="8" y="633"/>
              </a:cxn>
              <a:cxn ang="0">
                <a:pos x="106" y="845"/>
              </a:cxn>
              <a:cxn ang="0">
                <a:pos x="188" y="967"/>
              </a:cxn>
              <a:cxn ang="0">
                <a:pos x="498" y="1237"/>
              </a:cxn>
              <a:cxn ang="0">
                <a:pos x="620" y="1302"/>
              </a:cxn>
              <a:cxn ang="0">
                <a:pos x="816" y="1375"/>
              </a:cxn>
              <a:cxn ang="0">
                <a:pos x="963" y="1367"/>
              </a:cxn>
              <a:cxn ang="0">
                <a:pos x="1110" y="1302"/>
              </a:cxn>
              <a:cxn ang="0">
                <a:pos x="1428" y="1212"/>
              </a:cxn>
              <a:cxn ang="0">
                <a:pos x="2057" y="1179"/>
              </a:cxn>
              <a:cxn ang="0">
                <a:pos x="2147" y="1147"/>
              </a:cxn>
              <a:cxn ang="0">
                <a:pos x="2204" y="1114"/>
              </a:cxn>
              <a:cxn ang="0">
                <a:pos x="2261" y="1049"/>
              </a:cxn>
              <a:cxn ang="0">
                <a:pos x="2302" y="992"/>
              </a:cxn>
              <a:cxn ang="0">
                <a:pos x="2334" y="935"/>
              </a:cxn>
              <a:cxn ang="0">
                <a:pos x="2367" y="845"/>
              </a:cxn>
              <a:cxn ang="0">
                <a:pos x="2334" y="673"/>
              </a:cxn>
              <a:cxn ang="0">
                <a:pos x="2269" y="559"/>
              </a:cxn>
              <a:cxn ang="0">
                <a:pos x="2212" y="469"/>
              </a:cxn>
              <a:cxn ang="0">
                <a:pos x="2073" y="322"/>
              </a:cxn>
              <a:cxn ang="0">
                <a:pos x="2057" y="298"/>
              </a:cxn>
              <a:cxn ang="0">
                <a:pos x="2024" y="282"/>
              </a:cxn>
              <a:cxn ang="0">
                <a:pos x="1943" y="224"/>
              </a:cxn>
              <a:cxn ang="0">
                <a:pos x="1730" y="167"/>
              </a:cxn>
              <a:cxn ang="0">
                <a:pos x="1681" y="135"/>
              </a:cxn>
              <a:cxn ang="0">
                <a:pos x="1649" y="94"/>
              </a:cxn>
              <a:cxn ang="0">
                <a:pos x="1567" y="77"/>
              </a:cxn>
              <a:cxn ang="0">
                <a:pos x="1314" y="45"/>
              </a:cxn>
              <a:cxn ang="0">
                <a:pos x="1281" y="53"/>
              </a:cxn>
              <a:cxn ang="0">
                <a:pos x="1257" y="69"/>
              </a:cxn>
              <a:cxn ang="0">
                <a:pos x="1167" y="86"/>
              </a:cxn>
              <a:cxn ang="0">
                <a:pos x="759" y="77"/>
              </a:cxn>
            </a:cxnLst>
            <a:rect l="0" t="0" r="r" b="b"/>
            <a:pathLst>
              <a:path w="2373" h="1375">
                <a:moveTo>
                  <a:pt x="759" y="77"/>
                </a:moveTo>
                <a:cubicBezTo>
                  <a:pt x="596" y="71"/>
                  <a:pt x="471" y="61"/>
                  <a:pt x="310" y="77"/>
                </a:cubicBezTo>
                <a:cubicBezTo>
                  <a:pt x="286" y="79"/>
                  <a:pt x="267" y="96"/>
                  <a:pt x="245" y="102"/>
                </a:cubicBezTo>
                <a:cubicBezTo>
                  <a:pt x="223" y="107"/>
                  <a:pt x="179" y="118"/>
                  <a:pt x="179" y="118"/>
                </a:cubicBezTo>
                <a:cubicBezTo>
                  <a:pt x="157" y="183"/>
                  <a:pt x="189" y="108"/>
                  <a:pt x="147" y="151"/>
                </a:cubicBezTo>
                <a:cubicBezTo>
                  <a:pt x="123" y="174"/>
                  <a:pt x="105" y="203"/>
                  <a:pt x="90" y="233"/>
                </a:cubicBezTo>
                <a:cubicBezTo>
                  <a:pt x="76" y="258"/>
                  <a:pt x="59" y="286"/>
                  <a:pt x="49" y="314"/>
                </a:cubicBezTo>
                <a:cubicBezTo>
                  <a:pt x="27" y="372"/>
                  <a:pt x="18" y="434"/>
                  <a:pt x="0" y="494"/>
                </a:cubicBezTo>
                <a:cubicBezTo>
                  <a:pt x="2" y="540"/>
                  <a:pt x="3" y="586"/>
                  <a:pt x="8" y="633"/>
                </a:cubicBezTo>
                <a:cubicBezTo>
                  <a:pt x="15" y="708"/>
                  <a:pt x="64" y="784"/>
                  <a:pt x="106" y="845"/>
                </a:cubicBezTo>
                <a:cubicBezTo>
                  <a:pt x="133" y="884"/>
                  <a:pt x="158" y="928"/>
                  <a:pt x="188" y="967"/>
                </a:cubicBezTo>
                <a:cubicBezTo>
                  <a:pt x="273" y="1077"/>
                  <a:pt x="385" y="1156"/>
                  <a:pt x="498" y="1237"/>
                </a:cubicBezTo>
                <a:cubicBezTo>
                  <a:pt x="603" y="1312"/>
                  <a:pt x="453" y="1218"/>
                  <a:pt x="620" y="1302"/>
                </a:cubicBezTo>
                <a:cubicBezTo>
                  <a:pt x="689" y="1336"/>
                  <a:pt x="736" y="1363"/>
                  <a:pt x="816" y="1375"/>
                </a:cubicBezTo>
                <a:cubicBezTo>
                  <a:pt x="865" y="1372"/>
                  <a:pt x="914" y="1375"/>
                  <a:pt x="963" y="1367"/>
                </a:cubicBezTo>
                <a:cubicBezTo>
                  <a:pt x="1010" y="1358"/>
                  <a:pt x="1064" y="1319"/>
                  <a:pt x="1110" y="1302"/>
                </a:cubicBezTo>
                <a:cubicBezTo>
                  <a:pt x="1208" y="1263"/>
                  <a:pt x="1322" y="1223"/>
                  <a:pt x="1428" y="1212"/>
                </a:cubicBezTo>
                <a:cubicBezTo>
                  <a:pt x="1641" y="1188"/>
                  <a:pt x="1835" y="1183"/>
                  <a:pt x="2057" y="1179"/>
                </a:cubicBezTo>
                <a:cubicBezTo>
                  <a:pt x="2087" y="1164"/>
                  <a:pt x="2115" y="1157"/>
                  <a:pt x="2147" y="1147"/>
                </a:cubicBezTo>
                <a:cubicBezTo>
                  <a:pt x="2164" y="1134"/>
                  <a:pt x="2187" y="1128"/>
                  <a:pt x="2204" y="1114"/>
                </a:cubicBezTo>
                <a:cubicBezTo>
                  <a:pt x="2225" y="1095"/>
                  <a:pt x="2240" y="1068"/>
                  <a:pt x="2261" y="1049"/>
                </a:cubicBezTo>
                <a:cubicBezTo>
                  <a:pt x="2278" y="995"/>
                  <a:pt x="2254" y="1054"/>
                  <a:pt x="2302" y="992"/>
                </a:cubicBezTo>
                <a:cubicBezTo>
                  <a:pt x="2315" y="974"/>
                  <a:pt x="2321" y="953"/>
                  <a:pt x="2334" y="935"/>
                </a:cubicBezTo>
                <a:cubicBezTo>
                  <a:pt x="2343" y="901"/>
                  <a:pt x="2347" y="873"/>
                  <a:pt x="2367" y="845"/>
                </a:cubicBezTo>
                <a:cubicBezTo>
                  <a:pt x="2361" y="758"/>
                  <a:pt x="2373" y="731"/>
                  <a:pt x="2334" y="673"/>
                </a:cubicBezTo>
                <a:cubicBezTo>
                  <a:pt x="2320" y="631"/>
                  <a:pt x="2299" y="589"/>
                  <a:pt x="2269" y="559"/>
                </a:cubicBezTo>
                <a:cubicBezTo>
                  <a:pt x="2252" y="517"/>
                  <a:pt x="2237" y="504"/>
                  <a:pt x="2212" y="469"/>
                </a:cubicBezTo>
                <a:cubicBezTo>
                  <a:pt x="2189" y="401"/>
                  <a:pt x="2120" y="369"/>
                  <a:pt x="2073" y="322"/>
                </a:cubicBezTo>
                <a:cubicBezTo>
                  <a:pt x="2066" y="315"/>
                  <a:pt x="2064" y="304"/>
                  <a:pt x="2057" y="298"/>
                </a:cubicBezTo>
                <a:cubicBezTo>
                  <a:pt x="2047" y="290"/>
                  <a:pt x="2034" y="288"/>
                  <a:pt x="2024" y="282"/>
                </a:cubicBezTo>
                <a:cubicBezTo>
                  <a:pt x="1995" y="264"/>
                  <a:pt x="1972" y="238"/>
                  <a:pt x="1943" y="224"/>
                </a:cubicBezTo>
                <a:cubicBezTo>
                  <a:pt x="1877" y="190"/>
                  <a:pt x="1799" y="183"/>
                  <a:pt x="1730" y="167"/>
                </a:cubicBezTo>
                <a:cubicBezTo>
                  <a:pt x="1713" y="156"/>
                  <a:pt x="1694" y="149"/>
                  <a:pt x="1681" y="135"/>
                </a:cubicBezTo>
                <a:cubicBezTo>
                  <a:pt x="1669" y="122"/>
                  <a:pt x="1662" y="104"/>
                  <a:pt x="1649" y="94"/>
                </a:cubicBezTo>
                <a:cubicBezTo>
                  <a:pt x="1626" y="76"/>
                  <a:pt x="1594" y="81"/>
                  <a:pt x="1567" y="77"/>
                </a:cubicBezTo>
                <a:cubicBezTo>
                  <a:pt x="1516" y="0"/>
                  <a:pt x="1379" y="42"/>
                  <a:pt x="1314" y="45"/>
                </a:cubicBezTo>
                <a:cubicBezTo>
                  <a:pt x="1303" y="47"/>
                  <a:pt x="1291" y="48"/>
                  <a:pt x="1281" y="53"/>
                </a:cubicBezTo>
                <a:cubicBezTo>
                  <a:pt x="1272" y="56"/>
                  <a:pt x="1266" y="66"/>
                  <a:pt x="1257" y="69"/>
                </a:cubicBezTo>
                <a:cubicBezTo>
                  <a:pt x="1227" y="77"/>
                  <a:pt x="1196" y="77"/>
                  <a:pt x="1167" y="86"/>
                </a:cubicBezTo>
                <a:cubicBezTo>
                  <a:pt x="1031" y="78"/>
                  <a:pt x="894" y="62"/>
                  <a:pt x="759" y="77"/>
                </a:cubicBezTo>
                <a:close/>
              </a:path>
            </a:pathLst>
          </a:custGeom>
          <a:noFill/>
          <a:ln w="1270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76600"/>
            <a:ext cx="5105400" cy="33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7620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Nucleus</a:t>
            </a:r>
            <a:r>
              <a:rPr lang="en-US" dirty="0"/>
              <a:t>!</a:t>
            </a:r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05400"/>
          </a:xfrm>
        </p:spPr>
        <p:txBody>
          <a:bodyPr/>
          <a:lstStyle/>
          <a:p>
            <a:r>
              <a:rPr lang="en-US" dirty="0"/>
              <a:t>No nuclear </a:t>
            </a:r>
            <a:r>
              <a:rPr lang="en-US" dirty="0" smtClean="0"/>
              <a:t>membrane—</a:t>
            </a:r>
            <a:r>
              <a:rPr lang="en-US" dirty="0" smtClean="0">
                <a:solidFill>
                  <a:srgbClr val="FF0000"/>
                </a:solidFill>
              </a:rPr>
              <a:t>prokaryotic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/>
              <a:t>chromosome in cytoplasm</a:t>
            </a:r>
          </a:p>
          <a:p>
            <a:pPr lvl="1"/>
            <a:r>
              <a:rPr lang="en-US" dirty="0"/>
              <a:t>transcription &amp; translation are coupled together</a:t>
            </a:r>
          </a:p>
          <a:p>
            <a:pPr lvl="2"/>
            <a:r>
              <a:rPr lang="en-US" dirty="0"/>
              <a:t>no processing of mRNA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introns</a:t>
            </a:r>
            <a:endParaRPr lang="en-US" dirty="0"/>
          </a:p>
          <a:p>
            <a:pPr lvl="1"/>
            <a:r>
              <a:rPr lang="en-US" dirty="0"/>
              <a:t>but </a:t>
            </a:r>
            <a:r>
              <a:rPr lang="en-US" dirty="0" smtClean="0"/>
              <a:t>‘Central Dogma’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still applies</a:t>
            </a:r>
          </a:p>
          <a:p>
            <a:pPr lvl="2"/>
            <a:r>
              <a:rPr lang="en-US" dirty="0"/>
              <a:t>use same </a:t>
            </a:r>
            <a:br>
              <a:rPr lang="en-US" dirty="0"/>
            </a:br>
            <a:r>
              <a:rPr lang="en-US" dirty="0"/>
              <a:t>genetic code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005">
  <a:themeElements>
    <a:clrScheme name="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Stu's HD:Applications:Microsoft Office 2004:Templates:My Templates:template2005.pot</Template>
  <TotalTime>2134</TotalTime>
  <Words>1240</Words>
  <Application>Microsoft Office PowerPoint</Application>
  <PresentationFormat>On-screen Show (4:3)</PresentationFormat>
  <Paragraphs>353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Comic Sans MS</vt:lpstr>
      <vt:lpstr>Times</vt:lpstr>
      <vt:lpstr>Wingdings</vt:lpstr>
      <vt:lpstr>Zapf Dingbats</vt:lpstr>
      <vt:lpstr>template2005</vt:lpstr>
      <vt:lpstr>Chapter  13</vt:lpstr>
      <vt:lpstr>Why study bacterial genetics?</vt:lpstr>
      <vt:lpstr>Bacteria</vt:lpstr>
      <vt:lpstr>Bacteria as Pathogens</vt:lpstr>
      <vt:lpstr>Bacteria as Beneficial (&amp; necessary)</vt:lpstr>
      <vt:lpstr>Bacterial Diversity</vt:lpstr>
      <vt:lpstr>Bacterial Diversity</vt:lpstr>
      <vt:lpstr>Bacterial Genome </vt:lpstr>
      <vt:lpstr>No Nucleus!</vt:lpstr>
      <vt:lpstr>Binary Fission</vt:lpstr>
      <vt:lpstr>Variation in Bacteria</vt:lpstr>
      <vt:lpstr>Spontaneous Mutation</vt:lpstr>
      <vt:lpstr>Transformation </vt:lpstr>
      <vt:lpstr>Swapping DNA</vt:lpstr>
      <vt:lpstr>Plasmids </vt:lpstr>
      <vt:lpstr>Plasmids </vt:lpstr>
      <vt:lpstr>Plasmids &amp; Antibiotic Resistance</vt:lpstr>
      <vt:lpstr>Biotechnology  </vt:lpstr>
      <vt:lpstr>Transduction </vt:lpstr>
      <vt:lpstr>Conjugation</vt:lpstr>
      <vt:lpstr>Bacterial Genetics</vt:lpstr>
      <vt:lpstr>Bacterial Metabolism</vt:lpstr>
      <vt:lpstr>Reminder: Regulation of Metabolism</vt:lpstr>
      <vt:lpstr>Another Way to Regulate Metabolism</vt:lpstr>
      <vt:lpstr>Gene Regulation in Bacteria</vt:lpstr>
      <vt:lpstr>So how can genes be turned off?</vt:lpstr>
      <vt:lpstr>Genes Grouped Together </vt:lpstr>
      <vt:lpstr>Repressor Protein Model</vt:lpstr>
      <vt:lpstr>Repressible Operon: Tryptophan</vt:lpstr>
      <vt:lpstr>Tryptophan Operon</vt:lpstr>
      <vt:lpstr>Inducible Operon: Lactose</vt:lpstr>
      <vt:lpstr>Lactose Operon</vt:lpstr>
      <vt:lpstr>Operon Summary</vt:lpstr>
      <vt:lpstr>Jacob &amp; Monod: lac Operon</vt:lpstr>
      <vt:lpstr>Any Questions??</vt:lpstr>
    </vt:vector>
  </TitlesOfParts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036 - Prokaryotic Genetics</dc:title>
  <dc:subject>AP Biology</dc:subject>
  <dc:creator>Goldberg</dc:creator>
  <dc:description>adapted from Kim Foglia_x000d_
www.goldiesroom.org</dc:description>
  <cp:lastModifiedBy>BCSD </cp:lastModifiedBy>
  <cp:revision>89</cp:revision>
  <cp:lastPrinted>2006-03-07T06:09:16Z</cp:lastPrinted>
  <dcterms:created xsi:type="dcterms:W3CDTF">2006-03-05T19:41:46Z</dcterms:created>
  <dcterms:modified xsi:type="dcterms:W3CDTF">2018-01-23T14:07:27Z</dcterms:modified>
  <cp:category>2-3 days</cp:category>
  <cp:contentStatus>2013</cp:contentStatus>
</cp:coreProperties>
</file>