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5" r:id="rId4"/>
    <p:sldId id="266" r:id="rId5"/>
    <p:sldId id="267" r:id="rId6"/>
    <p:sldId id="272" r:id="rId7"/>
    <p:sldId id="268" r:id="rId8"/>
    <p:sldId id="273" r:id="rId9"/>
    <p:sldId id="274" r:id="rId10"/>
    <p:sldId id="283" r:id="rId11"/>
    <p:sldId id="269" r:id="rId12"/>
    <p:sldId id="275" r:id="rId13"/>
    <p:sldId id="278" r:id="rId14"/>
    <p:sldId id="284" r:id="rId15"/>
    <p:sldId id="279" r:id="rId16"/>
    <p:sldId id="280" r:id="rId17"/>
    <p:sldId id="287" r:id="rId18"/>
    <p:sldId id="282" r:id="rId19"/>
    <p:sldId id="281" r:id="rId20"/>
    <p:sldId id="286" r:id="rId21"/>
    <p:sldId id="285" r:id="rId22"/>
    <p:sldId id="288" r:id="rId23"/>
    <p:sldId id="271" r:id="rId24"/>
    <p:sldId id="276" r:id="rId25"/>
    <p:sldId id="270" r:id="rId26"/>
    <p:sldId id="277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B00"/>
    <a:srgbClr val="FFC5FF"/>
    <a:srgbClr val="660066"/>
    <a:srgbClr val="A0D3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98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346AC-28BB-41CD-8518-72745A4A2A90}" type="datetimeFigureOut">
              <a:rPr lang="en-US" smtClean="0"/>
              <a:t>9/4/17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CD59B-F213-4510-B25B-E25A9C51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4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http://undsci.berkeley.edu/article/howscienceworks_01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CD59B-F213-4510-B25B-E25A9C51C5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© 2012 The University of California Museum of Paleontology, Berkeley, and the Regents of the University of California • www.understandingscience.org</a:t>
            </a:r>
          </a:p>
          <a:p>
            <a:r>
              <a:rPr lang="en-US" dirty="0" smtClean="0"/>
              <a:t>http://undsci.berkeley.edu/article/scienceflowchart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CD59B-F213-4510-B25B-E25A9C51C5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© 2012 The University of California Museum of Paleontology, Berkeley, and the Regents of the University of California • www.understandingscience.org</a:t>
            </a:r>
          </a:p>
          <a:p>
            <a:r>
              <a:rPr lang="en-US" dirty="0" smtClean="0"/>
              <a:t>http://undsci.berkeley.edu/article/scienceflowchart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CD59B-F213-4510-B25B-E25A9C51C5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1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© 2012 The University of California Museum of Paleontology, Berkeley, and the Regents of the University of California • www.understandingscience.org</a:t>
            </a:r>
          </a:p>
          <a:p>
            <a:r>
              <a:rPr lang="en-US" dirty="0" smtClean="0"/>
              <a:t>http://undsci.berkeley.edu/article/scienceflowchart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CD59B-F213-4510-B25B-E25A9C51C5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© 2012 The University of California Museum of Paleontology, Berkeley, and the Regents of the University of California • www.understandingscience.org</a:t>
            </a:r>
          </a:p>
          <a:p>
            <a:r>
              <a:rPr lang="en-US" dirty="0" smtClean="0"/>
              <a:t>http://undsci.berkeley.edu/article/scienceflowchart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CD59B-F213-4510-B25B-E25A9C51C5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© 2012 The University of California Museum of Paleontology, Berkeley, and the Regents of the University of California • www.understandingscience.org</a:t>
            </a:r>
          </a:p>
          <a:p>
            <a:r>
              <a:rPr lang="en-US" dirty="0" smtClean="0"/>
              <a:t>http://undsci.berkeley.edu/article/scienceflowchart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CD59B-F213-4510-B25B-E25A9C51C5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A214-91F8-4F65-AD91-D101415CF201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7508-46FA-4773-B9B2-EC068EC7E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Planning and Conducting Scientific Investigations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09800"/>
            <a:ext cx="1718931" cy="18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229600" cy="57451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Is this a good scientific question:</a:t>
            </a:r>
            <a:b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sz="4000" i="1" dirty="0" smtClean="0">
                <a:solidFill>
                  <a:srgbClr val="FF0000"/>
                </a:solidFill>
              </a:rPr>
              <a:t>Is more fertilizer better for plants?”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As a class, figure out how this question could be improved.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771571"/>
            <a:ext cx="1181100" cy="1743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804565"/>
            <a:ext cx="1181100" cy="1743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6324795"/>
            <a:ext cx="4572000" cy="446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with Worksheet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Accompany “Planning and Conducting Scientific Investigations” PowerPoint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7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000"/>
            <a:ext cx="729111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Testing Ideas involves: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Gathering Data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A0D3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 marL="461963"/>
            <a:r>
              <a:rPr lang="en-US" dirty="0" smtClean="0"/>
              <a:t>Forming a </a:t>
            </a:r>
            <a:r>
              <a:rPr lang="en-US" i="1" dirty="0" smtClean="0"/>
              <a:t>testable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hypothesis</a:t>
            </a:r>
          </a:p>
          <a:p>
            <a:pPr marL="461963"/>
            <a:r>
              <a:rPr lang="en-US" dirty="0" smtClean="0"/>
              <a:t>Deciding expected results/observations</a:t>
            </a:r>
          </a:p>
          <a:p>
            <a:pPr marL="461963"/>
            <a:r>
              <a:rPr lang="en-US" dirty="0" smtClean="0"/>
              <a:t>Discovering actual results/observations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rgbClr val="33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Interpreting Data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Data can:</a:t>
            </a:r>
          </a:p>
          <a:p>
            <a:endParaRPr lang="en-US" dirty="0" smtClean="0"/>
          </a:p>
          <a:p>
            <a:pPr marL="519113"/>
            <a:r>
              <a:rPr lang="en-US" dirty="0" smtClean="0"/>
              <a:t>Support a hypothesis</a:t>
            </a:r>
          </a:p>
          <a:p>
            <a:pPr marL="519113"/>
            <a:r>
              <a:rPr lang="en-US" dirty="0" smtClean="0"/>
              <a:t>Oppose a hypothesis</a:t>
            </a:r>
          </a:p>
          <a:p>
            <a:pPr marL="519113"/>
            <a:r>
              <a:rPr lang="en-US" dirty="0" smtClean="0"/>
              <a:t>Inspire a new/revised hypothesis</a:t>
            </a:r>
          </a:p>
          <a:p>
            <a:pPr marL="519113"/>
            <a:r>
              <a:rPr lang="en-US" dirty="0" smtClean="0"/>
              <a:t>Inspire revised assumptions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6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upload.wikimedia.org/wikipedia/commons/4/4a/Artist's_concept_of_collision_at_HD_1725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20000"/>
          <a:stretch/>
        </p:blipFill>
        <p:spPr bwMode="auto">
          <a:xfrm>
            <a:off x="-76200" y="1066800"/>
            <a:ext cx="457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638" y="0"/>
            <a:ext cx="9174637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good </a:t>
            </a:r>
            <a:r>
              <a:rPr lang="en-US" b="1" dirty="0" smtClean="0">
                <a:solidFill>
                  <a:srgbClr val="FFFF00"/>
                </a:solidFill>
              </a:rPr>
              <a:t>hypothesis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429000" y="1143000"/>
            <a:ext cx="5714999" cy="571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/>
            <a:endParaRPr lang="en-US" dirty="0" smtClean="0"/>
          </a:p>
          <a:p>
            <a:pPr marL="742950"/>
            <a:r>
              <a:rPr lang="en-US" dirty="0"/>
              <a:t>i</a:t>
            </a:r>
            <a:r>
              <a:rPr lang="en-US" dirty="0" smtClean="0"/>
              <a:t>s a statement, not a question.</a:t>
            </a:r>
          </a:p>
          <a:p>
            <a:pPr marL="742950"/>
            <a:r>
              <a:rPr lang="en-US" dirty="0"/>
              <a:t>i</a:t>
            </a:r>
            <a:r>
              <a:rPr lang="en-US" dirty="0" smtClean="0"/>
              <a:t>s plausible.</a:t>
            </a:r>
          </a:p>
          <a:p>
            <a:pPr marL="742950"/>
            <a:r>
              <a:rPr lang="en-US" dirty="0"/>
              <a:t>i</a:t>
            </a:r>
            <a:r>
              <a:rPr lang="en-US" dirty="0" smtClean="0"/>
              <a:t>s testable.</a:t>
            </a:r>
          </a:p>
          <a:p>
            <a:pPr marL="742950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b="1" dirty="0" smtClean="0">
                <a:solidFill>
                  <a:srgbClr val="FF0000"/>
                </a:solidFill>
              </a:rPr>
              <a:t>falsifiable</a:t>
            </a:r>
            <a:r>
              <a:rPr lang="en-US" dirty="0" smtClean="0"/>
              <a:t>.</a:t>
            </a:r>
          </a:p>
          <a:p>
            <a:pPr marL="742950"/>
            <a:r>
              <a:rPr lang="en-US" dirty="0"/>
              <a:t>i</a:t>
            </a:r>
            <a:r>
              <a:rPr lang="en-US" dirty="0" smtClean="0"/>
              <a:t>s as general as possible.</a:t>
            </a:r>
          </a:p>
          <a:p>
            <a:pPr marL="742950"/>
            <a:r>
              <a:rPr lang="en-US" dirty="0"/>
              <a:t>d</a:t>
            </a:r>
            <a:r>
              <a:rPr lang="en-US" dirty="0" smtClean="0"/>
              <a:t>efines measurable variables.</a:t>
            </a:r>
          </a:p>
          <a:p>
            <a:pPr marL="742950"/>
            <a:r>
              <a:rPr lang="en-US" dirty="0"/>
              <a:t>i</a:t>
            </a:r>
            <a:r>
              <a:rPr lang="en-US" dirty="0" smtClean="0"/>
              <a:t>s written in the form of “if…then”.</a:t>
            </a:r>
          </a:p>
          <a:p>
            <a:pPr marL="742950"/>
            <a:r>
              <a:rPr lang="en-US" dirty="0" smtClean="0"/>
              <a:t>Is consistent with data already obtained.</a:t>
            </a:r>
          </a:p>
        </p:txBody>
      </p:sp>
    </p:spTree>
    <p:extLst>
      <p:ext uri="{BB962C8B-B14F-4D97-AF65-F5344CB8AC3E}">
        <p14:creationId xmlns:p14="http://schemas.microsoft.com/office/powerpoint/2010/main" val="392205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65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 a class, develop a good hypothesis for the question you previously revised: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strike="sngStrike" dirty="0">
                <a:solidFill>
                  <a:srgbClr val="FF0000"/>
                </a:solidFill>
              </a:rPr>
              <a:t>“Is more fertilizer better for plants?”</a:t>
            </a:r>
            <a:endParaRPr lang="en-US" strike="sngStrike" dirty="0"/>
          </a:p>
        </p:txBody>
      </p:sp>
      <p:sp>
        <p:nvSpPr>
          <p:cNvPr id="4" name="Rectangle 3"/>
          <p:cNvSpPr/>
          <p:nvPr/>
        </p:nvSpPr>
        <p:spPr>
          <a:xfrm>
            <a:off x="2133600" y="6324795"/>
            <a:ext cx="4572000" cy="446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with Worksheet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Accompany “Planning and Conducting Scientific Investigations” PowerPoint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5085779"/>
            <a:ext cx="990600" cy="1462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99919"/>
            <a:ext cx="990600" cy="14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6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Characteristics of a True Experiment: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5532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Random assignment </a:t>
            </a:r>
            <a:r>
              <a:rPr lang="en-US" dirty="0" smtClean="0"/>
              <a:t>to groups</a:t>
            </a:r>
            <a:endParaRPr lang="en-US" dirty="0"/>
          </a:p>
          <a:p>
            <a:r>
              <a:rPr lang="en-US" dirty="0" smtClean="0"/>
              <a:t>Control </a:t>
            </a:r>
            <a:r>
              <a:rPr lang="en-US" dirty="0"/>
              <a:t>of extraneous variables </a:t>
            </a:r>
          </a:p>
          <a:p>
            <a:r>
              <a:rPr lang="en-US" dirty="0" smtClean="0"/>
              <a:t>Manipulation of the independent variable</a:t>
            </a:r>
            <a:endParaRPr lang="en-US" dirty="0"/>
          </a:p>
          <a:p>
            <a:r>
              <a:rPr lang="en-US" dirty="0" smtClean="0"/>
              <a:t>Quantitative measurement </a:t>
            </a:r>
            <a:r>
              <a:rPr lang="en-US" dirty="0"/>
              <a:t>of </a:t>
            </a:r>
            <a:r>
              <a:rPr lang="en-US" dirty="0" smtClean="0"/>
              <a:t>outcomes</a:t>
            </a:r>
            <a:endParaRPr lang="en-US" dirty="0"/>
          </a:p>
          <a:p>
            <a:r>
              <a:rPr lang="en-US" dirty="0" smtClean="0"/>
              <a:t>Comparison </a:t>
            </a:r>
            <a:r>
              <a:rPr lang="en-US" dirty="0"/>
              <a:t>of participant groups </a:t>
            </a:r>
          </a:p>
          <a:p>
            <a:r>
              <a:rPr lang="en-US" dirty="0" smtClean="0"/>
              <a:t>Contains a control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4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Experimental Variables: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Independent variable</a:t>
            </a:r>
            <a:r>
              <a:rPr lang="en-US" sz="2800" dirty="0" smtClean="0"/>
              <a:t>: variable that is being tested (manipulated by researcher)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Dependent variable</a:t>
            </a:r>
            <a:r>
              <a:rPr lang="en-US" sz="2800" dirty="0" smtClean="0"/>
              <a:t>: variable that is being measured </a:t>
            </a:r>
            <a:r>
              <a:rPr lang="en-US" sz="2800" dirty="0" smtClean="0">
                <a:solidFill>
                  <a:schemeClr val="tx1"/>
                </a:solidFill>
              </a:rPr>
              <a:t>(the data that is recorded)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Confounding variables</a:t>
            </a:r>
            <a:r>
              <a:rPr lang="en-US" sz="2800" dirty="0" smtClean="0"/>
              <a:t>: other variables that must be identified and  controlled so as not to confound results.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Confounding Vari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68" y="4352434"/>
            <a:ext cx="5011132" cy="250556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9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Types of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Quantitative </a:t>
            </a:r>
            <a:r>
              <a:rPr lang="en-US" altLang="en-US" b="1" dirty="0" smtClean="0">
                <a:solidFill>
                  <a:srgbClr val="FF0000"/>
                </a:solidFill>
              </a:rPr>
              <a:t>Data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    </a:t>
            </a:r>
            <a:r>
              <a:rPr lang="en-US" altLang="en-US" dirty="0" smtClean="0"/>
              <a:t>– </a:t>
            </a:r>
            <a:r>
              <a:rPr lang="en-US" altLang="en-US" dirty="0"/>
              <a:t>numerical results</a:t>
            </a:r>
          </a:p>
          <a:p>
            <a:pPr lvl="1"/>
            <a:r>
              <a:rPr lang="en-US" altLang="en-US" sz="3200" dirty="0" smtClean="0"/>
              <a:t> measurable; </a:t>
            </a:r>
            <a:r>
              <a:rPr lang="en-US" altLang="en-US" sz="3200" dirty="0"/>
              <a:t>can </a:t>
            </a:r>
            <a:r>
              <a:rPr lang="en-US" altLang="en-US" sz="3200" dirty="0" smtClean="0"/>
              <a:t>perform statistical </a:t>
            </a:r>
            <a:r>
              <a:rPr lang="en-US" altLang="en-US" sz="3200" dirty="0"/>
              <a:t>analysis</a:t>
            </a:r>
          </a:p>
          <a:p>
            <a:pPr lvl="1"/>
            <a:endParaRPr lang="en-US" alt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Qualitative Data 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    </a:t>
            </a:r>
            <a:r>
              <a:rPr lang="en-US" altLang="en-US" dirty="0" smtClean="0"/>
              <a:t>– </a:t>
            </a:r>
            <a:r>
              <a:rPr lang="en-US" altLang="en-US" dirty="0"/>
              <a:t>non-numerical results</a:t>
            </a:r>
          </a:p>
          <a:p>
            <a:pPr lvl="1"/>
            <a:r>
              <a:rPr lang="en-US" altLang="en-US" sz="3200" dirty="0"/>
              <a:t>r</a:t>
            </a:r>
            <a:r>
              <a:rPr lang="en-US" altLang="en-US" sz="3200" dirty="0" smtClean="0"/>
              <a:t>esults can be subjective</a:t>
            </a:r>
            <a:endParaRPr lang="en-US" altLang="en-US" sz="3200" dirty="0"/>
          </a:p>
          <a:p>
            <a:pPr lvl="1"/>
            <a:r>
              <a:rPr lang="en-US" altLang="en-US" sz="3200" dirty="0"/>
              <a:t>c</a:t>
            </a:r>
            <a:r>
              <a:rPr lang="en-US" altLang="en-US" sz="3200" dirty="0" smtClean="0"/>
              <a:t>annot </a:t>
            </a:r>
            <a:r>
              <a:rPr lang="en-US" altLang="en-US" sz="3200" dirty="0"/>
              <a:t>statistically analyze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5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029200"/>
            <a:ext cx="990600" cy="1462314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 a class identify the variables in your fertilizer experiment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Independent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variable: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Dependent variable: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Confounding variables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81" y="5029200"/>
            <a:ext cx="990600" cy="146231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33600" y="6324795"/>
            <a:ext cx="4572000" cy="446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with Worksheet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Accompany “Planning and Conducting Scientific Investigations” PowerPoint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8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parts of an experiment: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9376" y="1403530"/>
            <a:ext cx="4038600" cy="22648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experimental group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The group(s) that receive the treatment (the independent variable)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544" y="1403531"/>
            <a:ext cx="4038600" cy="2286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control group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group(s) that do not receive the treatment (the independent variable)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637" y="4669410"/>
            <a:ext cx="800100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237" y="4669410"/>
            <a:ext cx="8001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637" y="4669410"/>
            <a:ext cx="800100" cy="118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648200"/>
            <a:ext cx="800100" cy="1181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63" y="4673142"/>
            <a:ext cx="800100" cy="118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71" y="4669410"/>
            <a:ext cx="800100" cy="1181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0709" y="6004845"/>
            <a:ext cx="779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No fertilizer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1240" y="6066400"/>
            <a:ext cx="35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Varying amounts of fertilizer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539" y="6004008"/>
            <a:ext cx="16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Amount of fertilizer: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3693" y="4480375"/>
            <a:ext cx="906937" cy="2154539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57079" y="3893243"/>
            <a:ext cx="90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Control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Group: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34329" y="3848371"/>
            <a:ext cx="158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27B00"/>
                </a:solidFill>
              </a:rPr>
              <a:t>Experimental</a:t>
            </a:r>
          </a:p>
          <a:p>
            <a:r>
              <a:rPr lang="en-US" dirty="0" smtClean="0">
                <a:solidFill>
                  <a:srgbClr val="A27B00"/>
                </a:solidFill>
              </a:rPr>
              <a:t>     Group: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5606" y="4495800"/>
            <a:ext cx="4628955" cy="2154539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4060496">
            <a:off x="6501305" y="4262547"/>
            <a:ext cx="239440" cy="591215"/>
          </a:xfrm>
          <a:prstGeom prst="upArrow">
            <a:avLst>
              <a:gd name="adj1" fmla="val 50000"/>
              <a:gd name="adj2" fmla="val 514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03897" y="4034433"/>
            <a:ext cx="207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Levels of the experimental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pic>
        <p:nvPicPr>
          <p:cNvPr id="5" name="Picture 2" descr="the scientific method rec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738392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3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en-US" dirty="0" smtClean="0"/>
              <a:t>Test groups </a:t>
            </a:r>
            <a:r>
              <a:rPr lang="en-US" altLang="en-US" dirty="0"/>
              <a:t>should be of a large size </a:t>
            </a:r>
            <a:r>
              <a:rPr lang="en-US" altLang="en-US" dirty="0" smtClean="0"/>
              <a:t>or the experiment </a:t>
            </a:r>
            <a:r>
              <a:rPr lang="en-US" altLang="en-US" dirty="0"/>
              <a:t>should be performed several </a:t>
            </a:r>
            <a:r>
              <a:rPr lang="en-US" altLang="en-US" dirty="0" smtClean="0"/>
              <a:t>times </a:t>
            </a:r>
            <a:r>
              <a:rPr lang="en-US" altLang="en-US" dirty="0"/>
              <a:t>to eliminate getting results by chance (</a:t>
            </a:r>
            <a:r>
              <a:rPr lang="en-US" altLang="en-US" i="1" dirty="0"/>
              <a:t>anecdotal evidence</a:t>
            </a:r>
            <a:r>
              <a:rPr lang="en-US" alt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528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3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696200" cy="3459162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As a class, design your experiment.  Assign plants to either the experimental group or control group.  Identify the levels of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your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treatment group (experimental group).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03400" y="3014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6324795"/>
            <a:ext cx="4572000" cy="446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with Worksheet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Accompany “Planning and Conducting Scientific Investigations” PowerPoint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56289"/>
              </p:ext>
            </p:extLst>
          </p:nvPr>
        </p:nvGraphicFramePr>
        <p:xfrm>
          <a:off x="2150347" y="229076"/>
          <a:ext cx="5774454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600"/>
                <a:gridCol w="1159099"/>
                <a:gridCol w="3534755"/>
              </a:tblGrid>
              <a:tr h="3321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Control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Levels of Treatment Group: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09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Amount of Fertilizer: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_______    </a:t>
                      </a:r>
                      <a:r>
                        <a:rPr lang="en-US" sz="1200" dirty="0">
                          <a:effectLst/>
                        </a:rPr>
                        <a:t>_______ </a:t>
                      </a:r>
                      <a:r>
                        <a:rPr lang="en-US" sz="1200" dirty="0" smtClean="0">
                          <a:effectLst/>
                        </a:rPr>
                        <a:t>   _______    ______    </a:t>
                      </a:r>
                      <a:r>
                        <a:rPr lang="en-US" sz="1200" dirty="0">
                          <a:effectLst/>
                        </a:rPr>
                        <a:t>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4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23" y="685800"/>
            <a:ext cx="41751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94" y="685800"/>
            <a:ext cx="41751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73" y="671116"/>
            <a:ext cx="417512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60" y="671116"/>
            <a:ext cx="41751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48" y="671116"/>
            <a:ext cx="417512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69" y="685800"/>
            <a:ext cx="417512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2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After the experiment, the results are analyzed and a conclusion is made.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913" y="2332037"/>
            <a:ext cx="8229600" cy="2011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 smtClean="0"/>
              <a:t>The hypothesis is either </a:t>
            </a:r>
            <a:r>
              <a:rPr lang="en-US" altLang="en-US" i="1" dirty="0" smtClean="0"/>
              <a:t>accepted</a:t>
            </a:r>
            <a:r>
              <a:rPr lang="en-US" altLang="en-US" dirty="0" smtClean="0"/>
              <a:t> or </a:t>
            </a:r>
            <a:r>
              <a:rPr lang="en-US" altLang="en-US" i="1" dirty="0" smtClean="0"/>
              <a:t>rejected</a:t>
            </a:r>
            <a:r>
              <a:rPr lang="en-US" altLang="en-US" dirty="0" smtClean="0"/>
              <a:t> based on the evidence.</a:t>
            </a:r>
            <a:endParaRPr lang="en-US" altLang="en-US" dirty="0"/>
          </a:p>
          <a:p>
            <a:r>
              <a:rPr lang="en-US" altLang="en-US" dirty="0"/>
              <a:t>Nothing </a:t>
            </a:r>
            <a:r>
              <a:rPr lang="en-US" altLang="en-US" dirty="0" smtClean="0"/>
              <a:t>is ever “proved”.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7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7653338" cy="64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Community Analysis and Feedback involves: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4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/>
              <a:t>Scientific Community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31825"/>
            <a:endParaRPr lang="en-US" dirty="0" smtClean="0"/>
          </a:p>
          <a:p>
            <a:pPr marL="631825"/>
            <a:r>
              <a:rPr lang="en-US" dirty="0" smtClean="0"/>
              <a:t>Discussion with colleagues</a:t>
            </a:r>
          </a:p>
          <a:p>
            <a:pPr marL="631825"/>
            <a:r>
              <a:rPr lang="en-US" dirty="0" smtClean="0"/>
              <a:t>Publication</a:t>
            </a:r>
          </a:p>
          <a:p>
            <a:pPr marL="631825"/>
            <a:r>
              <a:rPr lang="en-US" dirty="0" smtClean="0"/>
              <a:t>Feedback and peer review</a:t>
            </a:r>
          </a:p>
          <a:p>
            <a:pPr marL="631825"/>
            <a:r>
              <a:rPr lang="en-US" dirty="0" smtClean="0"/>
              <a:t>Replication of research by others in the community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6600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/>
              <a:t>Effect on Researchers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rgbClr val="FFC5FF"/>
          </a:solidFill>
        </p:spPr>
        <p:txBody>
          <a:bodyPr/>
          <a:lstStyle/>
          <a:p>
            <a:endParaRPr lang="en-US" dirty="0" smtClean="0"/>
          </a:p>
          <a:p>
            <a:pPr marL="574675"/>
            <a:r>
              <a:rPr lang="en-US" dirty="0" smtClean="0"/>
              <a:t>Coming up with new questions/ideas</a:t>
            </a:r>
          </a:p>
          <a:p>
            <a:pPr marL="574675"/>
            <a:r>
              <a:rPr lang="en-US" dirty="0" smtClean="0"/>
              <a:t>Theory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6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707"/>
            <a:ext cx="8328848" cy="68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4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nnpoliticalreview.org/wp-content/uploads/Nasa-Hands-off-the-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045"/>
            <a:ext cx="914400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Benefits and Outcomes of Scientific Research include: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57800" y="1295400"/>
            <a:ext cx="3897984" cy="58388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4675" indent="-347663"/>
            <a:r>
              <a:rPr lang="en-US" sz="3200" dirty="0" smtClean="0"/>
              <a:t>Build knowledge</a:t>
            </a:r>
          </a:p>
          <a:p>
            <a:pPr marL="574675" indent="-347663"/>
            <a:r>
              <a:rPr lang="en-US" sz="3200" dirty="0" smtClean="0"/>
              <a:t>Satisfy curiosity</a:t>
            </a:r>
          </a:p>
          <a:p>
            <a:pPr marL="574675" indent="-347663"/>
            <a:r>
              <a:rPr lang="en-US" sz="3200" dirty="0" smtClean="0"/>
              <a:t>Develop new technology</a:t>
            </a:r>
          </a:p>
          <a:p>
            <a:pPr marL="574675" indent="-347663"/>
            <a:r>
              <a:rPr lang="en-US" sz="3200" dirty="0"/>
              <a:t>Address societal issues</a:t>
            </a:r>
          </a:p>
          <a:p>
            <a:pPr marL="574675" indent="-347663"/>
            <a:r>
              <a:rPr lang="en-US" sz="3200" dirty="0"/>
              <a:t>Inform policy</a:t>
            </a:r>
          </a:p>
          <a:p>
            <a:pPr marL="574675" indent="-347663"/>
            <a:r>
              <a:rPr lang="en-US" sz="3200" dirty="0"/>
              <a:t>Solve everyday problems</a:t>
            </a:r>
          </a:p>
          <a:p>
            <a:pPr marL="574675" indent="-34766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5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Correlational Studies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no control group</a:t>
            </a:r>
          </a:p>
          <a:p>
            <a:r>
              <a:rPr lang="en-US" dirty="0" smtClean="0"/>
              <a:t>“Correlation cannot imply causation”</a:t>
            </a:r>
          </a:p>
          <a:p>
            <a:r>
              <a:rPr lang="en-US" dirty="0" smtClean="0"/>
              <a:t>A correlational study cannot determine that the results were actually caused by the independent variable and not another, confounding third variable.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77" y="4720648"/>
            <a:ext cx="6717263" cy="155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1800" y="612921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Positive Correlation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612616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Negative Correlation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5800" y="612616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</a:t>
            </a:r>
          </a:p>
          <a:p>
            <a:pPr algn="ctr"/>
            <a:r>
              <a:rPr lang="en-US" sz="1600" dirty="0" smtClean="0"/>
              <a:t> Correlation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195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Example of a real-life correlation: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“Shoe size is strongly correlated with reading ability.”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5052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8" indent="-457200">
              <a:buFont typeface="+mj-lt"/>
              <a:buAutoNum type="arabicPeriod"/>
            </a:pPr>
            <a:r>
              <a:rPr lang="en-US" sz="2400" dirty="0" smtClean="0"/>
              <a:t>Having bigger feet increases your reading ability.</a:t>
            </a:r>
          </a:p>
          <a:p>
            <a:pPr marL="858838" indent="-457200">
              <a:buFont typeface="+mj-lt"/>
              <a:buAutoNum type="arabicPeriod"/>
            </a:pPr>
            <a:r>
              <a:rPr lang="en-US" sz="2400" dirty="0" smtClean="0"/>
              <a:t>Reading increases your foot size.</a:t>
            </a:r>
          </a:p>
          <a:p>
            <a:pPr marL="858838" indent="-457200">
              <a:buFont typeface="+mj-lt"/>
              <a:buAutoNum type="arabicPeriod"/>
            </a:pPr>
            <a:r>
              <a:rPr lang="en-US" sz="2400" dirty="0" smtClean="0"/>
              <a:t>There is a third variable that is affecting the correlation.  Example:  </a:t>
            </a:r>
            <a:r>
              <a:rPr lang="en-US" sz="2400" i="1" dirty="0" smtClean="0"/>
              <a:t>Age.</a:t>
            </a:r>
            <a:endParaRPr lang="en-US" sz="2400" i="1" dirty="0"/>
          </a:p>
        </p:txBody>
      </p:sp>
      <p:pic>
        <p:nvPicPr>
          <p:cNvPr id="22532" name="Picture 4" descr="https://encrypted-tbn2.gstatic.com/images?q=tbn:ANd9GcSqE2SLhG88r-_TKBbknD3-mUcCLZEdepYH4Bhr6mUT5_AubAMZ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98">
            <a:off x="6507686" y="5153505"/>
            <a:ext cx="2287488" cy="152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blogs.cpcc.edu/cato-library/files/2014/04/boo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" y="4944346"/>
            <a:ext cx="2022475" cy="17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03228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Possible Interpretations: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85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icskeptics.files.wordpress.com/2011/07/scivspseudosci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7800"/>
            <a:ext cx="6934200" cy="52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Beware of </a:t>
            </a:r>
            <a:r>
              <a:rPr lang="en-US" b="1" dirty="0" smtClean="0">
                <a:solidFill>
                  <a:srgbClr val="FFFF00"/>
                </a:solidFill>
              </a:rPr>
              <a:t>Pseudoscience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5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oserv.fiu.edu/~walterm/human_online/labs/scientific_meth/sci_meth1/scientific_method_file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553200" cy="45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Forte" panose="03060902040502070203" pitchFamily="66" charset="0"/>
              </a:rPr>
              <a:t>Better:</a:t>
            </a:r>
            <a:endParaRPr lang="en-US" sz="54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4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http://undsci.berkeley.edu/article/0_0_0/whatisscience_01</a:t>
            </a:r>
          </a:p>
        </p:txBody>
      </p:sp>
    </p:spTree>
    <p:extLst>
      <p:ext uri="{BB962C8B-B14F-4D97-AF65-F5344CB8AC3E}">
        <p14:creationId xmlns:p14="http://schemas.microsoft.com/office/powerpoint/2010/main" val="320093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labtalk.astrazeneca.com/wp-content/uploads/2012/09/Focus_Oncology_Lab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" b="27585"/>
          <a:stretch/>
        </p:blipFill>
        <p:spPr bwMode="auto">
          <a:xfrm>
            <a:off x="0" y="32004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66" y="0"/>
            <a:ext cx="9173066" cy="3352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 reality, the scientific process is non-linear. Investigations often </a:t>
            </a:r>
            <a:r>
              <a:rPr lang="en-US" dirty="0"/>
              <a:t>involve repeating the same steps many times to account for new information and ideas.</a:t>
            </a:r>
          </a:p>
        </p:txBody>
      </p:sp>
    </p:spTree>
    <p:extLst>
      <p:ext uri="{BB962C8B-B14F-4D97-AF65-F5344CB8AC3E}">
        <p14:creationId xmlns:p14="http://schemas.microsoft.com/office/powerpoint/2010/main" val="349498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045" t="18889" r="37500" b="4091"/>
          <a:stretch/>
        </p:blipFill>
        <p:spPr>
          <a:xfrm>
            <a:off x="2034515" y="1295400"/>
            <a:ext cx="5046689" cy="4810126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  <a:latin typeface="Forte" panose="03060902040502070203" pitchFamily="66" charset="0"/>
              </a:rPr>
              <a:t>Best:</a:t>
            </a:r>
            <a:endParaRPr lang="en-US" sz="54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4140" y="6105526"/>
            <a:ext cx="9144000" cy="752474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A non-linear process of scientific inquiry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24293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5867400" cy="63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2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4" y="304800"/>
            <a:ext cx="901071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8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Exploration and Discovery involves: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1828800"/>
            <a:ext cx="4876800" cy="3429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Making </a:t>
            </a:r>
            <a:r>
              <a:rPr lang="en-US" b="1" dirty="0" smtClean="0">
                <a:solidFill>
                  <a:srgbClr val="FF0000"/>
                </a:solidFill>
              </a:rPr>
              <a:t>observations</a:t>
            </a:r>
          </a:p>
          <a:p>
            <a:r>
              <a:rPr lang="en-US" dirty="0" smtClean="0"/>
              <a:t>Asking questions</a:t>
            </a:r>
          </a:p>
          <a:p>
            <a:r>
              <a:rPr lang="en-US" dirty="0" smtClean="0"/>
              <a:t>Sharing data and ideas</a:t>
            </a:r>
          </a:p>
          <a:p>
            <a:r>
              <a:rPr lang="en-US" dirty="0" smtClean="0"/>
              <a:t>Finding inspiration</a:t>
            </a:r>
          </a:p>
          <a:p>
            <a:r>
              <a:rPr lang="en-US" dirty="0" smtClean="0"/>
              <a:t>Exploring the literature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3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inkerlab.com/wp-content/uploads/2011/04/DSC_0726-1024x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10" y="771728"/>
            <a:ext cx="9165210" cy="60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556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ood scientific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47801"/>
            <a:ext cx="4419600" cy="47865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744538" lvl="0"/>
            <a:endParaRPr lang="en-US" dirty="0" smtClean="0"/>
          </a:p>
          <a:p>
            <a:pPr marL="744538" lvl="0"/>
            <a:r>
              <a:rPr lang="en-US" dirty="0" smtClean="0"/>
              <a:t>lead </a:t>
            </a:r>
            <a:r>
              <a:rPr lang="en-US" dirty="0"/>
              <a:t>to further </a:t>
            </a:r>
            <a:r>
              <a:rPr lang="en-US" dirty="0" smtClean="0"/>
              <a:t>discussion.</a:t>
            </a:r>
            <a:endParaRPr lang="en-US" dirty="0"/>
          </a:p>
          <a:p>
            <a:pPr marL="744538" lvl="0"/>
            <a:r>
              <a:rPr lang="en-US" dirty="0"/>
              <a:t>lead to further </a:t>
            </a:r>
            <a:r>
              <a:rPr lang="en-US" dirty="0" smtClean="0"/>
              <a:t>investigation.</a:t>
            </a:r>
            <a:endParaRPr lang="en-US" dirty="0"/>
          </a:p>
          <a:p>
            <a:pPr marL="744538" lvl="0"/>
            <a:r>
              <a:rPr lang="en-US" dirty="0"/>
              <a:t>include </a:t>
            </a:r>
            <a:r>
              <a:rPr lang="en-US" i="1" dirty="0"/>
              <a:t>measurable</a:t>
            </a:r>
            <a:r>
              <a:rPr lang="en-US" dirty="0"/>
              <a:t> </a:t>
            </a:r>
            <a:r>
              <a:rPr lang="en-US" dirty="0" smtClean="0"/>
              <a:t>values.</a:t>
            </a:r>
            <a:endParaRPr lang="en-US" dirty="0"/>
          </a:p>
          <a:p>
            <a:pPr marL="744538" lvl="0"/>
            <a:r>
              <a:rPr lang="en-US" dirty="0"/>
              <a:t>lead to fact </a:t>
            </a:r>
            <a:r>
              <a:rPr lang="en-US" dirty="0" smtClean="0"/>
              <a:t>finding.</a:t>
            </a:r>
            <a:endParaRPr lang="en-US" dirty="0"/>
          </a:p>
          <a:p>
            <a:pPr marL="744538" lvl="0"/>
            <a:r>
              <a:rPr lang="en-US" dirty="0"/>
              <a:t>i</a:t>
            </a:r>
            <a:r>
              <a:rPr lang="en-US" dirty="0" smtClean="0"/>
              <a:t>dentify the </a:t>
            </a:r>
            <a:r>
              <a:rPr lang="en-US" dirty="0"/>
              <a:t>independent </a:t>
            </a:r>
            <a:r>
              <a:rPr lang="en-US" dirty="0" smtClean="0"/>
              <a:t>and dependent variables.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9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879</Words>
  <Application>Microsoft Macintosh PowerPoint</Application>
  <PresentationFormat>On-screen Show (4:3)</PresentationFormat>
  <Paragraphs>163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Planning and Conducting Scientific Investigations</vt:lpstr>
      <vt:lpstr>The Scientific Method</vt:lpstr>
      <vt:lpstr>Better:</vt:lpstr>
      <vt:lpstr>In reality, the scientific process is non-linear. Investigations often involve repeating the same steps many times to account for new information and ideas.</vt:lpstr>
      <vt:lpstr>A non-linear process of scientific inquiry</vt:lpstr>
      <vt:lpstr>PowerPoint Presentation</vt:lpstr>
      <vt:lpstr>PowerPoint Presentation</vt:lpstr>
      <vt:lpstr>Exploration and Discovery involves:</vt:lpstr>
      <vt:lpstr>Good scientific questions:</vt:lpstr>
      <vt:lpstr>Is this a good scientific question:  “Is more fertilizer better for plants?”  As a class, figure out how this question could be improved.</vt:lpstr>
      <vt:lpstr>PowerPoint Presentation</vt:lpstr>
      <vt:lpstr>Testing Ideas involves:</vt:lpstr>
      <vt:lpstr>A good hypothesis:</vt:lpstr>
      <vt:lpstr> As a class, develop a good hypothesis for the question you previously revised:  “Is more fertilizer better for plants?”</vt:lpstr>
      <vt:lpstr>Characteristics of a True Experiment:</vt:lpstr>
      <vt:lpstr>Experimental Variables:</vt:lpstr>
      <vt:lpstr>Types of Data:</vt:lpstr>
      <vt:lpstr>As a class identify the variables in your fertilizer experiment:</vt:lpstr>
      <vt:lpstr>The parts of an experiment:</vt:lpstr>
      <vt:lpstr>Test groups should be of a large size or the experiment should be performed several times to eliminate getting results by chance (anecdotal evidence).</vt:lpstr>
      <vt:lpstr>As a class, design your experiment.  Assign plants to either the experimental group or control group.  Identify the levels of your treatment group (experimental group).</vt:lpstr>
      <vt:lpstr>After the experiment, the results are analyzed and a conclusion is made.</vt:lpstr>
      <vt:lpstr>PowerPoint Presentation</vt:lpstr>
      <vt:lpstr>Community Analysis and Feedback involves:</vt:lpstr>
      <vt:lpstr>PowerPoint Presentation</vt:lpstr>
      <vt:lpstr>Benefits and Outcomes of Scientific Research include:</vt:lpstr>
      <vt:lpstr>Correlational Studies</vt:lpstr>
      <vt:lpstr>Example of a real-life correlation:</vt:lpstr>
      <vt:lpstr>Beware of Pseudoscience</vt:lpstr>
      <vt:lpstr>References: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Biology Power Words</dc:title>
  <dc:creator>Melinda</dc:creator>
  <cp:lastModifiedBy>Sheila Heaton</cp:lastModifiedBy>
  <cp:revision>40</cp:revision>
  <dcterms:created xsi:type="dcterms:W3CDTF">2013-07-30T15:36:53Z</dcterms:created>
  <dcterms:modified xsi:type="dcterms:W3CDTF">2017-09-04T22:15:53Z</dcterms:modified>
</cp:coreProperties>
</file>