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3" r:id="rId2"/>
    <p:sldId id="296" r:id="rId3"/>
    <p:sldId id="277" r:id="rId4"/>
    <p:sldId id="278" r:id="rId5"/>
    <p:sldId id="295" r:id="rId6"/>
    <p:sldId id="302" r:id="rId7"/>
    <p:sldId id="281" r:id="rId8"/>
    <p:sldId id="282" r:id="rId9"/>
    <p:sldId id="284" r:id="rId10"/>
    <p:sldId id="283" r:id="rId11"/>
    <p:sldId id="300" r:id="rId12"/>
    <p:sldId id="285" r:id="rId13"/>
    <p:sldId id="292" r:id="rId14"/>
    <p:sldId id="293" r:id="rId15"/>
    <p:sldId id="30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49" autoAdjust="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0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8B42-73EE-40E4-AEC8-2E131E1C563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6CCF0-8B56-4D81-9045-551CC056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8048CE7-36FF-4F98-A58D-27A458CA1E85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6AC0E02-C1AB-41A0-B495-50E581379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C0E02-C1AB-41A0-B495-50E5813797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9F24-D3A4-4715-8A25-FB2CCAAB4A6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A9DD-E410-43C5-A258-EDA640146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57200"/>
            <a:ext cx="3386667" cy="5638800"/>
          </a:xfrm>
        </p:spPr>
      </p:pic>
    </p:spTree>
    <p:extLst>
      <p:ext uri="{BB962C8B-B14F-4D97-AF65-F5344CB8AC3E}">
        <p14:creationId xmlns:p14="http://schemas.microsoft.com/office/powerpoint/2010/main" val="2389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Spanish-American War, 1898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War Erupted</a:t>
            </a:r>
          </a:p>
          <a:p>
            <a:pPr marL="347663" lvl="2" indent="-347663">
              <a:lnSpc>
                <a:spcPct val="80000"/>
              </a:lnSpc>
              <a:buFontTx/>
              <a:buChar char="-"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The Caribbean</a:t>
            </a:r>
          </a:p>
          <a:p>
            <a:pPr marL="804863" lvl="3" indent="-34766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Naval blockade of Cuba</a:t>
            </a:r>
          </a:p>
          <a:p>
            <a:pPr marL="804863" lvl="3" indent="-34766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Teddy Roosevelt’s Rough Riders captured San Juan Hill</a:t>
            </a:r>
          </a:p>
          <a:p>
            <a:pPr marL="341313" lvl="1" indent="-341313">
              <a:lnSpc>
                <a:spcPct val="8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70C0"/>
                </a:solidFill>
              </a:rPr>
              <a:t>The Philippines</a:t>
            </a:r>
          </a:p>
          <a:p>
            <a:pPr marL="800100" lvl="2" indent="-341313">
              <a:lnSpc>
                <a:spcPct val="80000"/>
              </a:lnSpc>
              <a:defRPr/>
            </a:pPr>
            <a:r>
              <a:rPr lang="en-US" sz="2800" dirty="0"/>
              <a:t>George Dewey defeated Spanish fleet</a:t>
            </a:r>
          </a:p>
          <a:p>
            <a:pPr marL="800100" lvl="2" indent="-341313">
              <a:lnSpc>
                <a:spcPct val="80000"/>
              </a:lnSpc>
              <a:defRPr/>
            </a:pPr>
            <a:r>
              <a:rPr lang="en-US" sz="2800" dirty="0"/>
              <a:t>Filipino rebels led by Emilio Aguinaldo supported U.S. forces</a:t>
            </a:r>
          </a:p>
          <a:p>
            <a:pPr marL="457200" lvl="3" indent="0"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6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Treaty of Paris, 1898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Secretary of State John Hay called it a “Splendid Little War” (only 15 weeks long)</a:t>
            </a:r>
          </a:p>
          <a:p>
            <a:pPr marL="347663" lvl="3" indent="-347663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Spain granted Cuba its independence</a:t>
            </a: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-	The U.S. also acquired Guam and Puerto Rico</a:t>
            </a:r>
          </a:p>
          <a:p>
            <a:pPr marL="347663" lvl="3" indent="-347663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Spain gave the U.S. the Philippines for $20 million</a:t>
            </a:r>
          </a:p>
          <a:p>
            <a:pPr marL="347663" lvl="3" indent="-347663" algn="ctr">
              <a:lnSpc>
                <a:spcPct val="80000"/>
              </a:lnSpc>
              <a:buNone/>
              <a:defRPr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Teller Resolution </a:t>
            </a:r>
            <a:r>
              <a:rPr lang="en-US" sz="3200" dirty="0" smtClean="0"/>
              <a:t>(1898)</a:t>
            </a:r>
          </a:p>
          <a:p>
            <a:pPr marL="347663" lvl="4" indent="-347663">
              <a:lnSpc>
                <a:spcPct val="80000"/>
              </a:lnSpc>
              <a:buNone/>
              <a:defRPr/>
            </a:pPr>
            <a:r>
              <a:rPr lang="en-US" sz="2800" dirty="0" smtClean="0"/>
              <a:t>-	U.S. not to annex Cuba</a:t>
            </a:r>
          </a:p>
          <a:p>
            <a:pPr marL="347663" lvl="4" indent="-347663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Platt Amendment</a:t>
            </a:r>
            <a:r>
              <a:rPr lang="en-US" sz="3200" dirty="0" smtClean="0"/>
              <a:t> (1901)</a:t>
            </a:r>
          </a:p>
          <a:p>
            <a:pPr marL="457200" lvl="5" indent="-457200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Demanded political, economic, &amp; military concessions</a:t>
            </a:r>
          </a:p>
          <a:p>
            <a:pPr marL="914400" lvl="6" indent="-457200">
              <a:lnSpc>
                <a:spcPct val="80000"/>
              </a:lnSpc>
              <a:defRPr/>
            </a:pPr>
            <a:r>
              <a:rPr lang="en-US" dirty="0" smtClean="0"/>
              <a:t>No treaties</a:t>
            </a:r>
          </a:p>
          <a:p>
            <a:pPr marL="914400" lvl="6" indent="-457200">
              <a:lnSpc>
                <a:spcPct val="80000"/>
              </a:lnSpc>
              <a:defRPr/>
            </a:pPr>
            <a:r>
              <a:rPr lang="en-US" dirty="0" smtClean="0"/>
              <a:t>No debt</a:t>
            </a:r>
          </a:p>
          <a:p>
            <a:pPr marL="914400" lvl="6" indent="-457200">
              <a:lnSpc>
                <a:spcPct val="80000"/>
              </a:lnSpc>
              <a:defRPr/>
            </a:pPr>
            <a:r>
              <a:rPr lang="en-US" dirty="0" smtClean="0"/>
              <a:t>U.S. can intervene</a:t>
            </a:r>
          </a:p>
          <a:p>
            <a:pPr marL="914400" lvl="6" indent="-457200">
              <a:lnSpc>
                <a:spcPct val="80000"/>
              </a:lnSpc>
              <a:defRPr/>
            </a:pPr>
            <a:r>
              <a:rPr lang="en-US" dirty="0" smtClean="0"/>
              <a:t>Guantanamo Bay</a:t>
            </a:r>
          </a:p>
          <a:p>
            <a:pPr marL="347663" lvl="5" indent="-347663">
              <a:lnSpc>
                <a:spcPct val="80000"/>
              </a:lnSpc>
              <a:buNone/>
              <a:defRPr/>
            </a:pPr>
            <a:r>
              <a:rPr lang="en-US" sz="2800" dirty="0" smtClean="0"/>
              <a:t>-	Cuba became a U.S. protectorate			(?)</a:t>
            </a:r>
          </a:p>
          <a:p>
            <a:pPr marL="354013" lvl="5" indent="-347663">
              <a:lnSpc>
                <a:spcPct val="80000"/>
              </a:lnSpc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354013" lvl="5" indent="-347663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Protectorate</a:t>
            </a:r>
            <a:r>
              <a:rPr lang="en-US" dirty="0" smtClean="0"/>
              <a:t> – a country whose affairs are partially controlled by a stronger power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Puerto Rico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Foraker Act </a:t>
            </a:r>
            <a:r>
              <a:rPr lang="en-US" sz="3200" dirty="0" smtClean="0"/>
              <a:t>(1900)</a:t>
            </a: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Ended military rule</a:t>
            </a: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Civilian control government</a:t>
            </a: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endParaRPr lang="en-US" sz="2800" dirty="0" smtClean="0"/>
          </a:p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									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Foreign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“America has no permanent friends or enemies, only INTERESTS.”</a:t>
            </a:r>
          </a:p>
          <a:p>
            <a:pPr marL="347663" lvl="3" indent="-347663" algn="r"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rgbClr val="0070C0"/>
                </a:solidFill>
              </a:rPr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	</a:t>
            </a:r>
            <a:r>
              <a:rPr lang="en-US" dirty="0" smtClean="0"/>
              <a:t>Henry Kissinger</a:t>
            </a:r>
          </a:p>
          <a:p>
            <a:pPr marL="347663" lvl="3" indent="-347663">
              <a:lnSpc>
                <a:spcPct val="80000"/>
              </a:lnSpc>
              <a:buNone/>
              <a:defRPr/>
            </a:pPr>
            <a:endParaRPr lang="en-US" sz="3200" dirty="0"/>
          </a:p>
          <a:p>
            <a:pPr marL="347663" lvl="3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								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918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America &amp; Imperialism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905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The Spanish-American War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1898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events that escalated to conflict between the U.S. and Spain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course and results of the Spanish-American War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Path to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Cuban Rebellion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</a:rPr>
              <a:t>José Martí</a:t>
            </a:r>
          </a:p>
          <a:p>
            <a:pPr marL="798513" lvl="1" indent="-34131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Enlivened Americans about the plight of Cubans under Spanish rule. </a:t>
            </a:r>
            <a:r>
              <a:rPr lang="en-US" i="1" dirty="0" smtClean="0"/>
              <a:t>Cuba Libre! </a:t>
            </a:r>
            <a:endParaRPr lang="en-US" i="1" dirty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89960"/>
            <a:ext cx="33718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Path to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lvl="1" indent="-347663">
              <a:lnSpc>
                <a:spcPct val="80000"/>
              </a:lnSpc>
              <a:buNone/>
              <a:defRPr/>
            </a:pPr>
            <a:r>
              <a:rPr lang="en-US" sz="3200" dirty="0" smtClean="0"/>
              <a:t>War Fever</a:t>
            </a:r>
          </a:p>
          <a:p>
            <a:pPr marL="347663" lvl="2" indent="-347663">
              <a:lnSpc>
                <a:spcPct val="8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70C0"/>
                </a:solidFill>
              </a:rPr>
              <a:t>Yellow Journalism </a:t>
            </a:r>
            <a:r>
              <a:rPr lang="en-US" sz="3200" dirty="0"/>
              <a:t>- Exaggerated reporting accounts to increase </a:t>
            </a:r>
            <a:r>
              <a:rPr lang="en-US" sz="3200" dirty="0" smtClean="0"/>
              <a:t>readership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347663" lvl="2" indent="-347663">
              <a:lnSpc>
                <a:spcPct val="80000"/>
              </a:lnSpc>
              <a:buFontTx/>
              <a:buChar char="-"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The De Lôme Letter</a:t>
            </a:r>
          </a:p>
          <a:p>
            <a:pPr marL="804863" lvl="3" indent="-34766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Spanish minister to the U.S. called President McKinley weak</a:t>
            </a:r>
          </a:p>
          <a:p>
            <a:pPr marL="347663" lvl="3" indent="-347663">
              <a:lnSpc>
                <a:spcPct val="80000"/>
              </a:lnSpc>
              <a:buFontTx/>
              <a:buChar char="-"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The </a:t>
            </a:r>
            <a:r>
              <a:rPr lang="en-US" sz="3200" i="1" dirty="0" smtClean="0">
                <a:solidFill>
                  <a:srgbClr val="0070C0"/>
                </a:solidFill>
              </a:rPr>
              <a:t>U.S.S. Maine </a:t>
            </a:r>
            <a:r>
              <a:rPr lang="en-US" sz="3200" dirty="0" smtClean="0">
                <a:solidFill>
                  <a:srgbClr val="0070C0"/>
                </a:solidFill>
              </a:rPr>
              <a:t>Explodes	</a:t>
            </a:r>
          </a:p>
          <a:p>
            <a:pPr marL="804863" lvl="4" indent="-34766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260 men were killed</a:t>
            </a:r>
          </a:p>
          <a:p>
            <a:pPr marL="804863" lvl="4" indent="-347663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Newspapers laid the blame on Spain</a:t>
            </a:r>
          </a:p>
        </p:txBody>
      </p:sp>
    </p:spTree>
    <p:extLst>
      <p:ext uri="{BB962C8B-B14F-4D97-AF65-F5344CB8AC3E}">
        <p14:creationId xmlns:p14="http://schemas.microsoft.com/office/powerpoint/2010/main" val="3337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Yellow Journalism Example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239000" cy="4525963"/>
          </a:xfrm>
        </p:spPr>
      </p:pic>
    </p:spTree>
    <p:extLst>
      <p:ext uri="{BB962C8B-B14F-4D97-AF65-F5344CB8AC3E}">
        <p14:creationId xmlns:p14="http://schemas.microsoft.com/office/powerpoint/2010/main" val="3740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3048000" cy="4343400"/>
          </a:xfrm>
        </p:spPr>
        <p:txBody>
          <a:bodyPr>
            <a:noAutofit/>
          </a:bodyPr>
          <a:lstStyle/>
          <a:p>
            <a:pPr marL="347663" lvl="1" indent="-347663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347663" lvl="1" indent="-347663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566738" lvl="1" indent="-347663" algn="ctr">
              <a:lnSpc>
                <a:spcPct val="80000"/>
              </a:lnSpc>
              <a:buNone/>
              <a:defRPr/>
            </a:pPr>
            <a:r>
              <a:rPr lang="en-US" sz="3200" dirty="0" smtClean="0"/>
              <a:t>U.S.S. Maine </a:t>
            </a:r>
          </a:p>
          <a:p>
            <a:pPr marL="566738" lvl="1" indent="-347663" algn="ctr">
              <a:lnSpc>
                <a:spcPct val="80000"/>
              </a:lnSpc>
              <a:buNone/>
              <a:defRPr/>
            </a:pPr>
            <a:r>
              <a:rPr lang="en-US" sz="3200" dirty="0" smtClean="0"/>
              <a:t>before &amp; 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Spanish-American War, 1898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War Erupted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Spain was willing to negotiate, but the American people were not.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6000" b="1" dirty="0" smtClean="0">
                <a:solidFill>
                  <a:srgbClr val="0070C0"/>
                </a:solidFill>
              </a:rPr>
              <a:t>“Remember the Maine!”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“Yee-haw!”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“Remember the Alamo!”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“Taxation without representation is tyranny!”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360</Words>
  <Application>Microsoft Office PowerPoint</Application>
  <PresentationFormat>On-screen Show (4:3)</PresentationFormat>
  <Paragraphs>86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America &amp; Imperialism</vt:lpstr>
      <vt:lpstr>Objectives</vt:lpstr>
      <vt:lpstr>The Path to War</vt:lpstr>
      <vt:lpstr>The Path to War</vt:lpstr>
      <vt:lpstr>Yellow Journalism Example</vt:lpstr>
      <vt:lpstr>PowerPoint Presentation</vt:lpstr>
      <vt:lpstr>The Spanish-American War, 1898</vt:lpstr>
      <vt:lpstr>PowerPoint Presentation</vt:lpstr>
      <vt:lpstr>The Spanish-American War, 1898</vt:lpstr>
      <vt:lpstr>PowerPoint Presentation</vt:lpstr>
      <vt:lpstr>The Treaty of Paris, 1898</vt:lpstr>
      <vt:lpstr>Cuba</vt:lpstr>
      <vt:lpstr>Puerto Rico</vt:lpstr>
      <vt:lpstr>Foreign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&amp; Imperialism</dc:title>
  <dc:creator>khan.h.tran</dc:creator>
  <cp:lastModifiedBy>BCSD </cp:lastModifiedBy>
  <cp:revision>82</cp:revision>
  <cp:lastPrinted>2020-02-26T13:17:41Z</cp:lastPrinted>
  <dcterms:created xsi:type="dcterms:W3CDTF">2015-01-27T02:24:11Z</dcterms:created>
  <dcterms:modified xsi:type="dcterms:W3CDTF">2020-02-26T19:22:04Z</dcterms:modified>
</cp:coreProperties>
</file>