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0" r:id="rId3"/>
    <p:sldId id="266" r:id="rId4"/>
    <p:sldId id="264" r:id="rId5"/>
    <p:sldId id="265" r:id="rId6"/>
    <p:sldId id="261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A366D-DC95-49CE-AAC9-9BDE7C882E7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05EEF-E051-4F39-9ED9-47E8BBDA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69CFDF-8848-4CC2-9811-6007112BED7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Greetings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/>
              <a:t>	Think About It</a:t>
            </a:r>
          </a:p>
          <a:p>
            <a:pPr>
              <a:buNone/>
            </a:pPr>
            <a:endParaRPr lang="en-US" sz="2000" dirty="0" smtClean="0"/>
          </a:p>
          <a:p>
            <a:pPr marL="339725" indent="-339725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339725" indent="-339725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339725" indent="-339725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“</a:t>
            </a:r>
            <a:r>
              <a:rPr lang="en-US" sz="3200" b="1" dirty="0" smtClean="0">
                <a:solidFill>
                  <a:srgbClr val="002060"/>
                </a:solidFill>
              </a:rPr>
              <a:t>History, although sometimes made up of the few acts of the great, is more often shaped by the many acts of the small.”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						</a:t>
            </a:r>
            <a:r>
              <a:rPr lang="en-US" sz="2000" dirty="0" smtClean="0"/>
              <a:t>                          - Mark Twain</a:t>
            </a:r>
            <a:r>
              <a:rPr lang="en-US" sz="3200" dirty="0" smtClean="0">
                <a:solidFill>
                  <a:srgbClr val="002060"/>
                </a:solidFill>
              </a:rPr>
              <a:t>					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smtClean="0">
                <a:solidFill>
                  <a:schemeClr val="tx1"/>
                </a:solidFill>
              </a:rPr>
              <a:t>Objectives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u="sng" dirty="0" smtClean="0"/>
              <a:t>Analyze</a:t>
            </a:r>
            <a:r>
              <a:rPr lang="en-US" sz="3200" dirty="0" smtClean="0"/>
              <a:t> efforts to reform government and elections.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u="sng" dirty="0" smtClean="0"/>
              <a:t>Build</a:t>
            </a:r>
            <a:r>
              <a:rPr lang="en-US" sz="3200" dirty="0" smtClean="0"/>
              <a:t> a concept map to visualize the government and election reforms presented .</a:t>
            </a:r>
            <a:endParaRPr lang="en-US" sz="32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State &amp; Election Reforms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39725" indent="-339725" algn="ctr">
              <a:buClrTx/>
              <a:buNone/>
            </a:pPr>
            <a:r>
              <a:rPr lang="en-US" sz="3200" dirty="0" smtClean="0"/>
              <a:t>BEFORE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u="sng" dirty="0" smtClean="0"/>
              <a:t>p</a:t>
            </a:r>
            <a:r>
              <a:rPr lang="en-US" sz="2800" dirty="0" smtClean="0"/>
              <a:t>arty bosse</a:t>
            </a:r>
            <a:r>
              <a:rPr lang="en-US" sz="2800" u="sng" dirty="0" smtClean="0"/>
              <a:t>s</a:t>
            </a:r>
            <a:r>
              <a:rPr lang="en-US" sz="2800" dirty="0" smtClean="0"/>
              <a:t> selected almost all candidates for office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political machines controlled city, county, and state legislatures</a:t>
            </a:r>
            <a:endParaRPr lang="en-US" sz="2800" u="sng" dirty="0" smtClean="0"/>
          </a:p>
          <a:p>
            <a:pPr marL="339725" indent="-339725">
              <a:buClrTx/>
              <a:buFont typeface="Courier New" pitchFamily="49" charset="0"/>
              <a:buChar char="o"/>
            </a:pPr>
            <a:endParaRPr lang="en-US" sz="2800" dirty="0" smtClean="0"/>
          </a:p>
          <a:p>
            <a:pPr marL="339725" indent="-339725" algn="ctr">
              <a:buClrTx/>
              <a:buNone/>
            </a:pPr>
            <a:r>
              <a:rPr lang="en-US" sz="3200" dirty="0" smtClean="0"/>
              <a:t>AFTER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states adopted the </a:t>
            </a:r>
            <a:r>
              <a:rPr lang="en-US" sz="2800" dirty="0" smtClean="0">
                <a:solidFill>
                  <a:srgbClr val="002060"/>
                </a:solidFill>
              </a:rPr>
              <a:t>secret ballot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002060"/>
                </a:solidFill>
              </a:rPr>
              <a:t>initiative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002060"/>
                </a:solidFill>
              </a:rPr>
              <a:t>referendum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002060"/>
                </a:solidFill>
              </a:rPr>
              <a:t>recall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002060"/>
                </a:solidFill>
              </a:rPr>
              <a:t>direct primary</a:t>
            </a:r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State &amp; Election Reforms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39725" indent="-339725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Initiative</a:t>
            </a:r>
            <a:r>
              <a:rPr lang="en-US" sz="2800" dirty="0" smtClean="0"/>
              <a:t> – a bill originated by the people rather than lawmakers</a:t>
            </a:r>
          </a:p>
          <a:p>
            <a:pPr marL="339725" indent="-339725">
              <a:buNone/>
            </a:pPr>
            <a:r>
              <a:rPr lang="en-US" sz="2800" dirty="0" smtClean="0"/>
              <a:t>		</a:t>
            </a:r>
            <a:r>
              <a:rPr lang="en-US" sz="2400" i="1" dirty="0" smtClean="0"/>
              <a:t>Example: </a:t>
            </a:r>
            <a:r>
              <a:rPr lang="en-US" sz="2800" dirty="0" smtClean="0"/>
              <a:t>	</a:t>
            </a:r>
            <a:r>
              <a:rPr lang="en-US" sz="2400" dirty="0" smtClean="0"/>
              <a:t>There ought to be a law for…</a:t>
            </a:r>
          </a:p>
          <a:p>
            <a:pPr marL="339725" indent="-339725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339725" indent="-339725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Referendum</a:t>
            </a:r>
            <a:r>
              <a:rPr lang="en-US" sz="3200" dirty="0" smtClean="0"/>
              <a:t> </a:t>
            </a:r>
            <a:r>
              <a:rPr lang="en-US" sz="2800" dirty="0" smtClean="0"/>
              <a:t>– an acceptance or rejection vote on an initiative by voters</a:t>
            </a:r>
          </a:p>
          <a:p>
            <a:pPr marL="339725" indent="-339725">
              <a:buNone/>
            </a:pPr>
            <a:r>
              <a:rPr lang="en-US" sz="2800" dirty="0" smtClean="0"/>
              <a:t>		</a:t>
            </a:r>
            <a:r>
              <a:rPr lang="en-US" sz="2400" i="1" dirty="0" smtClean="0"/>
              <a:t>Example: </a:t>
            </a:r>
            <a:r>
              <a:rPr lang="en-US" sz="2400" dirty="0" smtClean="0"/>
              <a:t>Whether to legalize medical marijuana.</a:t>
            </a:r>
            <a:endParaRPr lang="en-US" sz="2400" i="1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State and Election Reforms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39725" indent="-339725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Recall</a:t>
            </a:r>
            <a:r>
              <a:rPr lang="en-US" sz="2800" dirty="0" smtClean="0"/>
              <a:t> – a </a:t>
            </a:r>
            <a:r>
              <a:rPr lang="en-US" sz="2800" u="sng" dirty="0" smtClean="0"/>
              <a:t>p</a:t>
            </a:r>
            <a:r>
              <a:rPr lang="en-US" sz="2800" dirty="0" smtClean="0"/>
              <a:t>etitio</a:t>
            </a:r>
            <a:r>
              <a:rPr lang="en-US" sz="2800" u="sng" dirty="0" smtClean="0"/>
              <a:t>n</a:t>
            </a:r>
            <a:r>
              <a:rPr lang="en-US" sz="2800" dirty="0" smtClean="0"/>
              <a:t> and election to remove elected officials before the end of their terms</a:t>
            </a:r>
          </a:p>
          <a:p>
            <a:pPr marL="339725" indent="-339725">
              <a:buNone/>
            </a:pPr>
            <a:r>
              <a:rPr lang="en-US" sz="2800" dirty="0" smtClean="0"/>
              <a:t>		</a:t>
            </a:r>
            <a:r>
              <a:rPr lang="en-US" sz="2400" i="1" dirty="0" smtClean="0"/>
              <a:t>Example:</a:t>
            </a:r>
            <a:r>
              <a:rPr lang="en-US" sz="2400" dirty="0" smtClean="0"/>
              <a:t> California Governor Gray Davis</a:t>
            </a:r>
          </a:p>
          <a:p>
            <a:pPr>
              <a:buNone/>
            </a:pPr>
            <a:endParaRPr lang="en-US" sz="2800" dirty="0" smtClean="0"/>
          </a:p>
          <a:p>
            <a:pPr marL="339725" indent="-339725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Direct Primary </a:t>
            </a:r>
            <a:r>
              <a:rPr lang="en-US" sz="2800" dirty="0" smtClean="0"/>
              <a:t>– voters choose candidates for public office through popular election</a:t>
            </a:r>
          </a:p>
          <a:p>
            <a:pPr marL="339725" indent="-339725">
              <a:buNone/>
            </a:pPr>
            <a:r>
              <a:rPr lang="en-US" sz="2400" i="1" dirty="0" smtClean="0"/>
              <a:t>		Example: </a:t>
            </a:r>
            <a:r>
              <a:rPr lang="en-US" sz="2400" dirty="0" smtClean="0"/>
              <a:t>John </a:t>
            </a:r>
            <a:r>
              <a:rPr lang="en-US" sz="2400" dirty="0" err="1" smtClean="0"/>
              <a:t>Katko</a:t>
            </a:r>
            <a:endParaRPr lang="en-US" sz="2400" i="1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Direct Election of Senators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Prior to 1913,				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each state’s </a:t>
            </a:r>
            <a:r>
              <a:rPr lang="en-US" sz="2800" u="sng" dirty="0" smtClean="0"/>
              <a:t>l</a:t>
            </a:r>
            <a:r>
              <a:rPr lang="en-US" sz="2800" dirty="0" smtClean="0"/>
              <a:t>egislatur</a:t>
            </a:r>
            <a:r>
              <a:rPr lang="en-US" sz="2800" u="sng" dirty="0" smtClean="0"/>
              <a:t>e</a:t>
            </a:r>
            <a:r>
              <a:rPr lang="en-US" sz="2800" dirty="0" smtClean="0"/>
              <a:t> chose its own U.S. senators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put more power in the hands of party bosses and corporation heads</a:t>
            </a:r>
          </a:p>
          <a:p>
            <a:pPr algn="ctr">
              <a:buClrTx/>
              <a:buNone/>
            </a:pPr>
            <a:r>
              <a:rPr lang="en-US" sz="3000" dirty="0" smtClean="0"/>
              <a:t>									</a:t>
            </a:r>
          </a:p>
          <a:p>
            <a:pPr>
              <a:buClrTx/>
              <a:buNone/>
            </a:pPr>
            <a:r>
              <a:rPr lang="en-US" sz="3500" dirty="0" smtClean="0">
                <a:solidFill>
                  <a:srgbClr val="002060"/>
                </a:solidFill>
              </a:rPr>
              <a:t>The Seventeenth Amendment (1912)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made direct election of senators a national law</a:t>
            </a:r>
          </a:p>
          <a:p>
            <a:pPr marL="339725" indent="-339725">
              <a:buClrTx/>
              <a:buFont typeface="Courier New" pitchFamily="49" charset="0"/>
              <a:buChar char="o"/>
            </a:pPr>
            <a:r>
              <a:rPr lang="en-US" sz="2800" dirty="0" smtClean="0"/>
              <a:t>senators became more responsive to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Build a Concept Map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ClrTx/>
              <a:buNone/>
            </a:pPr>
            <a:r>
              <a:rPr lang="en-US" sz="3500" i="1" dirty="0" smtClean="0"/>
              <a:t>Instruction: </a:t>
            </a:r>
            <a:r>
              <a:rPr lang="en-US" sz="3500" u="sng" dirty="0" smtClean="0"/>
              <a:t>Organize</a:t>
            </a:r>
            <a:r>
              <a:rPr lang="en-US" sz="3500" dirty="0" smtClean="0"/>
              <a:t> the reforms presented using a concept map and concisely </a:t>
            </a:r>
            <a:r>
              <a:rPr lang="en-US" sz="3500" u="sng" dirty="0" smtClean="0"/>
              <a:t>describe</a:t>
            </a:r>
            <a:r>
              <a:rPr lang="en-US" sz="3500" dirty="0" smtClean="0"/>
              <a:t> each </a:t>
            </a:r>
            <a:r>
              <a:rPr lang="en-US" sz="3500" dirty="0" smtClean="0"/>
              <a:t>reform</a:t>
            </a:r>
            <a:r>
              <a:rPr lang="en-US" sz="3500" dirty="0"/>
              <a:t> </a:t>
            </a:r>
            <a:r>
              <a:rPr lang="en-US" sz="3500" dirty="0" smtClean="0"/>
              <a:t>in </a:t>
            </a:r>
            <a:r>
              <a:rPr lang="en-US" sz="3500" u="sng" dirty="0" smtClean="0">
                <a:solidFill>
                  <a:srgbClr val="FF0000"/>
                </a:solidFill>
              </a:rPr>
              <a:t>your own words</a:t>
            </a:r>
            <a:r>
              <a:rPr lang="en-US" sz="3500" dirty="0" smtClean="0"/>
              <a:t>.</a:t>
            </a:r>
            <a:r>
              <a:rPr lang="en-US" sz="3500" dirty="0" smtClean="0"/>
              <a:t>			 </a:t>
            </a:r>
          </a:p>
          <a:p>
            <a:pPr marL="514350" indent="-514350">
              <a:buClrTx/>
              <a:buNone/>
            </a:pPr>
            <a:r>
              <a:rPr lang="en-US" sz="3500" dirty="0" smtClean="0"/>
              <a:t>								(50 points)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				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</a:t>
            </a:r>
            <a:r>
              <a:rPr lang="en-US" sz="2600" dirty="0" smtClean="0"/>
              <a:t>		</a:t>
            </a:r>
            <a:r>
              <a:rPr lang="en-US" sz="2600" dirty="0" smtClean="0">
                <a:solidFill>
                  <a:srgbClr val="002060"/>
                </a:solidFill>
              </a:rPr>
              <a:t>		</a:t>
            </a:r>
            <a:r>
              <a:rPr lang="en-US" sz="2600" dirty="0">
                <a:solidFill>
                  <a:srgbClr val="002060"/>
                </a:solidFill>
              </a:rPr>
              <a:t>S</a:t>
            </a:r>
            <a:r>
              <a:rPr lang="en-US" sz="2600" dirty="0" smtClean="0">
                <a:solidFill>
                  <a:srgbClr val="002060"/>
                </a:solidFill>
              </a:rPr>
              <a:t>ecret ballot		</a:t>
            </a:r>
          </a:p>
          <a:p>
            <a:pPr marL="514350" indent="-514350">
              <a:buClrTx/>
              <a:buNone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				U.S. Senators</a:t>
            </a:r>
          </a:p>
          <a:p>
            <a:pPr marL="514350" indent="-514350">
              <a:buClrTx/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			Election reforms 				Initiative</a:t>
            </a:r>
          </a:p>
          <a:p>
            <a:pPr marL="514350" indent="-514350">
              <a:buClrTx/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						Direct primary					Referendum</a:t>
            </a:r>
          </a:p>
          <a:p>
            <a:pPr marL="514350" indent="-514350">
              <a:buClrTx/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		Recall				Seventeenth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20000" r="2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Concept Map Example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1383</TotalTime>
  <Words>371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Courier New</vt:lpstr>
      <vt:lpstr>Georgia</vt:lpstr>
      <vt:lpstr>Wingdings</vt:lpstr>
      <vt:lpstr>Wingdings 2</vt:lpstr>
      <vt:lpstr>Civic</vt:lpstr>
      <vt:lpstr>Greetings</vt:lpstr>
      <vt:lpstr>Objectives</vt:lpstr>
      <vt:lpstr>State &amp; Election Reforms</vt:lpstr>
      <vt:lpstr>State &amp; Election Reforms</vt:lpstr>
      <vt:lpstr>State and Election Reforms</vt:lpstr>
      <vt:lpstr>Direct Election of Senators</vt:lpstr>
      <vt:lpstr>Build a Concept Map</vt:lpstr>
      <vt:lpstr>Concept Map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</dc:title>
  <dc:creator>khan.h.tran</dc:creator>
  <cp:lastModifiedBy>BCSD </cp:lastModifiedBy>
  <cp:revision>97</cp:revision>
  <cp:lastPrinted>2020-02-12T13:18:50Z</cp:lastPrinted>
  <dcterms:created xsi:type="dcterms:W3CDTF">2015-02-05T05:09:53Z</dcterms:created>
  <dcterms:modified xsi:type="dcterms:W3CDTF">2020-02-12T19:11:15Z</dcterms:modified>
</cp:coreProperties>
</file>