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F10DABC-96DF-4CD5-A00E-52833FEE5293}" type="datetimeFigureOut">
              <a:rPr lang="en-US" smtClean="0"/>
              <a:t>9/9/2014</a:t>
            </a:fld>
            <a:endParaRPr lang="en-US"/>
          </a:p>
        </p:txBody>
      </p:sp>
      <p:sp>
        <p:nvSpPr>
          <p:cNvPr id="16" name="Slide Number Placeholder 15"/>
          <p:cNvSpPr>
            <a:spLocks noGrp="1"/>
          </p:cNvSpPr>
          <p:nvPr>
            <p:ph type="sldNum" sz="quarter" idx="11"/>
          </p:nvPr>
        </p:nvSpPr>
        <p:spPr/>
        <p:txBody>
          <a:bodyPr/>
          <a:lstStyle/>
          <a:p>
            <a:fld id="{EC8FB1C9-F54A-4DCA-9C51-C96C0A83CE9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10DABC-96DF-4CD5-A00E-52833FEE5293}"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FB1C9-F54A-4DCA-9C51-C96C0A83CE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10DABC-96DF-4CD5-A00E-52833FEE5293}"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FB1C9-F54A-4DCA-9C51-C96C0A83CE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F10DABC-96DF-4CD5-A00E-52833FEE5293}" type="datetimeFigureOut">
              <a:rPr lang="en-US" smtClean="0"/>
              <a:t>9/9/2014</a:t>
            </a:fld>
            <a:endParaRPr lang="en-US"/>
          </a:p>
        </p:txBody>
      </p:sp>
      <p:sp>
        <p:nvSpPr>
          <p:cNvPr id="15" name="Slide Number Placeholder 14"/>
          <p:cNvSpPr>
            <a:spLocks noGrp="1"/>
          </p:cNvSpPr>
          <p:nvPr>
            <p:ph type="sldNum" sz="quarter" idx="15"/>
          </p:nvPr>
        </p:nvSpPr>
        <p:spPr/>
        <p:txBody>
          <a:bodyPr/>
          <a:lstStyle>
            <a:lvl1pPr algn="ctr">
              <a:defRPr/>
            </a:lvl1pPr>
          </a:lstStyle>
          <a:p>
            <a:fld id="{EC8FB1C9-F54A-4DCA-9C51-C96C0A83CE9D}"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10DABC-96DF-4CD5-A00E-52833FEE5293}" type="datetimeFigureOut">
              <a:rPr lang="en-US" smtClean="0"/>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FB1C9-F54A-4DCA-9C51-C96C0A83CE9D}"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10DABC-96DF-4CD5-A00E-52833FEE5293}" type="datetimeFigureOut">
              <a:rPr lang="en-US" smtClean="0"/>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FB1C9-F54A-4DCA-9C51-C96C0A83CE9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C8FB1C9-F54A-4DCA-9C51-C96C0A83CE9D}"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F10DABC-96DF-4CD5-A00E-52833FEE5293}" type="datetimeFigureOut">
              <a:rPr lang="en-US" smtClean="0"/>
              <a:t>9/9/2014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10DABC-96DF-4CD5-A00E-52833FEE5293}" type="datetimeFigureOut">
              <a:rPr lang="en-US" smtClean="0"/>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FB1C9-F54A-4DCA-9C51-C96C0A83CE9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0DABC-96DF-4CD5-A00E-52833FEE5293}" type="datetimeFigureOut">
              <a:rPr lang="en-US" smtClean="0"/>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FB1C9-F54A-4DCA-9C51-C96C0A83CE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F10DABC-96DF-4CD5-A00E-52833FEE5293}" type="datetimeFigureOut">
              <a:rPr lang="en-US" smtClean="0"/>
              <a:t>9/9/2014</a:t>
            </a:fld>
            <a:endParaRPr lang="en-US"/>
          </a:p>
        </p:txBody>
      </p:sp>
      <p:sp>
        <p:nvSpPr>
          <p:cNvPr id="9" name="Slide Number Placeholder 8"/>
          <p:cNvSpPr>
            <a:spLocks noGrp="1"/>
          </p:cNvSpPr>
          <p:nvPr>
            <p:ph type="sldNum" sz="quarter" idx="15"/>
          </p:nvPr>
        </p:nvSpPr>
        <p:spPr/>
        <p:txBody>
          <a:bodyPr/>
          <a:lstStyle/>
          <a:p>
            <a:fld id="{EC8FB1C9-F54A-4DCA-9C51-C96C0A83CE9D}"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F10DABC-96DF-4CD5-A00E-52833FEE5293}" type="datetimeFigureOut">
              <a:rPr lang="en-US" smtClean="0"/>
              <a:t>9/9/2014</a:t>
            </a:fld>
            <a:endParaRPr lang="en-US"/>
          </a:p>
        </p:txBody>
      </p:sp>
      <p:sp>
        <p:nvSpPr>
          <p:cNvPr id="9" name="Slide Number Placeholder 8"/>
          <p:cNvSpPr>
            <a:spLocks noGrp="1"/>
          </p:cNvSpPr>
          <p:nvPr>
            <p:ph type="sldNum" sz="quarter" idx="11"/>
          </p:nvPr>
        </p:nvSpPr>
        <p:spPr/>
        <p:txBody>
          <a:bodyPr/>
          <a:lstStyle/>
          <a:p>
            <a:fld id="{EC8FB1C9-F54A-4DCA-9C51-C96C0A83CE9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F10DABC-96DF-4CD5-A00E-52833FEE5293}" type="datetimeFigureOut">
              <a:rPr lang="en-US" smtClean="0"/>
              <a:t>9/9/2014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C8FB1C9-F54A-4DCA-9C51-C96C0A83CE9D}"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81000" y="1524000"/>
            <a:ext cx="8229600" cy="4572000"/>
          </a:xfrm>
        </p:spPr>
        <p:txBody>
          <a:bodyPr>
            <a:normAutofit/>
          </a:bodyPr>
          <a:lstStyle/>
          <a:p>
            <a:pPr marL="0" indent="0" algn="ctr">
              <a:buNone/>
            </a:pPr>
            <a:r>
              <a:rPr lang="en-US" sz="3600" dirty="0" smtClean="0"/>
              <a:t>When is enough, enough?  In other words, what does it take for you to get angry enough about something that you decide to do something about it?</a:t>
            </a:r>
            <a:endParaRPr lang="en-US" sz="3600" dirty="0"/>
          </a:p>
        </p:txBody>
      </p:sp>
    </p:spTree>
    <p:extLst>
      <p:ext uri="{BB962C8B-B14F-4D97-AF65-F5344CB8AC3E}">
        <p14:creationId xmlns:p14="http://schemas.microsoft.com/office/powerpoint/2010/main" val="4062765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Intolerable Acts</a:t>
            </a:r>
          </a:p>
          <a:p>
            <a:pPr lvl="1"/>
            <a:r>
              <a:rPr lang="en-US" dirty="0" smtClean="0"/>
              <a:t>Closed the port of Boston</a:t>
            </a:r>
          </a:p>
          <a:p>
            <a:pPr lvl="1"/>
            <a:r>
              <a:rPr lang="en-US" dirty="0" smtClean="0"/>
              <a:t>Quartering of soldiers</a:t>
            </a:r>
          </a:p>
          <a:p>
            <a:pPr lvl="1"/>
            <a:endParaRPr lang="en-US" dirty="0"/>
          </a:p>
          <a:p>
            <a:pPr lvl="1"/>
            <a:endParaRPr lang="en-US" dirty="0" smtClean="0"/>
          </a:p>
          <a:p>
            <a:pPr lvl="1"/>
            <a:endParaRPr lang="en-US" dirty="0"/>
          </a:p>
          <a:p>
            <a:pPr lvl="1"/>
            <a:r>
              <a:rPr lang="en-US" dirty="0" smtClean="0"/>
              <a:t>First Continental Congress</a:t>
            </a:r>
          </a:p>
          <a:p>
            <a:pPr lvl="2"/>
            <a:r>
              <a:rPr lang="en-US" dirty="0" smtClean="0"/>
              <a:t>Boycott British goods</a:t>
            </a:r>
          </a:p>
          <a:p>
            <a:pPr lvl="2"/>
            <a:r>
              <a:rPr lang="en-US" dirty="0" smtClean="0"/>
              <a:t>America begins to unite</a:t>
            </a:r>
          </a:p>
          <a:p>
            <a:pPr lvl="2"/>
            <a:r>
              <a:rPr lang="en-US" dirty="0" smtClean="0"/>
              <a:t>War seems inevitable</a:t>
            </a:r>
          </a:p>
        </p:txBody>
      </p:sp>
      <p:sp>
        <p:nvSpPr>
          <p:cNvPr id="3" name="Title 2"/>
          <p:cNvSpPr>
            <a:spLocks noGrp="1"/>
          </p:cNvSpPr>
          <p:nvPr>
            <p:ph type="title"/>
          </p:nvPr>
        </p:nvSpPr>
        <p:spPr/>
        <p:txBody>
          <a:bodyPr/>
          <a:lstStyle/>
          <a:p>
            <a:pPr algn="ctr"/>
            <a:r>
              <a:rPr lang="en-US" dirty="0" smtClean="0"/>
              <a:t>Britain Responds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33800"/>
            <a:ext cx="2335951"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06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British troops sent to arrest John Adams and John Hancock and seize Patriot weapons</a:t>
            </a:r>
          </a:p>
          <a:p>
            <a:pPr lvl="1"/>
            <a:r>
              <a:rPr lang="en-US" dirty="0" smtClean="0"/>
              <a:t>Shots are fired, 8 Colonists are dead</a:t>
            </a:r>
          </a:p>
          <a:p>
            <a:pPr lvl="1"/>
            <a:r>
              <a:rPr lang="en-US" dirty="0" smtClean="0"/>
              <a:t>British troops skirmish with militia in Concord</a:t>
            </a:r>
          </a:p>
          <a:p>
            <a:pPr lvl="1"/>
            <a:r>
              <a:rPr lang="en-US" dirty="0" smtClean="0"/>
              <a:t>British retreat to Boston, but are harassed all the way back.  200 soldiers are killed</a:t>
            </a:r>
          </a:p>
          <a:p>
            <a:endParaRPr lang="en-US" dirty="0"/>
          </a:p>
          <a:p>
            <a:r>
              <a:rPr lang="en-US" dirty="0" smtClean="0"/>
              <a:t>Second Continental Congress</a:t>
            </a:r>
          </a:p>
          <a:p>
            <a:pPr lvl="1"/>
            <a:r>
              <a:rPr lang="en-US" dirty="0" smtClean="0"/>
              <a:t>Unified war effort; George Washington, commander</a:t>
            </a:r>
          </a:p>
          <a:p>
            <a:pPr lvl="1"/>
            <a:r>
              <a:rPr lang="en-US" dirty="0" smtClean="0"/>
              <a:t>Send “Olive Branch Petition” to King George (REJECTED)</a:t>
            </a:r>
            <a:endParaRPr lang="en-US" dirty="0"/>
          </a:p>
        </p:txBody>
      </p:sp>
      <p:sp>
        <p:nvSpPr>
          <p:cNvPr id="3" name="Title 2"/>
          <p:cNvSpPr>
            <a:spLocks noGrp="1"/>
          </p:cNvSpPr>
          <p:nvPr>
            <p:ph type="title"/>
          </p:nvPr>
        </p:nvSpPr>
        <p:spPr/>
        <p:txBody>
          <a:bodyPr/>
          <a:lstStyle/>
          <a:p>
            <a:pPr algn="ctr"/>
            <a:r>
              <a:rPr lang="en-US" dirty="0" smtClean="0"/>
              <a:t>Lexington and Concord</a:t>
            </a:r>
            <a:endParaRPr lang="en-US" dirty="0"/>
          </a:p>
        </p:txBody>
      </p:sp>
    </p:spTree>
    <p:extLst>
      <p:ext uri="{BB962C8B-B14F-4D97-AF65-F5344CB8AC3E}">
        <p14:creationId xmlns:p14="http://schemas.microsoft.com/office/powerpoint/2010/main" val="308252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Thomas Paine</a:t>
            </a:r>
          </a:p>
          <a:p>
            <a:pPr lvl="1"/>
            <a:r>
              <a:rPr lang="en-US" i="1" dirty="0" smtClean="0"/>
              <a:t>Common Sense </a:t>
            </a:r>
            <a:r>
              <a:rPr lang="en-US" dirty="0" smtClean="0"/>
              <a:t>(tried to sway those Loyal to the King)</a:t>
            </a:r>
            <a:endParaRPr lang="en-US" i="1" dirty="0" smtClean="0"/>
          </a:p>
          <a:p>
            <a:pPr lvl="2"/>
            <a:r>
              <a:rPr lang="en-US" dirty="0" smtClean="0"/>
              <a:t>Independence from Britain</a:t>
            </a:r>
          </a:p>
          <a:p>
            <a:pPr lvl="2"/>
            <a:r>
              <a:rPr lang="en-US" dirty="0" smtClean="0"/>
              <a:t>Republican state governments (representatives)</a:t>
            </a:r>
          </a:p>
          <a:p>
            <a:pPr lvl="2"/>
            <a:r>
              <a:rPr lang="en-US" dirty="0" smtClean="0"/>
              <a:t>Union of new states</a:t>
            </a:r>
          </a:p>
          <a:p>
            <a:pPr lvl="2"/>
            <a:r>
              <a:rPr lang="en-US" dirty="0" smtClean="0"/>
              <a:t>Hated the King</a:t>
            </a:r>
          </a:p>
          <a:p>
            <a:pPr lvl="2"/>
            <a:r>
              <a:rPr lang="en-US" dirty="0" smtClean="0"/>
              <a:t>Merit over inheritance</a:t>
            </a:r>
            <a:endParaRPr lang="en-US" dirty="0"/>
          </a:p>
        </p:txBody>
      </p:sp>
      <p:sp>
        <p:nvSpPr>
          <p:cNvPr id="3" name="Title 2"/>
          <p:cNvSpPr>
            <a:spLocks noGrp="1"/>
          </p:cNvSpPr>
          <p:nvPr>
            <p:ph type="title"/>
          </p:nvPr>
        </p:nvSpPr>
        <p:spPr/>
        <p:txBody>
          <a:bodyPr/>
          <a:lstStyle/>
          <a:p>
            <a:pPr algn="ctr"/>
            <a:r>
              <a:rPr lang="en-US" i="1" dirty="0" smtClean="0"/>
              <a:t>Common Sense</a:t>
            </a:r>
            <a:endParaRPr lang="en-US" i="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715" y="4114800"/>
            <a:ext cx="3623916" cy="230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57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seven words or less, sum up this lesson on the causes of the American Revolution.  Use your notes and what we discussed in class to guide you.  You do not have to have a complete sentence, but it MUST make sense.  Be prepared to share with the class.</a:t>
            </a:r>
            <a:endParaRPr lang="en-US" dirty="0"/>
          </a:p>
        </p:txBody>
      </p:sp>
      <p:sp>
        <p:nvSpPr>
          <p:cNvPr id="3" name="Title 2"/>
          <p:cNvSpPr>
            <a:spLocks noGrp="1"/>
          </p:cNvSpPr>
          <p:nvPr>
            <p:ph type="title"/>
          </p:nvPr>
        </p:nvSpPr>
        <p:spPr/>
        <p:txBody>
          <a:bodyPr/>
          <a:lstStyle/>
          <a:p>
            <a:pPr algn="ctr"/>
            <a:r>
              <a:rPr lang="en-US" dirty="0" smtClean="0"/>
              <a:t>Seven Words or Less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91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l"/>
            <a:r>
              <a:rPr lang="en-US" dirty="0" smtClean="0"/>
              <a:t>Objectives:</a:t>
            </a:r>
          </a:p>
          <a:p>
            <a:pPr marL="342900" indent="-342900" algn="l">
              <a:buFont typeface="Arial" panose="020B0604020202020204" pitchFamily="34" charset="0"/>
              <a:buChar char="•"/>
            </a:pPr>
            <a:r>
              <a:rPr lang="en-US" dirty="0" smtClean="0"/>
              <a:t>Understand the reasons the British started enforcing tax laws</a:t>
            </a:r>
          </a:p>
          <a:p>
            <a:pPr marL="342900" indent="-342900" algn="l">
              <a:buFont typeface="Arial" panose="020B0604020202020204" pitchFamily="34" charset="0"/>
              <a:buChar char="•"/>
            </a:pPr>
            <a:r>
              <a:rPr lang="en-US" dirty="0" smtClean="0"/>
              <a:t>Identify and explain </a:t>
            </a:r>
            <a:r>
              <a:rPr lang="en-US" dirty="0" smtClean="0"/>
              <a:t>the Colonists reactions to the British taxation</a:t>
            </a:r>
          </a:p>
          <a:p>
            <a:pPr marL="342900" indent="-342900" algn="l">
              <a:buFont typeface="Arial" panose="020B0604020202020204" pitchFamily="34" charset="0"/>
              <a:buChar char="•"/>
            </a:pPr>
            <a:endParaRPr lang="en-US" dirty="0"/>
          </a:p>
        </p:txBody>
      </p:sp>
      <p:sp>
        <p:nvSpPr>
          <p:cNvPr id="2" name="Title 1"/>
          <p:cNvSpPr>
            <a:spLocks noGrp="1"/>
          </p:cNvSpPr>
          <p:nvPr>
            <p:ph type="ctrTitle"/>
          </p:nvPr>
        </p:nvSpPr>
        <p:spPr>
          <a:xfrm>
            <a:off x="457200" y="304800"/>
            <a:ext cx="8305800" cy="1981200"/>
          </a:xfrm>
        </p:spPr>
        <p:txBody>
          <a:bodyPr/>
          <a:lstStyle/>
          <a:p>
            <a:r>
              <a:rPr lang="en-US" dirty="0" smtClean="0"/>
              <a:t>The American Revolution</a:t>
            </a:r>
            <a:endParaRPr lang="en-US" dirty="0"/>
          </a:p>
        </p:txBody>
      </p:sp>
    </p:spTree>
    <p:extLst>
      <p:ext uri="{BB962C8B-B14F-4D97-AF65-F5344CB8AC3E}">
        <p14:creationId xmlns:p14="http://schemas.microsoft.com/office/powerpoint/2010/main" val="707410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Although Great Britain gained vast amounts of land, their debt </a:t>
            </a:r>
            <a:r>
              <a:rPr lang="en-US" dirty="0" smtClean="0">
                <a:solidFill>
                  <a:schemeClr val="bg1"/>
                </a:solidFill>
              </a:rPr>
              <a:t>doubled</a:t>
            </a:r>
            <a:r>
              <a:rPr lang="en-US" dirty="0" smtClean="0"/>
              <a:t>.</a:t>
            </a:r>
          </a:p>
          <a:p>
            <a:pPr lvl="1"/>
            <a:r>
              <a:rPr lang="en-US" dirty="0" smtClean="0"/>
              <a:t>GB looked to the Colonies to recoup their losses</a:t>
            </a:r>
          </a:p>
          <a:p>
            <a:pPr lvl="1"/>
            <a:r>
              <a:rPr lang="en-US" dirty="0" smtClean="0"/>
              <a:t>“Was for your protection.”</a:t>
            </a:r>
          </a:p>
          <a:p>
            <a:pPr lvl="1"/>
            <a:r>
              <a:rPr lang="en-US" dirty="0" smtClean="0"/>
              <a:t>Parliament decides to enforce tax laws already in place and institute new ones</a:t>
            </a:r>
          </a:p>
          <a:p>
            <a:pPr lvl="2"/>
            <a:r>
              <a:rPr lang="en-US" dirty="0" smtClean="0"/>
              <a:t>So long, Salutary Neglect</a:t>
            </a:r>
          </a:p>
        </p:txBody>
      </p:sp>
      <p:sp>
        <p:nvSpPr>
          <p:cNvPr id="3" name="Title 2"/>
          <p:cNvSpPr>
            <a:spLocks noGrp="1"/>
          </p:cNvSpPr>
          <p:nvPr>
            <p:ph type="title"/>
          </p:nvPr>
        </p:nvSpPr>
        <p:spPr/>
        <p:txBody>
          <a:bodyPr>
            <a:normAutofit fontScale="90000"/>
          </a:bodyPr>
          <a:lstStyle/>
          <a:p>
            <a:pPr algn="ctr"/>
            <a:r>
              <a:rPr lang="en-US" dirty="0" smtClean="0"/>
              <a:t>Impact of the French and Indian War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923852"/>
            <a:ext cx="1619250" cy="2562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5867400"/>
            <a:ext cx="6324600" cy="369332"/>
          </a:xfrm>
          <a:prstGeom prst="rect">
            <a:avLst/>
          </a:prstGeom>
          <a:noFill/>
        </p:spPr>
        <p:txBody>
          <a:bodyPr wrap="square" rtlCol="0">
            <a:spAutoFit/>
          </a:bodyPr>
          <a:lstStyle/>
          <a:p>
            <a:r>
              <a:rPr lang="en-US" dirty="0" smtClean="0"/>
              <a:t>“Don’t make me angry.  You wouldn’t like me when I’m angry.”</a:t>
            </a:r>
            <a:endParaRPr lang="en-US" dirty="0"/>
          </a:p>
        </p:txBody>
      </p:sp>
    </p:spTree>
    <p:extLst>
      <p:ext uri="{BB962C8B-B14F-4D97-AF65-F5344CB8AC3E}">
        <p14:creationId xmlns:p14="http://schemas.microsoft.com/office/powerpoint/2010/main" val="3363046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Sugar Act</a:t>
            </a:r>
            <a:r>
              <a:rPr lang="en-US" dirty="0" smtClean="0"/>
              <a:t>:  tax on molasses, was actually lower than before, but was now </a:t>
            </a:r>
            <a:r>
              <a:rPr lang="en-US" dirty="0" smtClean="0">
                <a:solidFill>
                  <a:schemeClr val="bg1"/>
                </a:solidFill>
              </a:rPr>
              <a:t>strictly</a:t>
            </a:r>
            <a:r>
              <a:rPr lang="en-US" dirty="0" smtClean="0"/>
              <a:t> enforced.</a:t>
            </a:r>
          </a:p>
          <a:p>
            <a:endParaRPr lang="en-US" dirty="0"/>
          </a:p>
          <a:p>
            <a:r>
              <a:rPr lang="en-US" u="sng" dirty="0" smtClean="0"/>
              <a:t>Quartering Act</a:t>
            </a:r>
            <a:r>
              <a:rPr lang="en-US" dirty="0" smtClean="0"/>
              <a:t>:  allowed British soldiers to stay in Colonists houses’.  They were required to provide food and supplies.</a:t>
            </a:r>
          </a:p>
          <a:p>
            <a:endParaRPr lang="en-US" dirty="0"/>
          </a:p>
          <a:p>
            <a:r>
              <a:rPr lang="en-US" u="sng" dirty="0" smtClean="0"/>
              <a:t>Stamp Act</a:t>
            </a:r>
            <a:r>
              <a:rPr lang="en-US" dirty="0" smtClean="0"/>
              <a:t>:  tax on </a:t>
            </a:r>
            <a:r>
              <a:rPr lang="en-US" dirty="0" smtClean="0">
                <a:solidFill>
                  <a:schemeClr val="bg1"/>
                </a:solidFill>
              </a:rPr>
              <a:t>all</a:t>
            </a:r>
            <a:r>
              <a:rPr lang="en-US" dirty="0" smtClean="0"/>
              <a:t> printed goods.</a:t>
            </a:r>
            <a:endParaRPr lang="en-US" dirty="0"/>
          </a:p>
        </p:txBody>
      </p:sp>
      <p:sp>
        <p:nvSpPr>
          <p:cNvPr id="3" name="Title 2"/>
          <p:cNvSpPr>
            <a:spLocks noGrp="1"/>
          </p:cNvSpPr>
          <p:nvPr>
            <p:ph type="title"/>
          </p:nvPr>
        </p:nvSpPr>
        <p:spPr/>
        <p:txBody>
          <a:bodyPr/>
          <a:lstStyle/>
          <a:p>
            <a:pPr algn="ctr"/>
            <a:r>
              <a:rPr lang="en-US" dirty="0" smtClean="0"/>
              <a:t>Act, this.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95788"/>
            <a:ext cx="15240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84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Colonist did not disagree with the idea of taxes.  They knew they were inevitable.</a:t>
            </a:r>
          </a:p>
          <a:p>
            <a:r>
              <a:rPr lang="en-US" dirty="0" smtClean="0"/>
              <a:t>However, the idea that a Parliament across the ocean could impact their livelihood without </a:t>
            </a:r>
            <a:r>
              <a:rPr lang="en-US" dirty="0" smtClean="0"/>
              <a:t>them having </a:t>
            </a:r>
            <a:r>
              <a:rPr lang="en-US" dirty="0" smtClean="0"/>
              <a:t>a say angered them.</a:t>
            </a:r>
          </a:p>
          <a:p>
            <a:pPr lvl="1"/>
            <a:r>
              <a:rPr lang="en-US" dirty="0" smtClean="0"/>
              <a:t>Felt their liberties slipping away.</a:t>
            </a:r>
            <a:endParaRPr lang="en-US" dirty="0"/>
          </a:p>
        </p:txBody>
      </p:sp>
      <p:sp>
        <p:nvSpPr>
          <p:cNvPr id="3" name="Title 2"/>
          <p:cNvSpPr>
            <a:spLocks noGrp="1"/>
          </p:cNvSpPr>
          <p:nvPr>
            <p:ph type="title"/>
          </p:nvPr>
        </p:nvSpPr>
        <p:spPr/>
        <p:txBody>
          <a:bodyPr/>
          <a:lstStyle/>
          <a:p>
            <a:pPr algn="ctr"/>
            <a:r>
              <a:rPr lang="en-US" dirty="0" smtClean="0"/>
              <a:t>Taxation without Representation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91000"/>
            <a:ext cx="3305175" cy="221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55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Colonists manifested their displeasure with Britain in three ways:</a:t>
            </a:r>
          </a:p>
          <a:p>
            <a:r>
              <a:rPr lang="en-US" dirty="0" smtClean="0"/>
              <a:t>Intellectual </a:t>
            </a:r>
            <a:r>
              <a:rPr lang="en-US" dirty="0" smtClean="0"/>
              <a:t>protests </a:t>
            </a:r>
            <a:endParaRPr lang="en-US" dirty="0" smtClean="0"/>
          </a:p>
          <a:p>
            <a:r>
              <a:rPr lang="en-US" dirty="0" smtClean="0"/>
              <a:t>Economic boycotts</a:t>
            </a:r>
          </a:p>
          <a:p>
            <a:r>
              <a:rPr lang="en-US" dirty="0" smtClean="0"/>
              <a:t>Violent intimidation</a:t>
            </a:r>
            <a:endParaRPr lang="en-US" dirty="0"/>
          </a:p>
        </p:txBody>
      </p:sp>
      <p:sp>
        <p:nvSpPr>
          <p:cNvPr id="3" name="Title 2"/>
          <p:cNvSpPr>
            <a:spLocks noGrp="1"/>
          </p:cNvSpPr>
          <p:nvPr>
            <p:ph type="title"/>
          </p:nvPr>
        </p:nvSpPr>
        <p:spPr/>
        <p:txBody>
          <a:bodyPr/>
          <a:lstStyle/>
          <a:p>
            <a:pPr algn="ctr"/>
            <a:r>
              <a:rPr lang="en-US" dirty="0" smtClean="0"/>
              <a:t>The Colonists React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91712"/>
            <a:ext cx="4461164" cy="261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25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Sons of Liberty:  an association of Patriots, or those opposing British Taxes</a:t>
            </a:r>
            <a:endParaRPr lang="en-US" dirty="0"/>
          </a:p>
        </p:txBody>
      </p:sp>
      <p:sp>
        <p:nvSpPr>
          <p:cNvPr id="3" name="Title 2"/>
          <p:cNvSpPr>
            <a:spLocks noGrp="1"/>
          </p:cNvSpPr>
          <p:nvPr>
            <p:ph type="title"/>
          </p:nvPr>
        </p:nvSpPr>
        <p:spPr/>
        <p:txBody>
          <a:bodyPr/>
          <a:lstStyle/>
          <a:p>
            <a:pPr algn="ctr"/>
            <a:r>
              <a:rPr lang="en-US" dirty="0" smtClean="0"/>
              <a:t>Patriot Leaders Emerge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16764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43200"/>
            <a:ext cx="1681163"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199"/>
            <a:ext cx="16002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5181600"/>
            <a:ext cx="1828800" cy="646331"/>
          </a:xfrm>
          <a:prstGeom prst="rect">
            <a:avLst/>
          </a:prstGeom>
          <a:noFill/>
        </p:spPr>
        <p:txBody>
          <a:bodyPr wrap="square" rtlCol="0">
            <a:spAutoFit/>
          </a:bodyPr>
          <a:lstStyle/>
          <a:p>
            <a:r>
              <a:rPr lang="en-US" dirty="0" smtClean="0"/>
              <a:t>John Adams</a:t>
            </a:r>
          </a:p>
          <a:p>
            <a:endParaRPr lang="en-US" dirty="0"/>
          </a:p>
        </p:txBody>
      </p:sp>
      <p:sp>
        <p:nvSpPr>
          <p:cNvPr id="5" name="TextBox 4"/>
          <p:cNvSpPr txBox="1"/>
          <p:nvPr/>
        </p:nvSpPr>
        <p:spPr>
          <a:xfrm>
            <a:off x="3657600" y="5181600"/>
            <a:ext cx="1676400" cy="369332"/>
          </a:xfrm>
          <a:prstGeom prst="rect">
            <a:avLst/>
          </a:prstGeom>
          <a:noFill/>
        </p:spPr>
        <p:txBody>
          <a:bodyPr wrap="square" rtlCol="0">
            <a:spAutoFit/>
          </a:bodyPr>
          <a:lstStyle/>
          <a:p>
            <a:r>
              <a:rPr lang="en-US" dirty="0" smtClean="0"/>
              <a:t>John Hancock</a:t>
            </a:r>
            <a:endParaRPr lang="en-US" dirty="0"/>
          </a:p>
        </p:txBody>
      </p:sp>
      <p:sp>
        <p:nvSpPr>
          <p:cNvPr id="6" name="TextBox 5"/>
          <p:cNvSpPr txBox="1"/>
          <p:nvPr/>
        </p:nvSpPr>
        <p:spPr>
          <a:xfrm>
            <a:off x="6172200" y="5181600"/>
            <a:ext cx="1905000" cy="369332"/>
          </a:xfrm>
          <a:prstGeom prst="rect">
            <a:avLst/>
          </a:prstGeom>
          <a:noFill/>
        </p:spPr>
        <p:txBody>
          <a:bodyPr wrap="square" rtlCol="0">
            <a:spAutoFit/>
          </a:bodyPr>
          <a:lstStyle/>
          <a:p>
            <a:r>
              <a:rPr lang="en-US" dirty="0" smtClean="0"/>
              <a:t>Patrick Henry</a:t>
            </a:r>
            <a:endParaRPr lang="en-US" dirty="0"/>
          </a:p>
        </p:txBody>
      </p:sp>
    </p:spTree>
    <p:extLst>
      <p:ext uri="{BB962C8B-B14F-4D97-AF65-F5344CB8AC3E}">
        <p14:creationId xmlns:p14="http://schemas.microsoft.com/office/powerpoint/2010/main" val="191101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a result of The Townsend Acts, a new round of taxes, protests increased, especially in Boston</a:t>
            </a:r>
          </a:p>
          <a:p>
            <a:r>
              <a:rPr lang="en-US" dirty="0" smtClean="0"/>
              <a:t>Britain cracked down</a:t>
            </a:r>
          </a:p>
          <a:p>
            <a:pPr lvl="1"/>
            <a:r>
              <a:rPr lang="en-US" dirty="0" smtClean="0"/>
              <a:t>Ships seized</a:t>
            </a:r>
          </a:p>
          <a:p>
            <a:pPr lvl="1"/>
            <a:r>
              <a:rPr lang="en-US" dirty="0" smtClean="0"/>
              <a:t>Troops occupied Boston (4,000)</a:t>
            </a:r>
          </a:p>
        </p:txBody>
      </p:sp>
      <p:sp>
        <p:nvSpPr>
          <p:cNvPr id="3" name="Title 2"/>
          <p:cNvSpPr>
            <a:spLocks noGrp="1"/>
          </p:cNvSpPr>
          <p:nvPr>
            <p:ph type="title"/>
          </p:nvPr>
        </p:nvSpPr>
        <p:spPr/>
        <p:txBody>
          <a:bodyPr/>
          <a:lstStyle/>
          <a:p>
            <a:pPr algn="ctr"/>
            <a:r>
              <a:rPr lang="en-US" dirty="0" smtClean="0"/>
              <a:t>Violence!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6240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02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Boston Massacre</a:t>
            </a:r>
          </a:p>
          <a:p>
            <a:pPr lvl="1"/>
            <a:r>
              <a:rPr lang="en-US" dirty="0" smtClean="0"/>
              <a:t>British soldiers fire into an angry mob, killing five</a:t>
            </a:r>
          </a:p>
          <a:p>
            <a:pPr lvl="1"/>
            <a:r>
              <a:rPr lang="en-US" dirty="0" smtClean="0"/>
              <a:t>Builds Colonial unity</a:t>
            </a:r>
          </a:p>
          <a:p>
            <a:pPr lvl="1"/>
            <a:r>
              <a:rPr lang="en-US" dirty="0" smtClean="0"/>
              <a:t>British drop all taxes except for tea</a:t>
            </a:r>
            <a:endParaRPr lang="en-US" dirty="0"/>
          </a:p>
          <a:p>
            <a:pPr lvl="2"/>
            <a:r>
              <a:rPr lang="en-US" dirty="0" smtClean="0"/>
              <a:t>Boston Tea Party:  Patriots dump tea into Boston Harbor to protest tax on tea.</a:t>
            </a:r>
          </a:p>
        </p:txBody>
      </p:sp>
      <p:sp>
        <p:nvSpPr>
          <p:cNvPr id="3" name="Title 2"/>
          <p:cNvSpPr>
            <a:spLocks noGrp="1"/>
          </p:cNvSpPr>
          <p:nvPr>
            <p:ph type="title"/>
          </p:nvPr>
        </p:nvSpPr>
        <p:spPr/>
        <p:txBody>
          <a:bodyPr/>
          <a:lstStyle/>
          <a:p>
            <a:pPr algn="ctr"/>
            <a:r>
              <a:rPr lang="en-US" dirty="0" smtClean="0"/>
              <a:t>The Horror!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47836"/>
            <a:ext cx="258194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047836"/>
            <a:ext cx="297637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6977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153</TotalTime>
  <Words>531</Words>
  <Application>Microsoft Office PowerPoint</Application>
  <PresentationFormat>On-screen Show (4:3)</PresentationFormat>
  <Paragraphs>73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PowerPoint Presentation</vt:lpstr>
      <vt:lpstr>The American Revolution</vt:lpstr>
      <vt:lpstr>Impact of the French and Indian War</vt:lpstr>
      <vt:lpstr>Act, this.</vt:lpstr>
      <vt:lpstr>Taxation without Representation</vt:lpstr>
      <vt:lpstr>The Colonists React</vt:lpstr>
      <vt:lpstr>Patriot Leaders Emerge</vt:lpstr>
      <vt:lpstr>Violence!</vt:lpstr>
      <vt:lpstr>The Horror!</vt:lpstr>
      <vt:lpstr>Britain Responds</vt:lpstr>
      <vt:lpstr>Lexington and Concord</vt:lpstr>
      <vt:lpstr>Common Sense</vt:lpstr>
      <vt:lpstr>Seven Words or Less</vt:lpstr>
    </vt:vector>
  </TitlesOfParts>
  <Company>Baldwinsville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BCSD</dc:creator>
  <cp:lastModifiedBy>BCSD </cp:lastModifiedBy>
  <cp:revision>6</cp:revision>
  <dcterms:created xsi:type="dcterms:W3CDTF">2014-09-09T13:15:50Z</dcterms:created>
  <dcterms:modified xsi:type="dcterms:W3CDTF">2014-09-09T16:41:44Z</dcterms:modified>
</cp:coreProperties>
</file>