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0164417-EA34-4078-952B-FB4DD7F40784}">
  <a:tblStyle styleId="{30164417-EA34-4078-952B-FB4DD7F40784}"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4" d="100"/>
          <a:sy n="114" d="100"/>
        </p:scale>
        <p:origin x="31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25285bb399_0_3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25285bb399_0_3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g25285bb399_0_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g25285bb399_0_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
        <p:cNvGrpSpPr/>
        <p:nvPr/>
      </p:nvGrpSpPr>
      <p:grpSpPr>
        <a:xfrm>
          <a:off x="0" y="0"/>
          <a:ext cx="0" cy="0"/>
          <a:chOff x="0" y="0"/>
          <a:chExt cx="0" cy="0"/>
        </a:xfrm>
      </p:grpSpPr>
      <p:sp>
        <p:nvSpPr>
          <p:cNvPr id="66" name="Google Shape;66;g25285bb399_0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7" name="Google Shape;67;g25285bb399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25285bb399_0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25285bb399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6063a3b602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6063a3b602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6063a3b602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6063a3b602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25285bb399_0_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25285bb399_0_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25285bb399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25285bb399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36ccb57fca_1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4" name="Google Shape;104;g36ccb57fca_1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dyoung@bville.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www.bville.org/"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51C75"/>
        </a:solidFill>
        <a:effectLst/>
      </p:bgPr>
    </p:bg>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89475" y="106950"/>
            <a:ext cx="8520600" cy="9693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a:solidFill>
                  <a:srgbClr val="FFFFFF"/>
                </a:solidFill>
              </a:rPr>
              <a:t>AP Government and Politics</a:t>
            </a:r>
            <a:endParaRPr>
              <a:solidFill>
                <a:srgbClr val="FFFFFF"/>
              </a:solidFill>
            </a:endParaRPr>
          </a:p>
        </p:txBody>
      </p:sp>
      <p:sp>
        <p:nvSpPr>
          <p:cNvPr id="55" name="Google Shape;55;p13"/>
          <p:cNvSpPr txBox="1">
            <a:spLocks noGrp="1"/>
          </p:cNvSpPr>
          <p:nvPr>
            <p:ph type="subTitle" idx="1"/>
          </p:nvPr>
        </p:nvSpPr>
        <p:spPr>
          <a:xfrm>
            <a:off x="311700" y="950900"/>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a:solidFill>
                  <a:srgbClr val="F3F3F3"/>
                </a:solidFill>
              </a:rPr>
              <a:t>Mr. Young</a:t>
            </a:r>
            <a:endParaRPr>
              <a:solidFill>
                <a:srgbClr val="F3F3F3"/>
              </a:solidFill>
            </a:endParaRPr>
          </a:p>
          <a:p>
            <a:pPr marL="0" lvl="0" indent="0" algn="ctr" rtl="0">
              <a:spcBef>
                <a:spcPts val="0"/>
              </a:spcBef>
              <a:spcAft>
                <a:spcPts val="0"/>
              </a:spcAft>
              <a:buNone/>
            </a:pPr>
            <a:r>
              <a:rPr lang="en" u="sng">
                <a:solidFill>
                  <a:schemeClr val="hlink"/>
                </a:solidFill>
                <a:hlinkClick r:id="rId3"/>
              </a:rPr>
              <a:t>dyoung@bville.org</a:t>
            </a:r>
            <a:endParaRPr>
              <a:solidFill>
                <a:srgbClr val="F3F3F3"/>
              </a:solidFill>
            </a:endParaRPr>
          </a:p>
          <a:p>
            <a:pPr marL="0" lvl="0" indent="0" algn="ctr" rtl="0">
              <a:spcBef>
                <a:spcPts val="0"/>
              </a:spcBef>
              <a:spcAft>
                <a:spcPts val="0"/>
              </a:spcAft>
              <a:buNone/>
            </a:pPr>
            <a:r>
              <a:rPr lang="en">
                <a:solidFill>
                  <a:srgbClr val="F3F3F3"/>
                </a:solidFill>
              </a:rPr>
              <a:t>@MrYoungBvilleUS</a:t>
            </a:r>
            <a:endParaRPr>
              <a:solidFill>
                <a:srgbClr val="F3F3F3"/>
              </a:solidFill>
            </a:endParaRPr>
          </a:p>
          <a:p>
            <a:pPr marL="0" lvl="0" indent="0" algn="ctr" rtl="0">
              <a:spcBef>
                <a:spcPts val="0"/>
              </a:spcBef>
              <a:spcAft>
                <a:spcPts val="0"/>
              </a:spcAft>
              <a:buNone/>
            </a:pPr>
            <a:r>
              <a:rPr lang="en">
                <a:solidFill>
                  <a:srgbClr val="F3F3F3"/>
                </a:solidFill>
              </a:rPr>
              <a:t> </a:t>
            </a:r>
            <a:endParaRPr>
              <a:solidFill>
                <a:srgbClr val="F3F3F3"/>
              </a:solidFill>
            </a:endParaRPr>
          </a:p>
        </p:txBody>
      </p:sp>
      <p:pic>
        <p:nvPicPr>
          <p:cNvPr id="56" name="Google Shape;56;p13"/>
          <p:cNvPicPr preferRelativeResize="0"/>
          <p:nvPr/>
        </p:nvPicPr>
        <p:blipFill>
          <a:blip r:embed="rId4">
            <a:alphaModFix/>
          </a:blip>
          <a:stretch>
            <a:fillRect/>
          </a:stretch>
        </p:blipFill>
        <p:spPr>
          <a:xfrm>
            <a:off x="2382175" y="3270000"/>
            <a:ext cx="4232725" cy="1695450"/>
          </a:xfrm>
          <a:prstGeom prst="rect">
            <a:avLst/>
          </a:prstGeom>
          <a:noFill/>
          <a:ln>
            <a:noFill/>
          </a:ln>
        </p:spPr>
      </p:pic>
      <p:pic>
        <p:nvPicPr>
          <p:cNvPr id="57" name="Google Shape;57;p13"/>
          <p:cNvPicPr preferRelativeResize="0"/>
          <p:nvPr/>
        </p:nvPicPr>
        <p:blipFill>
          <a:blip r:embed="rId5">
            <a:alphaModFix/>
          </a:blip>
          <a:stretch>
            <a:fillRect/>
          </a:stretch>
        </p:blipFill>
        <p:spPr>
          <a:xfrm>
            <a:off x="2625275" y="1915475"/>
            <a:ext cx="320800" cy="3208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What is at stake?</a:t>
            </a:r>
            <a:endParaRPr/>
          </a:p>
        </p:txBody>
      </p:sp>
      <p:sp>
        <p:nvSpPr>
          <p:cNvPr id="114" name="Google Shape;114;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 score of 4 or 5 (in some cases a 3) will be accepted by colleges as three credit hours (one course) of Political Science.  The average cost of a three-credit hour course is </a:t>
            </a:r>
            <a:r>
              <a:rPr lang="en" b="1"/>
              <a:t>$3117</a:t>
            </a:r>
            <a:endParaRPr b="1"/>
          </a:p>
          <a:p>
            <a:pPr marL="0" lvl="0" indent="0" algn="l" rtl="0">
              <a:spcBef>
                <a:spcPts val="1600"/>
              </a:spcBef>
              <a:spcAft>
                <a:spcPts val="0"/>
              </a:spcAft>
              <a:buNone/>
            </a:pPr>
            <a:r>
              <a:rPr lang="en"/>
              <a:t>The fee for the AP Government and Politics test is about </a:t>
            </a:r>
            <a:r>
              <a:rPr lang="en" b="1"/>
              <a:t>$90</a:t>
            </a:r>
            <a:endParaRPr b="1"/>
          </a:p>
          <a:p>
            <a:pPr marL="0" lvl="0" indent="0" algn="l" rtl="0">
              <a:spcBef>
                <a:spcPts val="1600"/>
              </a:spcBef>
              <a:spcAft>
                <a:spcPts val="1600"/>
              </a:spcAft>
              <a:buNone/>
            </a:pPr>
            <a:r>
              <a:rPr lang="en" b="1"/>
              <a:t>This course is a perfect example of the saying “you get out what you put in.”  If you are willing to read, work hard, ask questions, and strive to improve your skills, not only will you get a good score on the exam, but you will save yourself $3000 AND HAVING TO TAKE THE SAME COURSE OVER AGAIN AS A FRESHMAN</a:t>
            </a:r>
            <a:endParaRPr b="1"/>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Day One or so</a:t>
            </a:r>
            <a:endParaRPr/>
          </a:p>
        </p:txBody>
      </p:sp>
      <p:sp>
        <p:nvSpPr>
          <p:cNvPr id="63" name="Google Shape;63;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Introductions</a:t>
            </a:r>
            <a:endParaRPr/>
          </a:p>
          <a:p>
            <a:pPr marL="457200" lvl="0" indent="-342900" algn="l" rtl="0">
              <a:spcBef>
                <a:spcPts val="0"/>
              </a:spcBef>
              <a:spcAft>
                <a:spcPts val="0"/>
              </a:spcAft>
              <a:buSzPts val="1800"/>
              <a:buChar char="●"/>
            </a:pPr>
            <a:r>
              <a:rPr lang="en"/>
              <a:t>Books</a:t>
            </a:r>
            <a:endParaRPr/>
          </a:p>
          <a:p>
            <a:pPr marL="457200" lvl="0" indent="-342900" algn="l" rtl="0">
              <a:spcBef>
                <a:spcPts val="0"/>
              </a:spcBef>
              <a:spcAft>
                <a:spcPts val="0"/>
              </a:spcAft>
              <a:buSzPts val="1800"/>
              <a:buChar char="●"/>
            </a:pPr>
            <a:r>
              <a:rPr lang="en"/>
              <a:t>Folders</a:t>
            </a:r>
            <a:endParaRPr/>
          </a:p>
          <a:p>
            <a:pPr marL="457200" lvl="0" indent="-342900" algn="l" rtl="0">
              <a:spcBef>
                <a:spcPts val="0"/>
              </a:spcBef>
              <a:spcAft>
                <a:spcPts val="0"/>
              </a:spcAft>
              <a:buSzPts val="1800"/>
              <a:buChar char="●"/>
            </a:pPr>
            <a:r>
              <a:rPr lang="en"/>
              <a:t>Expectations and Routines</a:t>
            </a:r>
            <a:endParaRPr/>
          </a:p>
          <a:p>
            <a:pPr marL="457200" lvl="0" indent="-342900" algn="l" rtl="0">
              <a:spcBef>
                <a:spcPts val="0"/>
              </a:spcBef>
              <a:spcAft>
                <a:spcPts val="0"/>
              </a:spcAft>
              <a:buSzPts val="1800"/>
              <a:buChar char="●"/>
            </a:pPr>
            <a:r>
              <a:rPr lang="en"/>
              <a:t>Syllabus</a:t>
            </a:r>
            <a:endParaRPr/>
          </a:p>
          <a:p>
            <a:pPr marL="457200" lvl="0" indent="-342900" algn="l" rtl="0">
              <a:spcBef>
                <a:spcPts val="0"/>
              </a:spcBef>
              <a:spcAft>
                <a:spcPts val="0"/>
              </a:spcAft>
              <a:buSzPts val="1800"/>
              <a:buChar char="●"/>
            </a:pPr>
            <a:r>
              <a:rPr lang="en" u="sng">
                <a:solidFill>
                  <a:schemeClr val="hlink"/>
                </a:solidFill>
                <a:hlinkClick r:id="rId3"/>
              </a:rPr>
              <a:t>Website</a:t>
            </a:r>
            <a:endParaRPr/>
          </a:p>
          <a:p>
            <a:pPr marL="457200" lvl="0" indent="-342900" algn="l" rtl="0">
              <a:spcBef>
                <a:spcPts val="0"/>
              </a:spcBef>
              <a:spcAft>
                <a:spcPts val="0"/>
              </a:spcAft>
              <a:buSzPts val="1800"/>
              <a:buChar char="●"/>
            </a:pPr>
            <a:r>
              <a:rPr lang="en"/>
              <a:t>Questions</a:t>
            </a:r>
            <a:endParaRPr/>
          </a:p>
        </p:txBody>
      </p:sp>
      <p:pic>
        <p:nvPicPr>
          <p:cNvPr id="64" name="Google Shape;64;p14"/>
          <p:cNvPicPr preferRelativeResize="0"/>
          <p:nvPr/>
        </p:nvPicPr>
        <p:blipFill>
          <a:blip r:embed="rId4">
            <a:alphaModFix/>
          </a:blip>
          <a:stretch>
            <a:fillRect/>
          </a:stretch>
        </p:blipFill>
        <p:spPr>
          <a:xfrm>
            <a:off x="4074625" y="1640006"/>
            <a:ext cx="4335875" cy="218165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8"/>
        <p:cNvGrpSpPr/>
        <p:nvPr/>
      </p:nvGrpSpPr>
      <p:grpSpPr>
        <a:xfrm>
          <a:off x="0" y="0"/>
          <a:ext cx="0" cy="0"/>
          <a:chOff x="0" y="0"/>
          <a:chExt cx="0" cy="0"/>
        </a:xfrm>
      </p:grpSpPr>
      <p:sp>
        <p:nvSpPr>
          <p:cNvPr id="69" name="Google Shape;69;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Five Units of Study</a:t>
            </a:r>
            <a:endParaRPr/>
          </a:p>
        </p:txBody>
      </p:sp>
      <p:sp>
        <p:nvSpPr>
          <p:cNvPr id="70" name="Google Shape;70;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	Foundations of American Government</a:t>
            </a:r>
            <a:endParaRPr/>
          </a:p>
          <a:p>
            <a:pPr marL="0" lvl="0" indent="0" algn="l" rtl="0">
              <a:spcBef>
                <a:spcPts val="1600"/>
              </a:spcBef>
              <a:spcAft>
                <a:spcPts val="0"/>
              </a:spcAft>
              <a:buNone/>
            </a:pPr>
            <a:r>
              <a:rPr lang="en"/>
              <a:t>II.	Civil Liberties, Civil Rights</a:t>
            </a:r>
            <a:endParaRPr/>
          </a:p>
          <a:p>
            <a:pPr marL="0" lvl="0" indent="0" algn="l" rtl="0">
              <a:spcBef>
                <a:spcPts val="1600"/>
              </a:spcBef>
              <a:spcAft>
                <a:spcPts val="0"/>
              </a:spcAft>
              <a:buNone/>
            </a:pPr>
            <a:r>
              <a:rPr lang="en"/>
              <a:t>III.	American Political Ideologies &amp; Beliefs</a:t>
            </a:r>
            <a:endParaRPr/>
          </a:p>
          <a:p>
            <a:pPr marL="0" lvl="0" indent="0" algn="l" rtl="0">
              <a:spcBef>
                <a:spcPts val="1600"/>
              </a:spcBef>
              <a:spcAft>
                <a:spcPts val="0"/>
              </a:spcAft>
              <a:buNone/>
            </a:pPr>
            <a:r>
              <a:rPr lang="en"/>
              <a:t>IV.	Political Participation</a:t>
            </a:r>
            <a:endParaRPr/>
          </a:p>
          <a:p>
            <a:pPr marL="0" lvl="0" indent="0" algn="l" rtl="0">
              <a:spcBef>
                <a:spcPts val="1600"/>
              </a:spcBef>
              <a:spcAft>
                <a:spcPts val="1600"/>
              </a:spcAft>
              <a:buNone/>
            </a:pPr>
            <a:r>
              <a:rPr lang="en"/>
              <a:t>V.	Interaction Among the Branches</a:t>
            </a:r>
            <a:endParaRPr/>
          </a:p>
        </p:txBody>
      </p:sp>
      <p:pic>
        <p:nvPicPr>
          <p:cNvPr id="71" name="Google Shape;71;p15"/>
          <p:cNvPicPr preferRelativeResize="0"/>
          <p:nvPr/>
        </p:nvPicPr>
        <p:blipFill>
          <a:blip r:embed="rId3">
            <a:alphaModFix/>
          </a:blip>
          <a:stretch>
            <a:fillRect/>
          </a:stretch>
        </p:blipFill>
        <p:spPr>
          <a:xfrm>
            <a:off x="4959275" y="1326443"/>
            <a:ext cx="3825400" cy="2490625"/>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Typical Chapter Outline </a:t>
            </a:r>
            <a:endParaRPr/>
          </a:p>
        </p:txBody>
      </p:sp>
      <p:sp>
        <p:nvSpPr>
          <p:cNvPr id="77" name="Google Shape;77;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Critical thinking activity or document annotation</a:t>
            </a:r>
            <a:endParaRPr/>
          </a:p>
          <a:p>
            <a:pPr marL="457200" lvl="0" indent="-342900" algn="l" rtl="0">
              <a:spcBef>
                <a:spcPts val="0"/>
              </a:spcBef>
              <a:spcAft>
                <a:spcPts val="0"/>
              </a:spcAft>
              <a:buSzPts val="1800"/>
              <a:buChar char="●"/>
            </a:pPr>
            <a:r>
              <a:rPr lang="en"/>
              <a:t>Notes</a:t>
            </a:r>
            <a:endParaRPr/>
          </a:p>
          <a:p>
            <a:pPr marL="457200" lvl="0" indent="-342900" algn="l" rtl="0">
              <a:spcBef>
                <a:spcPts val="0"/>
              </a:spcBef>
              <a:spcAft>
                <a:spcPts val="0"/>
              </a:spcAft>
              <a:buSzPts val="1800"/>
              <a:buChar char="●"/>
            </a:pPr>
            <a:r>
              <a:rPr lang="en"/>
              <a:t>Vocabulary</a:t>
            </a:r>
            <a:endParaRPr/>
          </a:p>
          <a:p>
            <a:pPr marL="457200" lvl="0" indent="-342900" algn="l" rtl="0">
              <a:spcBef>
                <a:spcPts val="0"/>
              </a:spcBef>
              <a:spcAft>
                <a:spcPts val="0"/>
              </a:spcAft>
              <a:buSzPts val="1800"/>
              <a:buChar char="●"/>
            </a:pPr>
            <a:r>
              <a:rPr lang="en"/>
              <a:t>Supreme Court case analysis</a:t>
            </a:r>
            <a:endParaRPr/>
          </a:p>
          <a:p>
            <a:pPr marL="457200" lvl="0" indent="-342900" algn="l" rtl="0">
              <a:spcBef>
                <a:spcPts val="0"/>
              </a:spcBef>
              <a:spcAft>
                <a:spcPts val="0"/>
              </a:spcAft>
              <a:buSzPts val="1800"/>
              <a:buChar char="●"/>
            </a:pPr>
            <a:r>
              <a:rPr lang="en"/>
              <a:t>Quiz (5 to 20 questions)</a:t>
            </a:r>
            <a:endParaRPr/>
          </a:p>
          <a:p>
            <a:pPr marL="457200" lvl="0" indent="-342900" algn="l" rtl="0">
              <a:spcBef>
                <a:spcPts val="0"/>
              </a:spcBef>
              <a:spcAft>
                <a:spcPts val="0"/>
              </a:spcAft>
              <a:buSzPts val="1800"/>
              <a:buChar char="●"/>
            </a:pPr>
            <a:r>
              <a:rPr lang="en"/>
              <a:t>Free Response Question</a:t>
            </a:r>
            <a:endParaRPr/>
          </a:p>
          <a:p>
            <a:pPr marL="0" lvl="0" indent="0" algn="l" rtl="0">
              <a:spcBef>
                <a:spcPts val="1600"/>
              </a:spcBef>
              <a:spcAft>
                <a:spcPts val="0"/>
              </a:spcAft>
              <a:buNone/>
            </a:pPr>
            <a:r>
              <a:rPr lang="en"/>
              <a:t>There will be a Unit Test at the end of each unit of study that will consist of at least 20 multiple choice questions and (maybe) a free response question.  The multiple choice will include some quantitative and qualitative questions.  </a:t>
            </a:r>
            <a:endParaRPr/>
          </a:p>
          <a:p>
            <a:pPr marL="0" lvl="0" indent="0" algn="l" rtl="0">
              <a:spcBef>
                <a:spcPts val="1600"/>
              </a:spcBef>
              <a:spcAft>
                <a:spcPts val="1600"/>
              </a:spcAft>
              <a:buNone/>
            </a:pPr>
            <a:r>
              <a:rPr lang="en"/>
              <a:t>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Tests</a:t>
            </a:r>
            <a:endParaRPr/>
          </a:p>
        </p:txBody>
      </p:sp>
      <p:sp>
        <p:nvSpPr>
          <p:cNvPr id="83" name="Google Shape;83;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For unit tests ONLY, students may use a 3x5 card to aid them in answering the test questions.  You may use the front and back.  The card must be stapled to your test when you turn it in. </a:t>
            </a:r>
            <a:endParaRPr/>
          </a:p>
          <a:p>
            <a:pPr marL="0" lvl="0" indent="0" algn="l" rtl="0">
              <a:spcBef>
                <a:spcPts val="1600"/>
              </a:spcBef>
              <a:spcAft>
                <a:spcPts val="0"/>
              </a:spcAft>
              <a:buNone/>
            </a:pPr>
            <a:r>
              <a:rPr lang="en"/>
              <a:t>On the next school day after the test, students will be put in groups of five or six and given the same test to be completed as a group.  You may not use any materials, but are free to discuss the questions as much as you like.  The group test will be graded, and the two test scores will be averaged.  This will be your grade on the test. </a:t>
            </a:r>
            <a:r>
              <a:rPr lang="en" b="1"/>
              <a:t>If you scored a 100 on the first test, you will NOT have your score averaged.  A 100 will be entered into the grade book.</a:t>
            </a:r>
            <a:endParaRPr b="1"/>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Tests (continued)</a:t>
            </a:r>
            <a:endParaRPr/>
          </a:p>
        </p:txBody>
      </p:sp>
      <p:sp>
        <p:nvSpPr>
          <p:cNvPr id="89" name="Google Shape;89;p18"/>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a:t>If you are absent on the day of the test, you will be sent to the Test Center to take the test.  Although you may still use your 3x5 card, you will not be eligible to have your grade raised by the group grade test score.  I cannot emphasize enough how important it is to be here on test days.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Grading</a:t>
            </a:r>
            <a:endParaRPr/>
          </a:p>
        </p:txBody>
      </p:sp>
      <p:sp>
        <p:nvSpPr>
          <p:cNvPr id="95" name="Google Shape;95;p19"/>
          <p:cNvSpPr txBox="1">
            <a:spLocks noGrp="1"/>
          </p:cNvSpPr>
          <p:nvPr>
            <p:ph type="body" idx="1"/>
          </p:nvPr>
        </p:nvSpPr>
        <p:spPr>
          <a:xfrm>
            <a:off x="311700" y="1017725"/>
            <a:ext cx="8520600" cy="3416400"/>
          </a:xfrm>
          <a:prstGeom prst="rect">
            <a:avLst/>
          </a:prstGeom>
        </p:spPr>
        <p:txBody>
          <a:bodyPr spcFirstLastPara="1" wrap="square" lIns="91425" tIns="91425" rIns="91425" bIns="91425" anchor="t" anchorCtr="0">
            <a:noAutofit/>
          </a:bodyPr>
          <a:lstStyle/>
          <a:p>
            <a:pPr marL="914400" marR="914400" lvl="0" indent="0" algn="l" rtl="0">
              <a:lnSpc>
                <a:spcPct val="120000"/>
              </a:lnSpc>
              <a:spcBef>
                <a:spcPts val="0"/>
              </a:spcBef>
              <a:spcAft>
                <a:spcPts val="0"/>
              </a:spcAft>
              <a:buClr>
                <a:schemeClr val="dk1"/>
              </a:buClr>
              <a:buSzPts val="1100"/>
              <a:buFont typeface="Arial"/>
              <a:buNone/>
            </a:pPr>
            <a:r>
              <a:rPr lang="en">
                <a:solidFill>
                  <a:schemeClr val="dk1"/>
                </a:solidFill>
                <a:highlight>
                  <a:srgbClr val="FFFFFF"/>
                </a:highlight>
                <a:latin typeface="Times New Roman"/>
                <a:ea typeface="Times New Roman"/>
                <a:cs typeface="Times New Roman"/>
                <a:sym typeface="Times New Roman"/>
              </a:rPr>
              <a:t>This course uses a total point method of grading.  Dividing your accumulated points by the total points available will give you your grade for the quarter.  Tests are always worth 100 points.  Unless otherwise noted, all work is due at the beginning of class.  As this is a college-level course, </a:t>
            </a:r>
            <a:r>
              <a:rPr lang="en" b="1">
                <a:solidFill>
                  <a:schemeClr val="dk1"/>
                </a:solidFill>
                <a:highlight>
                  <a:srgbClr val="FFFFFF"/>
                </a:highlight>
                <a:latin typeface="Times New Roman"/>
                <a:ea typeface="Times New Roman"/>
                <a:cs typeface="Times New Roman"/>
                <a:sym typeface="Times New Roman"/>
              </a:rPr>
              <a:t>late work will not be accepted</a:t>
            </a:r>
            <a:r>
              <a:rPr lang="en">
                <a:solidFill>
                  <a:schemeClr val="dk1"/>
                </a:solidFill>
                <a:highlight>
                  <a:srgbClr val="FFFFFF"/>
                </a:highlight>
                <a:latin typeface="Times New Roman"/>
                <a:ea typeface="Times New Roman"/>
                <a:cs typeface="Times New Roman"/>
                <a:sym typeface="Times New Roman"/>
              </a:rPr>
              <a:t>.  If you are absent the day an assignment is due it is expected that you turn it on </a:t>
            </a:r>
            <a:r>
              <a:rPr lang="en" b="1">
                <a:solidFill>
                  <a:schemeClr val="dk1"/>
                </a:solidFill>
                <a:highlight>
                  <a:srgbClr val="FFFFFF"/>
                </a:highlight>
                <a:latin typeface="Times New Roman"/>
                <a:ea typeface="Times New Roman"/>
                <a:cs typeface="Times New Roman"/>
                <a:sym typeface="Times New Roman"/>
              </a:rPr>
              <a:t>the first day of your return</a:t>
            </a:r>
            <a:r>
              <a:rPr lang="en">
                <a:solidFill>
                  <a:schemeClr val="dk1"/>
                </a:solidFill>
                <a:highlight>
                  <a:srgbClr val="FFFFFF"/>
                </a:highlight>
                <a:latin typeface="Times New Roman"/>
                <a:ea typeface="Times New Roman"/>
                <a:cs typeface="Times New Roman"/>
                <a:sym typeface="Times New Roman"/>
              </a:rPr>
              <a:t>.  If you miss a test due to absence or some other school function, a </a:t>
            </a:r>
            <a:r>
              <a:rPr lang="en" b="1">
                <a:solidFill>
                  <a:schemeClr val="dk1"/>
                </a:solidFill>
                <a:highlight>
                  <a:srgbClr val="FFFFFF"/>
                </a:highlight>
                <a:latin typeface="Times New Roman"/>
                <a:ea typeface="Times New Roman"/>
                <a:cs typeface="Times New Roman"/>
                <a:sym typeface="Times New Roman"/>
              </a:rPr>
              <a:t>ZERO</a:t>
            </a:r>
            <a:r>
              <a:rPr lang="en">
                <a:solidFill>
                  <a:schemeClr val="dk1"/>
                </a:solidFill>
                <a:highlight>
                  <a:srgbClr val="FFFFFF"/>
                </a:highlight>
                <a:latin typeface="Times New Roman"/>
                <a:ea typeface="Times New Roman"/>
                <a:cs typeface="Times New Roman"/>
                <a:sym typeface="Times New Roman"/>
              </a:rPr>
              <a:t> will be entered into School Tool until the test is taken.  At the end of each quarter, I will empty out my folder in the test center.  </a:t>
            </a:r>
            <a:r>
              <a:rPr lang="en" b="1">
                <a:solidFill>
                  <a:schemeClr val="dk1"/>
                </a:solidFill>
                <a:highlight>
                  <a:srgbClr val="FFFFFF"/>
                </a:highlight>
                <a:latin typeface="Times New Roman"/>
                <a:ea typeface="Times New Roman"/>
                <a:cs typeface="Times New Roman"/>
                <a:sym typeface="Times New Roman"/>
              </a:rPr>
              <a:t>Any test not taken will not be allowed to be made up. </a:t>
            </a:r>
            <a:endParaRPr b="1">
              <a:solidFill>
                <a:schemeClr val="dk1"/>
              </a:solidFill>
              <a:highlight>
                <a:srgbClr val="FFFFFF"/>
              </a:highlight>
              <a:latin typeface="Times New Roman"/>
              <a:ea typeface="Times New Roman"/>
              <a:cs typeface="Times New Roman"/>
              <a:sym typeface="Times New Roman"/>
            </a:endParaRPr>
          </a:p>
          <a:p>
            <a:pPr marL="0" lvl="0" indent="0" algn="ctr" rtl="0">
              <a:spcBef>
                <a:spcPts val="0"/>
              </a:spcBef>
              <a:spcAft>
                <a:spcPts val="16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AP Exam</a:t>
            </a:r>
            <a:endParaRPr/>
          </a:p>
          <a:p>
            <a:pPr marL="0" lvl="0" indent="0" algn="l" rtl="0">
              <a:spcBef>
                <a:spcPts val="0"/>
              </a:spcBef>
              <a:spcAft>
                <a:spcPts val="0"/>
              </a:spcAft>
              <a:buNone/>
            </a:pPr>
            <a:endParaRPr/>
          </a:p>
        </p:txBody>
      </p:sp>
      <p:sp>
        <p:nvSpPr>
          <p:cNvPr id="101" name="Google Shape;101;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a:t>55 Multiple Choice, 80 minutes</a:t>
            </a:r>
            <a:endParaRPr/>
          </a:p>
          <a:p>
            <a:pPr marL="457200" lvl="0" indent="-342900" algn="l" rtl="0">
              <a:spcBef>
                <a:spcPts val="0"/>
              </a:spcBef>
              <a:spcAft>
                <a:spcPts val="0"/>
              </a:spcAft>
              <a:buSzPts val="1800"/>
              <a:buChar char="●"/>
            </a:pPr>
            <a:r>
              <a:rPr lang="en"/>
              <a:t>4 Free Response Questions, 100 minutes</a:t>
            </a:r>
            <a:endParaRPr/>
          </a:p>
          <a:p>
            <a:pPr marL="914400" lvl="1" indent="-317500" algn="l" rtl="0">
              <a:spcBef>
                <a:spcPts val="0"/>
              </a:spcBef>
              <a:spcAft>
                <a:spcPts val="0"/>
              </a:spcAft>
              <a:buSzPts val="1400"/>
              <a:buChar char="○"/>
            </a:pPr>
            <a:r>
              <a:rPr lang="en"/>
              <a:t>Concept application</a:t>
            </a:r>
            <a:endParaRPr/>
          </a:p>
          <a:p>
            <a:pPr marL="914400" lvl="1" indent="-317500" algn="l" rtl="0">
              <a:spcBef>
                <a:spcPts val="0"/>
              </a:spcBef>
              <a:spcAft>
                <a:spcPts val="0"/>
              </a:spcAft>
              <a:buSzPts val="1400"/>
              <a:buChar char="○"/>
            </a:pPr>
            <a:r>
              <a:rPr lang="en"/>
              <a:t>Quantitative analysis</a:t>
            </a:r>
            <a:endParaRPr/>
          </a:p>
          <a:p>
            <a:pPr marL="914400" lvl="1" indent="-317500" algn="l" rtl="0">
              <a:spcBef>
                <a:spcPts val="0"/>
              </a:spcBef>
              <a:spcAft>
                <a:spcPts val="0"/>
              </a:spcAft>
              <a:buSzPts val="1400"/>
              <a:buChar char="○"/>
            </a:pPr>
            <a:r>
              <a:rPr lang="en"/>
              <a:t>Supreme Court Comparison</a:t>
            </a:r>
            <a:endParaRPr/>
          </a:p>
          <a:p>
            <a:pPr marL="914400" lvl="1" indent="-317500" algn="l" rtl="0">
              <a:spcBef>
                <a:spcPts val="0"/>
              </a:spcBef>
              <a:spcAft>
                <a:spcPts val="0"/>
              </a:spcAft>
              <a:buSzPts val="1400"/>
              <a:buChar char="○"/>
            </a:pPr>
            <a:r>
              <a:rPr lang="en"/>
              <a:t>Argumentative essay</a:t>
            </a:r>
            <a:endParaRPr/>
          </a:p>
          <a:p>
            <a:pPr marL="457200" lvl="0" indent="-342900" algn="l" rtl="0">
              <a:spcBef>
                <a:spcPts val="0"/>
              </a:spcBef>
              <a:spcAft>
                <a:spcPts val="0"/>
              </a:spcAft>
              <a:buSzPts val="1800"/>
              <a:buChar char="●"/>
            </a:pPr>
            <a:r>
              <a:rPr lang="en"/>
              <a:t>Each section is worth 50% of the total test score.</a:t>
            </a:r>
            <a:endParaRPr/>
          </a:p>
          <a:p>
            <a:pPr marL="457200" lvl="0" indent="-342900" algn="l" rtl="0">
              <a:spcBef>
                <a:spcPts val="0"/>
              </a:spcBef>
              <a:spcAft>
                <a:spcPts val="0"/>
              </a:spcAft>
              <a:buSzPts val="1800"/>
              <a:buChar char="●"/>
            </a:pPr>
            <a:r>
              <a:rPr lang="en"/>
              <a:t>Usually, if you earn 75% of the total points available, you will receive a score of </a:t>
            </a:r>
            <a:r>
              <a:rPr lang="en" b="1"/>
              <a:t>5</a:t>
            </a:r>
            <a:endParaRPr b="1"/>
          </a:p>
          <a:p>
            <a:pPr marL="0" lvl="0" indent="0" algn="l" rtl="0">
              <a:spcBef>
                <a:spcPts val="1600"/>
              </a:spcBef>
              <a:spcAft>
                <a:spcPts val="0"/>
              </a:spcAft>
              <a:buNone/>
            </a:pPr>
            <a:endParaRPr/>
          </a:p>
          <a:p>
            <a:pPr marL="0" lvl="0" indent="0" algn="l" rtl="0">
              <a:spcBef>
                <a:spcPts val="1600"/>
              </a:spcBef>
              <a:spcAft>
                <a:spcPts val="1600"/>
              </a:spcAft>
              <a:buNone/>
            </a:pP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2019 Baker Results AP GOV Exam</a:t>
            </a:r>
            <a:endParaRPr/>
          </a:p>
        </p:txBody>
      </p:sp>
      <p:sp>
        <p:nvSpPr>
          <p:cNvPr id="107" name="Google Shape;107;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endParaRPr/>
          </a:p>
        </p:txBody>
      </p:sp>
      <p:graphicFrame>
        <p:nvGraphicFramePr>
          <p:cNvPr id="108" name="Google Shape;108;p21"/>
          <p:cNvGraphicFramePr/>
          <p:nvPr/>
        </p:nvGraphicFramePr>
        <p:xfrm>
          <a:off x="311700" y="2190750"/>
          <a:ext cx="3000000" cy="3000000"/>
        </p:xfrm>
        <a:graphic>
          <a:graphicData uri="http://schemas.openxmlformats.org/drawingml/2006/table">
            <a:tbl>
              <a:tblPr>
                <a:noFill/>
                <a:tableStyleId>{30164417-EA34-4078-952B-FB4DD7F40784}</a:tableStyleId>
              </a:tblPr>
              <a:tblGrid>
                <a:gridCol w="1065075">
                  <a:extLst>
                    <a:ext uri="{9D8B030D-6E8A-4147-A177-3AD203B41FA5}">
                      <a16:colId xmlns:a16="http://schemas.microsoft.com/office/drawing/2014/main" val="20000"/>
                    </a:ext>
                  </a:extLst>
                </a:gridCol>
                <a:gridCol w="1065075">
                  <a:extLst>
                    <a:ext uri="{9D8B030D-6E8A-4147-A177-3AD203B41FA5}">
                      <a16:colId xmlns:a16="http://schemas.microsoft.com/office/drawing/2014/main" val="20001"/>
                    </a:ext>
                  </a:extLst>
                </a:gridCol>
                <a:gridCol w="1065075">
                  <a:extLst>
                    <a:ext uri="{9D8B030D-6E8A-4147-A177-3AD203B41FA5}">
                      <a16:colId xmlns:a16="http://schemas.microsoft.com/office/drawing/2014/main" val="20002"/>
                    </a:ext>
                  </a:extLst>
                </a:gridCol>
                <a:gridCol w="1065075">
                  <a:extLst>
                    <a:ext uri="{9D8B030D-6E8A-4147-A177-3AD203B41FA5}">
                      <a16:colId xmlns:a16="http://schemas.microsoft.com/office/drawing/2014/main" val="20003"/>
                    </a:ext>
                  </a:extLst>
                </a:gridCol>
                <a:gridCol w="1065075">
                  <a:extLst>
                    <a:ext uri="{9D8B030D-6E8A-4147-A177-3AD203B41FA5}">
                      <a16:colId xmlns:a16="http://schemas.microsoft.com/office/drawing/2014/main" val="20004"/>
                    </a:ext>
                  </a:extLst>
                </a:gridCol>
                <a:gridCol w="1065075">
                  <a:extLst>
                    <a:ext uri="{9D8B030D-6E8A-4147-A177-3AD203B41FA5}">
                      <a16:colId xmlns:a16="http://schemas.microsoft.com/office/drawing/2014/main" val="20005"/>
                    </a:ext>
                  </a:extLst>
                </a:gridCol>
                <a:gridCol w="1065075">
                  <a:extLst>
                    <a:ext uri="{9D8B030D-6E8A-4147-A177-3AD203B41FA5}">
                      <a16:colId xmlns:a16="http://schemas.microsoft.com/office/drawing/2014/main" val="20006"/>
                    </a:ext>
                  </a:extLst>
                </a:gridCol>
                <a:gridCol w="1065075">
                  <a:extLst>
                    <a:ext uri="{9D8B030D-6E8A-4147-A177-3AD203B41FA5}">
                      <a16:colId xmlns:a16="http://schemas.microsoft.com/office/drawing/2014/main" val="20007"/>
                    </a:ext>
                  </a:extLst>
                </a:gridCol>
              </a:tblGrid>
              <a:tr h="381000">
                <a:tc>
                  <a:txBody>
                    <a:bodyPr/>
                    <a:lstStyle/>
                    <a:p>
                      <a:pPr marL="0" lvl="0" indent="0" algn="l" rtl="0">
                        <a:spcBef>
                          <a:spcPts val="0"/>
                        </a:spcBef>
                        <a:spcAft>
                          <a:spcPts val="0"/>
                        </a:spcAft>
                        <a:buNone/>
                      </a:pPr>
                      <a:r>
                        <a:rPr lang="en"/>
                        <a:t>Score</a:t>
                      </a:r>
                      <a:endParaRPr/>
                    </a:p>
                  </a:txBody>
                  <a:tcPr marL="91425" marR="91425" marT="91425" marB="91425"/>
                </a:tc>
                <a:tc>
                  <a:txBody>
                    <a:bodyPr/>
                    <a:lstStyle/>
                    <a:p>
                      <a:pPr marL="0" lvl="0" indent="0" algn="l" rtl="0">
                        <a:spcBef>
                          <a:spcPts val="0"/>
                        </a:spcBef>
                        <a:spcAft>
                          <a:spcPts val="0"/>
                        </a:spcAft>
                        <a:buNone/>
                      </a:pPr>
                      <a:r>
                        <a:rPr lang="en"/>
                        <a:t>5</a:t>
                      </a:r>
                      <a:endParaRPr/>
                    </a:p>
                  </a:txBody>
                  <a:tcPr marL="91425" marR="91425" marT="91425" marB="91425"/>
                </a:tc>
                <a:tc>
                  <a:txBody>
                    <a:bodyPr/>
                    <a:lstStyle/>
                    <a:p>
                      <a:pPr marL="0" lvl="0" indent="0" algn="l" rtl="0">
                        <a:spcBef>
                          <a:spcPts val="0"/>
                        </a:spcBef>
                        <a:spcAft>
                          <a:spcPts val="0"/>
                        </a:spcAft>
                        <a:buNone/>
                      </a:pPr>
                      <a:r>
                        <a:rPr lang="en"/>
                        <a:t>4</a:t>
                      </a:r>
                      <a:endParaRPr/>
                    </a:p>
                  </a:txBody>
                  <a:tcPr marL="91425" marR="91425" marT="91425" marB="91425"/>
                </a:tc>
                <a:tc>
                  <a:txBody>
                    <a:bodyPr/>
                    <a:lstStyle/>
                    <a:p>
                      <a:pPr marL="0" lvl="0" indent="0" algn="l" rtl="0">
                        <a:spcBef>
                          <a:spcPts val="0"/>
                        </a:spcBef>
                        <a:spcAft>
                          <a:spcPts val="0"/>
                        </a:spcAft>
                        <a:buNone/>
                      </a:pPr>
                      <a:r>
                        <a:rPr lang="en"/>
                        <a:t>3</a:t>
                      </a:r>
                      <a:endParaRPr/>
                    </a:p>
                  </a:txBody>
                  <a:tcPr marL="91425" marR="91425" marT="91425" marB="91425"/>
                </a:tc>
                <a:tc>
                  <a:txBody>
                    <a:bodyPr/>
                    <a:lstStyle/>
                    <a:p>
                      <a:pPr marL="0" lvl="0" indent="0" algn="l" rtl="0">
                        <a:spcBef>
                          <a:spcPts val="0"/>
                        </a:spcBef>
                        <a:spcAft>
                          <a:spcPts val="0"/>
                        </a:spcAft>
                        <a:buNone/>
                      </a:pPr>
                      <a:r>
                        <a:rPr lang="en"/>
                        <a:t>2</a:t>
                      </a:r>
                      <a:endParaRPr/>
                    </a:p>
                  </a:txBody>
                  <a:tcPr marL="91425" marR="91425" marT="91425" marB="91425"/>
                </a:tc>
                <a:tc>
                  <a:txBody>
                    <a:bodyPr/>
                    <a:lstStyle/>
                    <a:p>
                      <a:pPr marL="0" lvl="0" indent="0" algn="l" rtl="0">
                        <a:spcBef>
                          <a:spcPts val="0"/>
                        </a:spcBef>
                        <a:spcAft>
                          <a:spcPts val="0"/>
                        </a:spcAft>
                        <a:buNone/>
                      </a:pPr>
                      <a:r>
                        <a:rPr lang="en"/>
                        <a:t>1</a:t>
                      </a:r>
                      <a:endParaRPr/>
                    </a:p>
                  </a:txBody>
                  <a:tcPr marL="91425" marR="91425" marT="91425" marB="91425"/>
                </a:tc>
                <a:tc>
                  <a:txBody>
                    <a:bodyPr/>
                    <a:lstStyle/>
                    <a:p>
                      <a:pPr marL="0" lvl="0" indent="0" algn="l" rtl="0">
                        <a:spcBef>
                          <a:spcPts val="0"/>
                        </a:spcBef>
                        <a:spcAft>
                          <a:spcPts val="0"/>
                        </a:spcAft>
                        <a:buNone/>
                      </a:pPr>
                      <a:r>
                        <a:rPr lang="en"/>
                        <a:t>Total Students</a:t>
                      </a:r>
                      <a:endParaRPr/>
                    </a:p>
                  </a:txBody>
                  <a:tcPr marL="91425" marR="91425" marT="91425" marB="91425"/>
                </a:tc>
                <a:tc>
                  <a:txBody>
                    <a:bodyPr/>
                    <a:lstStyle/>
                    <a:p>
                      <a:pPr marL="0" lvl="0" indent="0" algn="l" rtl="0">
                        <a:spcBef>
                          <a:spcPts val="0"/>
                        </a:spcBef>
                        <a:spcAft>
                          <a:spcPts val="0"/>
                        </a:spcAft>
                        <a:buNone/>
                      </a:pPr>
                      <a:r>
                        <a:rPr lang="en"/>
                        <a:t>Average</a:t>
                      </a:r>
                      <a:endParaRPr/>
                    </a:p>
                  </a:txBody>
                  <a:tcPr marL="91425" marR="91425" marT="91425" marB="91425"/>
                </a:tc>
                <a:extLst>
                  <a:ext uri="{0D108BD9-81ED-4DB2-BD59-A6C34878D82A}">
                    <a16:rowId xmlns:a16="http://schemas.microsoft.com/office/drawing/2014/main" val="10000"/>
                  </a:ext>
                </a:extLst>
              </a:tr>
              <a:tr h="381000">
                <a:tc>
                  <a:txBody>
                    <a:bodyPr/>
                    <a:lstStyle/>
                    <a:p>
                      <a:pPr marL="0" lvl="0" indent="0" algn="l" rtl="0">
                        <a:spcBef>
                          <a:spcPts val="0"/>
                        </a:spcBef>
                        <a:spcAft>
                          <a:spcPts val="0"/>
                        </a:spcAft>
                        <a:buNone/>
                      </a:pPr>
                      <a:r>
                        <a:rPr lang="en"/>
                        <a:t>Total Students</a:t>
                      </a:r>
                      <a:endParaRPr/>
                    </a:p>
                  </a:txBody>
                  <a:tcPr marL="91425" marR="91425" marT="91425" marB="91425"/>
                </a:tc>
                <a:tc>
                  <a:txBody>
                    <a:bodyPr/>
                    <a:lstStyle/>
                    <a:p>
                      <a:pPr marL="0" lvl="0" indent="0" algn="l" rtl="0">
                        <a:spcBef>
                          <a:spcPts val="0"/>
                        </a:spcBef>
                        <a:spcAft>
                          <a:spcPts val="0"/>
                        </a:spcAft>
                        <a:buNone/>
                      </a:pPr>
                      <a:r>
                        <a:rPr lang="en" b="1"/>
                        <a:t>6</a:t>
                      </a:r>
                      <a:endParaRPr b="1"/>
                    </a:p>
                    <a:p>
                      <a:pPr marL="0" lvl="0" indent="0" algn="l" rtl="0">
                        <a:spcBef>
                          <a:spcPts val="0"/>
                        </a:spcBef>
                        <a:spcAft>
                          <a:spcPts val="0"/>
                        </a:spcAft>
                        <a:buNone/>
                      </a:pPr>
                      <a:r>
                        <a:rPr lang="en"/>
                        <a:t>(8%)</a:t>
                      </a:r>
                      <a:endParaRPr/>
                    </a:p>
                  </a:txBody>
                  <a:tcPr marL="91425" marR="91425" marT="91425" marB="91425"/>
                </a:tc>
                <a:tc>
                  <a:txBody>
                    <a:bodyPr/>
                    <a:lstStyle/>
                    <a:p>
                      <a:pPr marL="0" lvl="0" indent="0" algn="l" rtl="0">
                        <a:spcBef>
                          <a:spcPts val="0"/>
                        </a:spcBef>
                        <a:spcAft>
                          <a:spcPts val="0"/>
                        </a:spcAft>
                        <a:buNone/>
                      </a:pPr>
                      <a:r>
                        <a:rPr lang="en" b="1"/>
                        <a:t>9</a:t>
                      </a:r>
                      <a:r>
                        <a:rPr lang="en"/>
                        <a:t> </a:t>
                      </a:r>
                      <a:endParaRPr/>
                    </a:p>
                    <a:p>
                      <a:pPr marL="0" lvl="0" indent="0" algn="l" rtl="0">
                        <a:spcBef>
                          <a:spcPts val="0"/>
                        </a:spcBef>
                        <a:spcAft>
                          <a:spcPts val="0"/>
                        </a:spcAft>
                        <a:buNone/>
                      </a:pPr>
                      <a:r>
                        <a:rPr lang="en"/>
                        <a:t>(13%)</a:t>
                      </a:r>
                      <a:endParaRPr/>
                    </a:p>
                  </a:txBody>
                  <a:tcPr marL="91425" marR="91425" marT="91425" marB="91425"/>
                </a:tc>
                <a:tc>
                  <a:txBody>
                    <a:bodyPr/>
                    <a:lstStyle/>
                    <a:p>
                      <a:pPr marL="0" lvl="0" indent="0" algn="l" rtl="0">
                        <a:spcBef>
                          <a:spcPts val="0"/>
                        </a:spcBef>
                        <a:spcAft>
                          <a:spcPts val="0"/>
                        </a:spcAft>
                        <a:buNone/>
                      </a:pPr>
                      <a:r>
                        <a:rPr lang="en" b="1"/>
                        <a:t>20</a:t>
                      </a:r>
                      <a:endParaRPr/>
                    </a:p>
                    <a:p>
                      <a:pPr marL="0" lvl="0" indent="0" algn="l" rtl="0">
                        <a:spcBef>
                          <a:spcPts val="0"/>
                        </a:spcBef>
                        <a:spcAft>
                          <a:spcPts val="0"/>
                        </a:spcAft>
                        <a:buNone/>
                      </a:pPr>
                      <a:r>
                        <a:rPr lang="en"/>
                        <a:t>(28%)</a:t>
                      </a:r>
                      <a:endParaRPr/>
                    </a:p>
                  </a:txBody>
                  <a:tcPr marL="91425" marR="91425" marT="91425" marB="91425"/>
                </a:tc>
                <a:tc>
                  <a:txBody>
                    <a:bodyPr/>
                    <a:lstStyle/>
                    <a:p>
                      <a:pPr marL="0" lvl="0" indent="0" algn="l" rtl="0">
                        <a:spcBef>
                          <a:spcPts val="0"/>
                        </a:spcBef>
                        <a:spcAft>
                          <a:spcPts val="0"/>
                        </a:spcAft>
                        <a:buNone/>
                      </a:pPr>
                      <a:r>
                        <a:rPr lang="en" b="1"/>
                        <a:t>29</a:t>
                      </a:r>
                      <a:endParaRPr b="1"/>
                    </a:p>
                    <a:p>
                      <a:pPr marL="0" lvl="0" indent="0" algn="l" rtl="0">
                        <a:spcBef>
                          <a:spcPts val="0"/>
                        </a:spcBef>
                        <a:spcAft>
                          <a:spcPts val="0"/>
                        </a:spcAft>
                        <a:buNone/>
                      </a:pPr>
                      <a:r>
                        <a:rPr lang="en"/>
                        <a:t>(40%)</a:t>
                      </a:r>
                      <a:endParaRPr/>
                    </a:p>
                  </a:txBody>
                  <a:tcPr marL="91425" marR="91425" marT="91425" marB="91425"/>
                </a:tc>
                <a:tc>
                  <a:txBody>
                    <a:bodyPr/>
                    <a:lstStyle/>
                    <a:p>
                      <a:pPr marL="0" lvl="0" indent="0" algn="l" rtl="0">
                        <a:spcBef>
                          <a:spcPts val="0"/>
                        </a:spcBef>
                        <a:spcAft>
                          <a:spcPts val="0"/>
                        </a:spcAft>
                        <a:buNone/>
                      </a:pPr>
                      <a:r>
                        <a:rPr lang="en" b="1"/>
                        <a:t>8</a:t>
                      </a:r>
                      <a:r>
                        <a:rPr lang="en"/>
                        <a:t> </a:t>
                      </a:r>
                      <a:endParaRPr/>
                    </a:p>
                    <a:p>
                      <a:pPr marL="0" lvl="0" indent="0" algn="l" rtl="0">
                        <a:spcBef>
                          <a:spcPts val="0"/>
                        </a:spcBef>
                        <a:spcAft>
                          <a:spcPts val="0"/>
                        </a:spcAft>
                        <a:buNone/>
                      </a:pPr>
                      <a:r>
                        <a:rPr lang="en"/>
                        <a:t>(11%)</a:t>
                      </a:r>
                      <a:endParaRPr/>
                    </a:p>
                  </a:txBody>
                  <a:tcPr marL="91425" marR="91425" marT="91425" marB="91425"/>
                </a:tc>
                <a:tc>
                  <a:txBody>
                    <a:bodyPr/>
                    <a:lstStyle/>
                    <a:p>
                      <a:pPr marL="0" lvl="0" indent="0" algn="l" rtl="0">
                        <a:spcBef>
                          <a:spcPts val="0"/>
                        </a:spcBef>
                        <a:spcAft>
                          <a:spcPts val="0"/>
                        </a:spcAft>
                        <a:buNone/>
                      </a:pPr>
                      <a:r>
                        <a:rPr lang="en"/>
                        <a:t>72</a:t>
                      </a:r>
                      <a:endParaRPr/>
                    </a:p>
                  </a:txBody>
                  <a:tcPr marL="91425" marR="91425" marT="91425" marB="91425"/>
                </a:tc>
                <a:tc>
                  <a:txBody>
                    <a:bodyPr/>
                    <a:lstStyle/>
                    <a:p>
                      <a:pPr marL="0" lvl="0" indent="0" algn="l" rtl="0">
                        <a:spcBef>
                          <a:spcPts val="0"/>
                        </a:spcBef>
                        <a:spcAft>
                          <a:spcPts val="0"/>
                        </a:spcAft>
                        <a:buNone/>
                      </a:pPr>
                      <a:r>
                        <a:rPr lang="en" b="1"/>
                        <a:t>2.67</a:t>
                      </a:r>
                      <a:endParaRPr b="1"/>
                    </a:p>
                  </a:txBody>
                  <a:tcPr marL="91425" marR="91425" marT="91425" marB="91425"/>
                </a:tc>
                <a:extLst>
                  <a:ext uri="{0D108BD9-81ED-4DB2-BD59-A6C34878D82A}">
                    <a16:rowId xmlns:a16="http://schemas.microsoft.com/office/drawing/2014/main" val="10001"/>
                  </a:ext>
                </a:extLst>
              </a:tr>
            </a:tbl>
          </a:graphicData>
        </a:graphic>
      </p:graphicFrame>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686</Words>
  <Application>Microsoft Office PowerPoint</Application>
  <PresentationFormat>On-screen Show (16:9)</PresentationFormat>
  <Paragraphs>70</Paragraphs>
  <Slides>10</Slides>
  <Notes>10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Times New Roman</vt:lpstr>
      <vt:lpstr>Simple Light</vt:lpstr>
      <vt:lpstr>AP Government and Politics</vt:lpstr>
      <vt:lpstr>Day One or so</vt:lpstr>
      <vt:lpstr>Five Units of Study</vt:lpstr>
      <vt:lpstr>Typical Chapter Outline </vt:lpstr>
      <vt:lpstr>Tests</vt:lpstr>
      <vt:lpstr>Tests (continued)</vt:lpstr>
      <vt:lpstr>Grading</vt:lpstr>
      <vt:lpstr>AP Exam </vt:lpstr>
      <vt:lpstr>2019 Baker Results AP GOV Exam</vt:lpstr>
      <vt:lpstr>What is at stake?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Government and Politics</dc:title>
  <dc:creator>Young, Dan</dc:creator>
  <cp:lastModifiedBy>BCSD </cp:lastModifiedBy>
  <cp:revision>1</cp:revision>
  <dcterms:modified xsi:type="dcterms:W3CDTF">2019-09-03T17:12:24Z</dcterms:modified>
</cp:coreProperties>
</file>