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809ADD9-FF1D-44EB-B53D-9BECF31A2006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ED67D1A-D7D5-4F55-972B-A2BAB0C6CA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nkgDHU9I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qOuEhg9yE" TargetMode="External"/><Relationship Id="rId2" Type="http://schemas.openxmlformats.org/officeDocument/2006/relationships/hyperlink" Target="https://www.youtube.com/watch?v=Chp6tSoBu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Finance Reform</a:t>
            </a:r>
            <a:endParaRPr lang="en-US" dirty="0"/>
          </a:p>
        </p:txBody>
      </p:sp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943600" cy="3746814"/>
          </a:xfrm>
        </p:spPr>
      </p:pic>
    </p:spTree>
    <p:extLst>
      <p:ext uri="{BB962C8B-B14F-4D97-AF65-F5344CB8AC3E}">
        <p14:creationId xmlns:p14="http://schemas.microsoft.com/office/powerpoint/2010/main" val="4142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Corporations and Unions may not engage in </a:t>
            </a:r>
            <a:r>
              <a:rPr lang="en-US" b="1" dirty="0" smtClean="0">
                <a:solidFill>
                  <a:srgbClr val="FF0000"/>
                </a:solidFill>
              </a:rPr>
              <a:t>electioneering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Candidate may not be named in an ad within: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30 days for primary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60 days for general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pPr marL="685800" lvl="2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Citizen’s United</a:t>
            </a:r>
            <a:r>
              <a:rPr lang="en-US" sz="2400" dirty="0" smtClean="0">
                <a:solidFill>
                  <a:srgbClr val="FF0000"/>
                </a:solidFill>
              </a:rPr>
              <a:t>:  electioneering restrictions unconstitutional</a:t>
            </a:r>
          </a:p>
          <a:p>
            <a:pPr marL="6858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No spending limits as long as it is not coordinated with a     	candidates campaign.</a:t>
            </a:r>
          </a:p>
          <a:p>
            <a:pPr marL="685800" lvl="2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Whack a Mole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 c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receive unlimited contributions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Not reported to the </a:t>
            </a:r>
            <a:r>
              <a:rPr lang="en-US" dirty="0" smtClean="0">
                <a:solidFill>
                  <a:srgbClr val="FF0000"/>
                </a:solidFill>
              </a:rPr>
              <a:t>FEC (IRS instead)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Can only spend half their $ on political activities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Electioneering allowed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4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 </a:t>
            </a:r>
            <a:r>
              <a:rPr lang="en-US" dirty="0" err="1" smtClean="0"/>
              <a:t>Pacs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Super PACS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May accept donations of </a:t>
            </a:r>
            <a:r>
              <a:rPr lang="en-US" sz="3200" b="1" dirty="0" smtClean="0">
                <a:solidFill>
                  <a:srgbClr val="FF0000"/>
                </a:solidFill>
              </a:rPr>
              <a:t>any</a:t>
            </a:r>
            <a:r>
              <a:rPr lang="en-US" sz="3200" dirty="0" smtClean="0">
                <a:solidFill>
                  <a:srgbClr val="FF0000"/>
                </a:solidFill>
              </a:rPr>
              <a:t> size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Can endorse candidates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Periodically report to FEC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Biggest 10 Super PAC donations </a:t>
            </a:r>
            <a:br>
              <a:rPr lang="en-US" dirty="0"/>
            </a:br>
            <a:r>
              <a:rPr lang="en-US" dirty="0"/>
              <a:t>in 2012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67241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6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Attempts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1907 Tillman Act:  </a:t>
            </a:r>
            <a:r>
              <a:rPr lang="en-US" dirty="0" smtClean="0">
                <a:solidFill>
                  <a:srgbClr val="FF0000"/>
                </a:solidFill>
              </a:rPr>
              <a:t>no corporate money for political purposes.</a:t>
            </a:r>
          </a:p>
          <a:p>
            <a:endParaRPr lang="en-US" dirty="0"/>
          </a:p>
          <a:p>
            <a:r>
              <a:rPr lang="en-US" dirty="0" smtClean="0"/>
              <a:t>1939 Hatch Act:  </a:t>
            </a:r>
            <a:r>
              <a:rPr lang="en-US" dirty="0" smtClean="0">
                <a:solidFill>
                  <a:srgbClr val="FF0000"/>
                </a:solidFill>
              </a:rPr>
              <a:t>Federal employees restricted from campaign activities.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Image result for federal employee campaig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32514"/>
            <a:ext cx="3276600" cy="2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2f8b0c0fb6dcdf98307e-c3155e3c451bb708de9594bb4903715e.ssl.cf2.rackcdn.com/5cTUzQTcUD_1411531020486.jpg?rasterSignature=4b7689c08663cb0a724388739e58926f&amp;theme=Zissou&amp;imageFilter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32514"/>
            <a:ext cx="3352800" cy="21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6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Post-WWII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1947 Taft-Hartley Act</a:t>
            </a:r>
          </a:p>
          <a:p>
            <a:pPr lvl="1"/>
            <a:r>
              <a:rPr lang="en-US" dirty="0" smtClean="0"/>
              <a:t>Although its main purpose was to curtail strikes by labor unions, the Taft-Hartley Act also </a:t>
            </a:r>
            <a:r>
              <a:rPr lang="en-US" dirty="0" smtClean="0">
                <a:solidFill>
                  <a:srgbClr val="FF0000"/>
                </a:solidFill>
              </a:rPr>
              <a:t>banned contributions to candidates by labor unions.</a:t>
            </a:r>
          </a:p>
          <a:p>
            <a:pPr lvl="1"/>
            <a:r>
              <a:rPr lang="en-US" dirty="0" smtClean="0"/>
              <a:t>Leads to a decades-long decline of the labor union movement.</a:t>
            </a:r>
            <a:endParaRPr lang="en-US" dirty="0"/>
          </a:p>
        </p:txBody>
      </p:sp>
      <p:pic>
        <p:nvPicPr>
          <p:cNvPr id="2050" name="Picture 2" descr="http://resistancephilly.files.wordpress.com/2012/12/tafthartley.gif?w=1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18669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1974 Federal Elections Campaign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Requires public reporting of donations and how they were spent.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Set individual limits  </a:t>
            </a:r>
            <a:r>
              <a:rPr lang="en-US" dirty="0" smtClean="0">
                <a:solidFill>
                  <a:schemeClr val="tx1"/>
                </a:solidFill>
              </a:rPr>
              <a:t>(chart on next slide)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Established the Federal Election Commission (FEC) for enforcement.</a:t>
            </a:r>
          </a:p>
          <a:p>
            <a:r>
              <a:rPr lang="en-US" dirty="0" smtClean="0"/>
              <a:t>Presidential campaign fund</a:t>
            </a:r>
          </a:p>
          <a:p>
            <a:pPr lvl="1"/>
            <a:r>
              <a:rPr lang="en-US" dirty="0" smtClean="0"/>
              <a:t>Matching funds from FEC (limited)</a:t>
            </a:r>
          </a:p>
          <a:p>
            <a:pPr lvl="1"/>
            <a:r>
              <a:rPr lang="en-US" dirty="0" smtClean="0"/>
              <a:t>Obama first to decline funds.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3.amazonaws.com/assets.opensecrets.org/resources/img/dollarocracy/2012/0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02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3.amazonaws.com/assets.opensecrets.org/resources/img/dollarocracy/2012/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" y="685800"/>
            <a:ext cx="819912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Buckley v. Valeo 1976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Struck down parts of the FECA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Individual could give an unlimited amount of their own money to their campaign</a:t>
            </a:r>
          </a:p>
          <a:p>
            <a:pPr lvl="1"/>
            <a:r>
              <a:rPr lang="en-US" dirty="0" smtClean="0"/>
              <a:t>Ross Perot:  60 million in 1992</a:t>
            </a:r>
          </a:p>
          <a:p>
            <a:pPr lvl="1"/>
            <a:r>
              <a:rPr lang="en-US" dirty="0" smtClean="0"/>
              <a:t>Mitt Romney:  44 million in 2008</a:t>
            </a:r>
            <a:endParaRPr lang="en-US" dirty="0"/>
          </a:p>
        </p:txBody>
      </p:sp>
      <p:sp>
        <p:nvSpPr>
          <p:cNvPr id="4" name="AutoShape 2" descr="Image result for ross per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048000" cy="20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3267075" cy="20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85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McCain-Feingold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Bipartisan Campaign Reform Act </a:t>
            </a:r>
            <a:r>
              <a:rPr lang="en-US" dirty="0" smtClean="0">
                <a:solidFill>
                  <a:srgbClr val="FF0000"/>
                </a:solidFill>
              </a:rPr>
              <a:t>(BCRA)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Bans “soft” money </a:t>
            </a:r>
            <a:r>
              <a:rPr lang="en-US" dirty="0" smtClean="0"/>
              <a:t>(party building money for general purposes)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Individual limits increase incrementally with inflation.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Hydraulic Theory of Money and Politics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00600"/>
            <a:ext cx="1381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00600"/>
            <a:ext cx="13811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Loopholes!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527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Independent political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restrictions (no specific candidate)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Can’t say “vote for” or “vote against”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Contributions must be reported to IRS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Examples: 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hlinkClick r:id="rId2"/>
              </a:rPr>
              <a:t>MoveOn.org (anti-Bush)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  <a:hlinkClick r:id="rId3"/>
              </a:rPr>
              <a:t>Swift Boat Veterans for Truth (anti-Kerry)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719</TotalTime>
  <Words>323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Book Antiqua</vt:lpstr>
      <vt:lpstr>Century Gothic</vt:lpstr>
      <vt:lpstr>Apothecary</vt:lpstr>
      <vt:lpstr>Campaign Finance Reform</vt:lpstr>
      <vt:lpstr>Early Attempts</vt:lpstr>
      <vt:lpstr>Post-WWII Efforts</vt:lpstr>
      <vt:lpstr>1974 Federal Elections Campaign Act</vt:lpstr>
      <vt:lpstr>PowerPoint Presentation</vt:lpstr>
      <vt:lpstr>PowerPoint Presentation</vt:lpstr>
      <vt:lpstr>Buckley v. Valeo 1976</vt:lpstr>
      <vt:lpstr>McCain-Feingold ACt</vt:lpstr>
      <vt:lpstr>Loopholes!</vt:lpstr>
      <vt:lpstr>Electioneering</vt:lpstr>
      <vt:lpstr>Whack a Mole</vt:lpstr>
      <vt:lpstr>Super Pacs</vt:lpstr>
      <vt:lpstr>Biggest 10 Super PAC donations  in 2012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Finance Reform</dc:title>
  <dc:creator>Daniel Young</dc:creator>
  <cp:lastModifiedBy>BCSD </cp:lastModifiedBy>
  <cp:revision>17</cp:revision>
  <dcterms:created xsi:type="dcterms:W3CDTF">2016-01-05T00:59:13Z</dcterms:created>
  <dcterms:modified xsi:type="dcterms:W3CDTF">2018-01-03T12:36:25Z</dcterms:modified>
</cp:coreProperties>
</file>