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63"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2851BC5-D196-4610-BA03-C7E54C1AC587}" type="datetimeFigureOut">
              <a:rPr lang="en-US" smtClean="0"/>
              <a:t>12/5/2016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C8E9AC-FD02-43FA-A27C-774B22B5A91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51BC5-D196-4610-BA03-C7E54C1AC58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E9AC-FD02-43FA-A27C-774B22B5A91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51BC5-D196-4610-BA03-C7E54C1AC58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E9AC-FD02-43FA-A27C-774B22B5A91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51BC5-D196-4610-BA03-C7E54C1AC58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E9AC-FD02-43FA-A27C-774B22B5A91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51BC5-D196-4610-BA03-C7E54C1AC58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E9AC-FD02-43FA-A27C-774B22B5A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851BC5-D196-4610-BA03-C7E54C1AC58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E9AC-FD02-43FA-A27C-774B22B5A91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851BC5-D196-4610-BA03-C7E54C1AC587}"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8E9AC-FD02-43FA-A27C-774B22B5A91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851BC5-D196-4610-BA03-C7E54C1AC587}"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8E9AC-FD02-43FA-A27C-774B22B5A91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51BC5-D196-4610-BA03-C7E54C1AC587}"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8E9AC-FD02-43FA-A27C-774B22B5A9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51BC5-D196-4610-BA03-C7E54C1AC58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E9AC-FD02-43FA-A27C-774B22B5A9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51BC5-D196-4610-BA03-C7E54C1AC58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E9AC-FD02-43FA-A27C-774B22B5A9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2851BC5-D196-4610-BA03-C7E54C1AC587}" type="datetimeFigureOut">
              <a:rPr lang="en-US" smtClean="0"/>
              <a:t>12/5/2016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0C8E9AC-FD02-43FA-A27C-774B22B5A9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Liberties and Public Policy	</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657599"/>
            <a:ext cx="2784157" cy="278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636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The Establishment Clause</a:t>
            </a:r>
          </a:p>
          <a:p>
            <a:pPr lvl="1"/>
            <a:r>
              <a:rPr lang="en-US" altLang="en-US" dirty="0"/>
              <a:t>“Congress shall make no law respecting the establishment of religion…”</a:t>
            </a:r>
          </a:p>
          <a:p>
            <a:pPr lvl="1"/>
            <a:r>
              <a:rPr lang="en-US" altLang="en-US" b="1" i="1" dirty="0"/>
              <a:t>Lemon v. Kurtzman </a:t>
            </a:r>
            <a:r>
              <a:rPr lang="en-US" altLang="en-US" b="1" dirty="0"/>
              <a:t>(1971)</a:t>
            </a:r>
          </a:p>
          <a:p>
            <a:pPr lvl="2"/>
            <a:r>
              <a:rPr lang="en-US" altLang="en-US" b="1" dirty="0"/>
              <a:t>Secular legislative purpose</a:t>
            </a:r>
          </a:p>
          <a:p>
            <a:pPr lvl="2"/>
            <a:r>
              <a:rPr lang="en-US" altLang="en-US" b="1" dirty="0"/>
              <a:t>Neither advance nor inhibit religion</a:t>
            </a:r>
          </a:p>
          <a:p>
            <a:pPr lvl="2"/>
            <a:r>
              <a:rPr lang="en-US" altLang="en-US" b="1" dirty="0"/>
              <a:t>No excessive government </a:t>
            </a:r>
            <a:r>
              <a:rPr lang="en-US" altLang="en-US" b="1"/>
              <a:t>“</a:t>
            </a:r>
            <a:r>
              <a:rPr lang="en-US" altLang="en-US" b="1" smtClean="0"/>
              <a:t>entanglement”</a:t>
            </a:r>
            <a:endParaRPr lang="en-US" b="1" dirty="0"/>
          </a:p>
        </p:txBody>
      </p:sp>
      <p:sp>
        <p:nvSpPr>
          <p:cNvPr id="3" name="Title 2"/>
          <p:cNvSpPr>
            <a:spLocks noGrp="1"/>
          </p:cNvSpPr>
          <p:nvPr>
            <p:ph type="title"/>
          </p:nvPr>
        </p:nvSpPr>
        <p:spPr/>
        <p:txBody>
          <a:bodyPr/>
          <a:lstStyle/>
          <a:p>
            <a:r>
              <a:rPr lang="en-US" dirty="0" smtClean="0"/>
              <a:t>Freedom of Religion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0292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54917"/>
            <a:ext cx="3357562"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8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The Establishment Clause (continued)</a:t>
            </a:r>
          </a:p>
          <a:p>
            <a:pPr lvl="1"/>
            <a:r>
              <a:rPr lang="en-US" altLang="en-US" dirty="0"/>
              <a:t>Are school vouchers constitutional?</a:t>
            </a:r>
          </a:p>
          <a:p>
            <a:pPr lvl="2"/>
            <a:r>
              <a:rPr lang="en-US" altLang="en-US" b="1" i="1" dirty="0"/>
              <a:t>Zelman v. Simmons-Harris </a:t>
            </a:r>
            <a:r>
              <a:rPr lang="en-US" altLang="en-US" b="1" dirty="0"/>
              <a:t>(2002)</a:t>
            </a:r>
          </a:p>
          <a:p>
            <a:pPr lvl="1"/>
            <a:r>
              <a:rPr lang="en-US" altLang="en-US" dirty="0"/>
              <a:t>Prayer in public schools violates Establishment Clause.</a:t>
            </a:r>
          </a:p>
          <a:p>
            <a:pPr lvl="2"/>
            <a:r>
              <a:rPr lang="en-US" altLang="en-US" b="1" i="1" dirty="0"/>
              <a:t>Engel v. Vitale </a:t>
            </a:r>
            <a:r>
              <a:rPr lang="en-US" altLang="en-US" b="1" dirty="0"/>
              <a:t>(1962)</a:t>
            </a:r>
          </a:p>
          <a:p>
            <a:pPr lvl="1"/>
            <a:r>
              <a:rPr lang="en-US" altLang="en-US" dirty="0"/>
              <a:t>What about displays of the Ten Commandments?</a:t>
            </a:r>
          </a:p>
          <a:p>
            <a:endParaRPr lang="en-US" dirty="0"/>
          </a:p>
        </p:txBody>
      </p:sp>
      <p:sp>
        <p:nvSpPr>
          <p:cNvPr id="3" name="Title 2"/>
          <p:cNvSpPr>
            <a:spLocks noGrp="1"/>
          </p:cNvSpPr>
          <p:nvPr>
            <p:ph type="title"/>
          </p:nvPr>
        </p:nvSpPr>
        <p:spPr/>
        <p:txBody>
          <a:bodyPr/>
          <a:lstStyle/>
          <a:p>
            <a:r>
              <a:rPr lang="en-US" dirty="0"/>
              <a:t>Freedom of Religion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768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14874"/>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664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The Free Exercise Clause</a:t>
            </a:r>
          </a:p>
          <a:p>
            <a:pPr lvl="1"/>
            <a:r>
              <a:rPr lang="en-US" altLang="en-US" dirty="0"/>
              <a:t>Prohibits government from interfering with the practice of religion</a:t>
            </a:r>
          </a:p>
          <a:p>
            <a:pPr lvl="1"/>
            <a:r>
              <a:rPr lang="en-US" altLang="en-US" b="1" dirty="0"/>
              <a:t>Some religious practices may conflict with other rights, and then be denied or punished</a:t>
            </a:r>
          </a:p>
          <a:p>
            <a:pPr lvl="2"/>
            <a:r>
              <a:rPr lang="en-US" altLang="en-US" b="1" i="1" dirty="0"/>
              <a:t>Employment Division v. Smith </a:t>
            </a:r>
            <a:r>
              <a:rPr lang="en-US" altLang="en-US" b="1" dirty="0"/>
              <a:t>(</a:t>
            </a:r>
            <a:r>
              <a:rPr lang="en-US" altLang="en-US" b="1" dirty="0" smtClean="0"/>
              <a:t>1990)</a:t>
            </a:r>
            <a:endParaRPr lang="en-US" altLang="en-US" b="1" dirty="0"/>
          </a:p>
          <a:p>
            <a:pPr lvl="2"/>
            <a:r>
              <a:rPr lang="en-US" altLang="en-US" b="1" dirty="0"/>
              <a:t>Religious Freedom Restoration Act (1993</a:t>
            </a:r>
            <a:r>
              <a:rPr lang="en-US" altLang="en-US" b="1" dirty="0" smtClean="0"/>
              <a:t>)</a:t>
            </a:r>
          </a:p>
          <a:p>
            <a:pPr lvl="3"/>
            <a:r>
              <a:rPr lang="en-US" altLang="en-US" dirty="0" smtClean="0"/>
              <a:t>Overturned</a:t>
            </a:r>
            <a:r>
              <a:rPr lang="en-US" altLang="en-US" b="1" i="1" dirty="0" smtClean="0"/>
              <a:t> Smith</a:t>
            </a:r>
            <a:endParaRPr lang="en-US" altLang="en-US" b="1" i="1" dirty="0"/>
          </a:p>
          <a:p>
            <a:endParaRPr lang="en-US" dirty="0"/>
          </a:p>
        </p:txBody>
      </p:sp>
      <p:sp>
        <p:nvSpPr>
          <p:cNvPr id="3" name="Title 2"/>
          <p:cNvSpPr>
            <a:spLocks noGrp="1"/>
          </p:cNvSpPr>
          <p:nvPr>
            <p:ph type="title"/>
          </p:nvPr>
        </p:nvSpPr>
        <p:spPr/>
        <p:txBody>
          <a:bodyPr/>
          <a:lstStyle/>
          <a:p>
            <a:r>
              <a:rPr lang="en-US" dirty="0"/>
              <a:t>Freedom of Religion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72050"/>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712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Prior Restraint</a:t>
            </a:r>
          </a:p>
          <a:p>
            <a:pPr lvl="1"/>
            <a:r>
              <a:rPr lang="en-US" altLang="en-US" b="1" dirty="0"/>
              <a:t>Definition: a government preventing material from being published; censorship; unconstitutional</a:t>
            </a:r>
          </a:p>
          <a:p>
            <a:pPr lvl="2"/>
            <a:r>
              <a:rPr lang="en-US" altLang="en-US" b="1" i="1" dirty="0"/>
              <a:t>Near v. Minnesota </a:t>
            </a:r>
            <a:r>
              <a:rPr lang="en-US" altLang="en-US" b="1" dirty="0"/>
              <a:t>(1931)</a:t>
            </a:r>
            <a:endParaRPr lang="en-US" altLang="en-US" b="1" i="1" dirty="0"/>
          </a:p>
          <a:p>
            <a:pPr lvl="1"/>
            <a:r>
              <a:rPr lang="en-US" altLang="en-US" b="1" dirty="0"/>
              <a:t>May be permissible during wartime</a:t>
            </a:r>
          </a:p>
          <a:p>
            <a:pPr lvl="1"/>
            <a:r>
              <a:rPr lang="en-US" altLang="en-US" dirty="0"/>
              <a:t>One may be punished </a:t>
            </a:r>
            <a:r>
              <a:rPr lang="en-US" altLang="en-US" i="1" dirty="0"/>
              <a:t>after</a:t>
            </a:r>
            <a:r>
              <a:rPr lang="en-US" altLang="en-US" dirty="0"/>
              <a:t> something is published.</a:t>
            </a:r>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26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800" dirty="0"/>
              <a:t>Free Speech and Public Order</a:t>
            </a:r>
          </a:p>
          <a:p>
            <a:pPr lvl="1"/>
            <a:r>
              <a:rPr lang="en-US" altLang="en-US" sz="2400" b="1" dirty="0"/>
              <a:t>Speech is limited if it presents a “clear and present danger.”</a:t>
            </a:r>
          </a:p>
          <a:p>
            <a:pPr lvl="2"/>
            <a:r>
              <a:rPr lang="en-US" altLang="en-US" b="1" i="1" dirty="0"/>
              <a:t>Schenck v. US </a:t>
            </a:r>
            <a:r>
              <a:rPr lang="en-US" altLang="en-US" b="1" dirty="0"/>
              <a:t>(1919)</a:t>
            </a:r>
            <a:endParaRPr lang="en-US" altLang="en-US" b="1" i="1" dirty="0"/>
          </a:p>
          <a:p>
            <a:pPr lvl="1"/>
            <a:r>
              <a:rPr lang="en-US" altLang="en-US" sz="2400" b="1" dirty="0"/>
              <a:t>Permissible to advocate the violent overthrow of government in abstract, but not to incite anyone to imminent lawless action</a:t>
            </a:r>
          </a:p>
          <a:p>
            <a:pPr lvl="2"/>
            <a:r>
              <a:rPr lang="en-US" altLang="en-US" b="1" i="1" dirty="0"/>
              <a:t>Brandenburg v. Ohio </a:t>
            </a:r>
            <a:r>
              <a:rPr lang="en-US" altLang="en-US" b="1" dirty="0"/>
              <a:t>(1969)</a:t>
            </a:r>
            <a:endParaRPr lang="en-US" altLang="en-US" b="1" i="1" dirty="0"/>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953000"/>
            <a:ext cx="1981200"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34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Free Press and Fair Trials</a:t>
            </a:r>
          </a:p>
          <a:p>
            <a:pPr lvl="1"/>
            <a:r>
              <a:rPr lang="en-US" altLang="en-US" dirty="0"/>
              <a:t>Is extensive press coverage of high profile trials (OJ Simpson; Martha Stewart) permissible? </a:t>
            </a:r>
          </a:p>
          <a:p>
            <a:pPr lvl="2"/>
            <a:r>
              <a:rPr lang="en-US" altLang="en-US" dirty="0"/>
              <a:t>The public has a right to know what happens; trial must be open to the public.</a:t>
            </a:r>
          </a:p>
          <a:p>
            <a:pPr lvl="2"/>
            <a:r>
              <a:rPr lang="en-US" altLang="en-US" dirty="0"/>
              <a:t>The press’ own information about a trial may </a:t>
            </a:r>
            <a:r>
              <a:rPr lang="en-US" altLang="en-US" i="1" dirty="0"/>
              <a:t>not</a:t>
            </a:r>
            <a:r>
              <a:rPr lang="en-US" altLang="en-US" dirty="0"/>
              <a:t> be protected.</a:t>
            </a:r>
          </a:p>
          <a:p>
            <a:pPr lvl="3"/>
            <a:r>
              <a:rPr lang="en-US" altLang="en-US" dirty="0"/>
              <a:t>Yet, some states have passed shield laws to protect reporters.</a:t>
            </a:r>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411733"/>
            <a:ext cx="2306001" cy="130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7" y="5411733"/>
            <a:ext cx="3076575" cy="130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13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altLang="en-US" sz="2800" dirty="0"/>
              <a:t>Obscenity</a:t>
            </a:r>
          </a:p>
          <a:p>
            <a:pPr lvl="1"/>
            <a:r>
              <a:rPr lang="en-US" altLang="en-US" sz="2400" dirty="0"/>
              <a:t>No clear definition on what constitutes obscenity</a:t>
            </a:r>
          </a:p>
          <a:p>
            <a:pPr lvl="2"/>
            <a:r>
              <a:rPr lang="en-US" altLang="en-US" dirty="0"/>
              <a:t>Justice Potter Stewart: “I know it when I see it.”</a:t>
            </a:r>
          </a:p>
          <a:p>
            <a:pPr lvl="1"/>
            <a:r>
              <a:rPr lang="en-US" altLang="en-US" sz="2400" b="1" i="1" dirty="0"/>
              <a:t>Miller v.</a:t>
            </a:r>
            <a:r>
              <a:rPr lang="en-US" altLang="en-US" sz="2400" b="1" dirty="0"/>
              <a:t> </a:t>
            </a:r>
            <a:r>
              <a:rPr lang="en-US" altLang="en-US" sz="2400" b="1" i="1" dirty="0"/>
              <a:t>California</a:t>
            </a:r>
            <a:r>
              <a:rPr lang="en-US" altLang="en-US" sz="2400" b="1" dirty="0"/>
              <a:t> (1973) stated that materials were obscene if the work:</a:t>
            </a:r>
          </a:p>
          <a:p>
            <a:pPr lvl="2"/>
            <a:r>
              <a:rPr lang="en-US" altLang="en-US" b="1" dirty="0"/>
              <a:t>appeals “to a prurient interest in sex”</a:t>
            </a:r>
          </a:p>
          <a:p>
            <a:pPr lvl="2"/>
            <a:r>
              <a:rPr lang="en-US" altLang="en-US" b="1" dirty="0"/>
              <a:t>showed “patently offensive” sexual conduct</a:t>
            </a:r>
          </a:p>
          <a:p>
            <a:pPr lvl="2"/>
            <a:r>
              <a:rPr lang="en-US" altLang="en-US" b="1" dirty="0"/>
              <a:t>lacks “serious literary, artistic, political or scientific value”</a:t>
            </a:r>
          </a:p>
          <a:p>
            <a:pPr lvl="1"/>
            <a:r>
              <a:rPr lang="en-US" altLang="en-US" sz="2400" dirty="0"/>
              <a:t>Decisions on obscenity are based on local community standards.</a:t>
            </a:r>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spTree>
    <p:extLst>
      <p:ext uri="{BB962C8B-B14F-4D97-AF65-F5344CB8AC3E}">
        <p14:creationId xmlns:p14="http://schemas.microsoft.com/office/powerpoint/2010/main" val="360985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en-US" sz="2800" dirty="0"/>
              <a:t>Libel and Slander</a:t>
            </a:r>
          </a:p>
          <a:p>
            <a:pPr lvl="1"/>
            <a:r>
              <a:rPr lang="en-US" altLang="en-US" sz="2400" b="1" dirty="0"/>
              <a:t>Libel: the publication of false or malicious statements that damage someone’s reputation</a:t>
            </a:r>
          </a:p>
          <a:p>
            <a:pPr lvl="1"/>
            <a:r>
              <a:rPr lang="en-US" altLang="en-US" sz="2400" b="1" dirty="0"/>
              <a:t>Slander: the same thing, only spoken instead of printed</a:t>
            </a:r>
          </a:p>
          <a:p>
            <a:pPr lvl="2"/>
            <a:r>
              <a:rPr lang="en-US" altLang="en-US" b="1" i="1" dirty="0"/>
              <a:t>New York Times v. Sullivan </a:t>
            </a:r>
            <a:r>
              <a:rPr lang="en-US" altLang="en-US" b="1" dirty="0"/>
              <a:t>(1964): statements about public figures are libelous only if made with reckless disregard for truth.</a:t>
            </a:r>
            <a:endParaRPr lang="en-US" altLang="en-US" b="1" i="1" dirty="0"/>
          </a:p>
          <a:p>
            <a:pPr lvl="1"/>
            <a:r>
              <a:rPr lang="en-US" altLang="en-US" sz="2400" dirty="0"/>
              <a:t>Private individuals have lower standard to meet to win libel lawsuits.</a:t>
            </a:r>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486400"/>
            <a:ext cx="1905000" cy="11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02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Symbolic Speech</a:t>
            </a:r>
          </a:p>
          <a:p>
            <a:pPr lvl="1"/>
            <a:r>
              <a:rPr lang="en-US" altLang="en-US" b="1" dirty="0"/>
              <a:t>Definition: nonverbal communication, such as burning a flag or wearing an armband</a:t>
            </a:r>
          </a:p>
          <a:p>
            <a:pPr lvl="1"/>
            <a:r>
              <a:rPr lang="en-US" altLang="en-US" dirty="0"/>
              <a:t>Generally protected along with verbal speech</a:t>
            </a:r>
          </a:p>
          <a:p>
            <a:pPr lvl="2"/>
            <a:r>
              <a:rPr lang="en-US" altLang="en-US" b="1" i="1" dirty="0"/>
              <a:t>Texas v. Johnson </a:t>
            </a:r>
            <a:r>
              <a:rPr lang="en-US" altLang="en-US" b="1" dirty="0"/>
              <a:t>(1989): Burning the American flag is symbolic speech protected by the First Amendment.</a:t>
            </a:r>
            <a:endParaRPr lang="en-US" altLang="en-US" b="1" i="1" dirty="0"/>
          </a:p>
          <a:p>
            <a:endParaRPr lang="en-US" dirty="0"/>
          </a:p>
        </p:txBody>
      </p:sp>
      <p:sp>
        <p:nvSpPr>
          <p:cNvPr id="3" name="Title 2"/>
          <p:cNvSpPr>
            <a:spLocks noGrp="1"/>
          </p:cNvSpPr>
          <p:nvPr>
            <p:ph type="title"/>
          </p:nvPr>
        </p:nvSpPr>
        <p:spPr/>
        <p:txBody>
          <a:bodyPr/>
          <a:lstStyle/>
          <a:p>
            <a:r>
              <a:rPr lang="en-US" dirty="0" smtClean="0"/>
              <a:t>Freedom of Expression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4648200"/>
            <a:ext cx="25146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48200"/>
            <a:ext cx="2971800" cy="208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26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sz="2800" b="1" dirty="0"/>
              <a:t>Definition: communication in the form of advertising</a:t>
            </a:r>
          </a:p>
          <a:p>
            <a:pPr lvl="1">
              <a:lnSpc>
                <a:spcPct val="90000"/>
              </a:lnSpc>
            </a:pPr>
            <a:r>
              <a:rPr lang="en-US" altLang="en-US" sz="2400" b="1" dirty="0"/>
              <a:t>Generally the most restricted and regulated form of speech (Federal Trade Commission</a:t>
            </a:r>
            <a:r>
              <a:rPr lang="en-US" altLang="en-US" sz="2400" b="1" dirty="0" smtClean="0"/>
              <a:t>)</a:t>
            </a:r>
            <a:endParaRPr lang="en-US" altLang="en-US" sz="2400" b="1" dirty="0"/>
          </a:p>
        </p:txBody>
      </p:sp>
      <p:sp>
        <p:nvSpPr>
          <p:cNvPr id="3" name="Title 2"/>
          <p:cNvSpPr>
            <a:spLocks noGrp="1"/>
          </p:cNvSpPr>
          <p:nvPr>
            <p:ph type="title"/>
          </p:nvPr>
        </p:nvSpPr>
        <p:spPr/>
        <p:txBody>
          <a:bodyPr/>
          <a:lstStyle/>
          <a:p>
            <a:r>
              <a:rPr lang="en-US" dirty="0" smtClean="0"/>
              <a:t>Commercial Speech</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86199"/>
            <a:ext cx="1814512" cy="273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16679"/>
            <a:ext cx="2962913" cy="270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47158"/>
            <a:ext cx="2476500" cy="267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46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Civil Liberties: the legal constitutional protections against the government</a:t>
            </a:r>
          </a:p>
          <a:p>
            <a:r>
              <a:rPr lang="en-US" altLang="en-US" dirty="0"/>
              <a:t>The Bill of Rights: first 10 amendments, which protect basic liberties, such as religion and speech</a:t>
            </a:r>
          </a:p>
          <a:p>
            <a:endParaRPr lang="en-US" dirty="0"/>
          </a:p>
        </p:txBody>
      </p:sp>
      <p:sp>
        <p:nvSpPr>
          <p:cNvPr id="3" name="Title 2"/>
          <p:cNvSpPr>
            <a:spLocks noGrp="1"/>
          </p:cNvSpPr>
          <p:nvPr>
            <p:ph type="title"/>
          </p:nvPr>
        </p:nvSpPr>
        <p:spPr/>
        <p:txBody>
          <a:bodyPr/>
          <a:lstStyle/>
          <a:p>
            <a:r>
              <a:rPr lang="en-US" altLang="en-US" sz="3600" dirty="0"/>
              <a:t>The Bill of </a:t>
            </a:r>
            <a:r>
              <a:rPr lang="en-US" altLang="en-US" sz="3600" dirty="0" smtClean="0"/>
              <a:t>Rights– Then </a:t>
            </a:r>
            <a:r>
              <a:rPr lang="en-US" altLang="en-US" sz="3600" dirty="0"/>
              <a:t>and Now</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4336143"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847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sz="2800" dirty="0"/>
              <a:t>Regulation of the Public Airwaves</a:t>
            </a:r>
          </a:p>
          <a:p>
            <a:pPr lvl="1">
              <a:lnSpc>
                <a:spcPct val="90000"/>
              </a:lnSpc>
            </a:pPr>
            <a:r>
              <a:rPr lang="en-US" altLang="en-US" sz="2400" dirty="0"/>
              <a:t>Broadcast stations must follow Federal Communication Commission rules.</a:t>
            </a:r>
          </a:p>
          <a:p>
            <a:pPr lvl="1">
              <a:lnSpc>
                <a:spcPct val="90000"/>
              </a:lnSpc>
            </a:pPr>
            <a:r>
              <a:rPr lang="en-US" altLang="en-US" sz="2400" dirty="0"/>
              <a:t>Regulation must be narrowly tailored to promote a compelling governmental interest.</a:t>
            </a:r>
          </a:p>
          <a:p>
            <a:pPr lvl="2">
              <a:lnSpc>
                <a:spcPct val="90000"/>
              </a:lnSpc>
            </a:pPr>
            <a:r>
              <a:rPr lang="en-US" altLang="en-US" i="1" dirty="0"/>
              <a:t>United States v. Playboy Entertainment Group</a:t>
            </a:r>
            <a:r>
              <a:rPr lang="en-US" altLang="en-US" dirty="0"/>
              <a:t> (2000)</a:t>
            </a:r>
            <a:endParaRPr lang="en-US" altLang="en-US" i="1" dirty="0"/>
          </a:p>
          <a:p>
            <a:endParaRPr lang="en-US" dirty="0"/>
          </a:p>
          <a:p>
            <a:endParaRPr lang="en-US" dirty="0"/>
          </a:p>
        </p:txBody>
      </p:sp>
      <p:sp>
        <p:nvSpPr>
          <p:cNvPr id="3" name="Title 2"/>
          <p:cNvSpPr>
            <a:spLocks noGrp="1"/>
          </p:cNvSpPr>
          <p:nvPr>
            <p:ph type="title"/>
          </p:nvPr>
        </p:nvSpPr>
        <p:spPr/>
        <p:txBody>
          <a:bodyPr/>
          <a:lstStyle/>
          <a:p>
            <a:r>
              <a:rPr lang="en-US" dirty="0"/>
              <a:t>Commercial Speech</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632960"/>
            <a:ext cx="2143125" cy="199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11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dirty="0"/>
              <a:t>Right to Assemble</a:t>
            </a:r>
          </a:p>
          <a:p>
            <a:pPr lvl="1"/>
            <a:r>
              <a:rPr lang="en-US" altLang="en-US" sz="2400" dirty="0"/>
              <a:t>Generally permissible to gather in a public place, but must meet reasonable local standards, such as fire codes and apply for permits</a:t>
            </a:r>
          </a:p>
          <a:p>
            <a:pPr lvl="1"/>
            <a:r>
              <a:rPr lang="en-US" altLang="en-US" sz="2400" dirty="0"/>
              <a:t>Balance between freedom and order</a:t>
            </a:r>
          </a:p>
          <a:p>
            <a:r>
              <a:rPr lang="en-US" altLang="en-US" sz="2800" dirty="0"/>
              <a:t>Right to Associate</a:t>
            </a:r>
          </a:p>
          <a:p>
            <a:pPr lvl="1"/>
            <a:r>
              <a:rPr lang="en-US" altLang="en-US" sz="2400" b="1" dirty="0"/>
              <a:t>Freedom to join groups or associations without government interference</a:t>
            </a:r>
          </a:p>
          <a:p>
            <a:pPr lvl="2"/>
            <a:r>
              <a:rPr lang="en-US" altLang="en-US" b="1" i="1" dirty="0"/>
              <a:t>NAACP v. Alabama </a:t>
            </a:r>
            <a:r>
              <a:rPr lang="en-US" altLang="en-US" b="1" dirty="0"/>
              <a:t>(1958)</a:t>
            </a:r>
            <a:endParaRPr lang="en-US" altLang="en-US" b="1" i="1" dirty="0"/>
          </a:p>
          <a:p>
            <a:endParaRPr lang="en-US" dirty="0"/>
          </a:p>
        </p:txBody>
      </p:sp>
      <p:sp>
        <p:nvSpPr>
          <p:cNvPr id="3" name="Title 2"/>
          <p:cNvSpPr>
            <a:spLocks noGrp="1"/>
          </p:cNvSpPr>
          <p:nvPr>
            <p:ph type="title"/>
          </p:nvPr>
        </p:nvSpPr>
        <p:spPr/>
        <p:txBody>
          <a:bodyPr/>
          <a:lstStyle/>
          <a:p>
            <a:r>
              <a:rPr lang="en-US" dirty="0" smtClean="0"/>
              <a:t>Freedom of Assembly</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9" y="5410200"/>
            <a:ext cx="129190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40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dirty="0"/>
              <a:t>Much of the Bill of Rights (Amendments 4, 5, 6, 7, and 8) apply to defendants’ rights.</a:t>
            </a:r>
          </a:p>
          <a:p>
            <a:pPr>
              <a:lnSpc>
                <a:spcPct val="90000"/>
              </a:lnSpc>
            </a:pPr>
            <a:r>
              <a:rPr lang="en-US" altLang="en-US" dirty="0"/>
              <a:t>Interpreting Defendants’ Rights</a:t>
            </a:r>
          </a:p>
          <a:p>
            <a:pPr lvl="1">
              <a:lnSpc>
                <a:spcPct val="90000"/>
              </a:lnSpc>
            </a:pPr>
            <a:r>
              <a:rPr lang="en-US" altLang="en-US" b="1" dirty="0"/>
              <a:t>Criminal Justice personnel are limited by the Bill of Rights and failure to follow constitutional protections may invalidate a conviction.</a:t>
            </a:r>
          </a:p>
          <a:p>
            <a:pPr lvl="1">
              <a:lnSpc>
                <a:spcPct val="90000"/>
              </a:lnSpc>
            </a:pPr>
            <a:r>
              <a:rPr lang="en-US" altLang="en-US" dirty="0"/>
              <a:t>Courts continually rule on what is constitutional and what is not.</a:t>
            </a:r>
          </a:p>
          <a:p>
            <a:endParaRPr lang="en-US" dirty="0"/>
          </a:p>
        </p:txBody>
      </p:sp>
      <p:sp>
        <p:nvSpPr>
          <p:cNvPr id="3" name="Title 2"/>
          <p:cNvSpPr>
            <a:spLocks noGrp="1"/>
          </p:cNvSpPr>
          <p:nvPr>
            <p:ph type="title"/>
          </p:nvPr>
        </p:nvSpPr>
        <p:spPr/>
        <p:txBody>
          <a:bodyPr/>
          <a:lstStyle/>
          <a:p>
            <a:r>
              <a:rPr lang="en-US" dirty="0" smtClean="0"/>
              <a:t>Defendants’ Rights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22955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52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2800" dirty="0"/>
              <a:t>Common National, State, and Local Gun Laws</a:t>
            </a:r>
          </a:p>
          <a:p>
            <a:pPr lvl="1"/>
            <a:r>
              <a:rPr lang="en-US" altLang="en-US" sz="2400" dirty="0"/>
              <a:t>Restrictions on owning and carrying handguns.</a:t>
            </a:r>
          </a:p>
          <a:p>
            <a:pPr lvl="1"/>
            <a:r>
              <a:rPr lang="en-US" altLang="en-US" sz="2400" dirty="0"/>
              <a:t>Background checks</a:t>
            </a:r>
          </a:p>
          <a:p>
            <a:pPr lvl="1"/>
            <a:r>
              <a:rPr lang="en-US" altLang="en-US" sz="2400" dirty="0"/>
              <a:t>Limited the sale of certain types of weapons. </a:t>
            </a:r>
          </a:p>
          <a:p>
            <a:pPr lvl="1"/>
            <a:r>
              <a:rPr lang="en-US" altLang="en-US" sz="2400" dirty="0"/>
              <a:t>Requirements that guns be stored in a fashion to prevent their theft or children from accessing and firing them.</a:t>
            </a:r>
          </a:p>
          <a:p>
            <a:r>
              <a:rPr lang="en-US" altLang="en-US" sz="2800" dirty="0"/>
              <a:t>Courts have usually upheld </a:t>
            </a:r>
            <a:r>
              <a:rPr lang="en-US" altLang="en-US" sz="2800" dirty="0" smtClean="0"/>
              <a:t>reasonable restrictions.</a:t>
            </a:r>
            <a:endParaRPr lang="en-US" altLang="en-US" sz="2800" dirty="0"/>
          </a:p>
          <a:p>
            <a:endParaRPr lang="en-US" dirty="0"/>
          </a:p>
        </p:txBody>
      </p:sp>
      <p:sp>
        <p:nvSpPr>
          <p:cNvPr id="3" name="Title 2"/>
          <p:cNvSpPr>
            <a:spLocks noGrp="1"/>
          </p:cNvSpPr>
          <p:nvPr>
            <p:ph type="title"/>
          </p:nvPr>
        </p:nvSpPr>
        <p:spPr/>
        <p:txBody>
          <a:bodyPr/>
          <a:lstStyle/>
          <a:p>
            <a:r>
              <a:rPr lang="en-US" dirty="0" smtClean="0"/>
              <a:t>Right to Bear Arms</a:t>
            </a:r>
            <a:endParaRPr lang="en-US" dirty="0"/>
          </a:p>
        </p:txBody>
      </p:sp>
    </p:spTree>
    <p:extLst>
      <p:ext uri="{BB962C8B-B14F-4D97-AF65-F5344CB8AC3E}">
        <p14:creationId xmlns:p14="http://schemas.microsoft.com/office/powerpoint/2010/main" val="158552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dirty="0"/>
              <a:t>Militia Clause:</a:t>
            </a:r>
          </a:p>
          <a:p>
            <a:pPr lvl="1">
              <a:lnSpc>
                <a:spcPct val="90000"/>
              </a:lnSpc>
            </a:pPr>
            <a:r>
              <a:rPr lang="en-US" altLang="en-US" dirty="0"/>
              <a:t>Many advocates of gun control argued that the Second Amendment applied only to the right of states to create militias.</a:t>
            </a:r>
          </a:p>
          <a:p>
            <a:pPr>
              <a:lnSpc>
                <a:spcPct val="90000"/>
              </a:lnSpc>
            </a:pPr>
            <a:r>
              <a:rPr lang="en-US" altLang="en-US" b="1" i="1" dirty="0"/>
              <a:t>District of Columbia v. Heller </a:t>
            </a:r>
            <a:r>
              <a:rPr lang="en-US" altLang="en-US" b="1" dirty="0"/>
              <a:t>(2008)</a:t>
            </a:r>
          </a:p>
          <a:p>
            <a:pPr lvl="1">
              <a:lnSpc>
                <a:spcPct val="90000"/>
              </a:lnSpc>
            </a:pPr>
            <a:r>
              <a:rPr lang="en-US" altLang="en-US" b="1" dirty="0"/>
              <a:t>Individual right to possess a firearm unconnected with service in a militia.</a:t>
            </a:r>
          </a:p>
          <a:p>
            <a:pPr lvl="1">
              <a:lnSpc>
                <a:spcPct val="90000"/>
              </a:lnSpc>
            </a:pPr>
            <a:r>
              <a:rPr lang="en-US" altLang="en-US" b="1" dirty="0"/>
              <a:t>Use that arm for traditionally lawful purposes, such as self-defense within the home.</a:t>
            </a:r>
          </a:p>
          <a:p>
            <a:endParaRPr lang="en-US" dirty="0"/>
          </a:p>
        </p:txBody>
      </p:sp>
      <p:sp>
        <p:nvSpPr>
          <p:cNvPr id="3" name="Title 2"/>
          <p:cNvSpPr>
            <a:spLocks noGrp="1"/>
          </p:cNvSpPr>
          <p:nvPr>
            <p:ph type="title"/>
          </p:nvPr>
        </p:nvSpPr>
        <p:spPr/>
        <p:txBody>
          <a:bodyPr/>
          <a:lstStyle/>
          <a:p>
            <a:r>
              <a:rPr lang="en-US" dirty="0"/>
              <a:t>Right to Bear Arms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193506"/>
            <a:ext cx="1685925"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372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McDonald v. Chicago (2010)</a:t>
            </a:r>
          </a:p>
          <a:p>
            <a:pPr lvl="1"/>
            <a:r>
              <a:rPr lang="en-US" b="1" dirty="0" smtClean="0"/>
              <a:t>Supreme Court ruled that the 2</a:t>
            </a:r>
            <a:r>
              <a:rPr lang="en-US" b="1" baseline="30000" dirty="0" smtClean="0"/>
              <a:t>nd</a:t>
            </a:r>
            <a:r>
              <a:rPr lang="en-US" b="1" dirty="0" smtClean="0"/>
              <a:t> amendment was applicable to the states</a:t>
            </a:r>
            <a:endParaRPr lang="en-US" b="1" dirty="0"/>
          </a:p>
        </p:txBody>
      </p:sp>
      <p:sp>
        <p:nvSpPr>
          <p:cNvPr id="3" name="Title 2"/>
          <p:cNvSpPr>
            <a:spLocks noGrp="1"/>
          </p:cNvSpPr>
          <p:nvPr>
            <p:ph type="title"/>
          </p:nvPr>
        </p:nvSpPr>
        <p:spPr/>
        <p:txBody>
          <a:bodyPr/>
          <a:lstStyle/>
          <a:p>
            <a:r>
              <a:rPr lang="en-US" dirty="0"/>
              <a:t>Right to Bear Arms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640" y="3581400"/>
            <a:ext cx="5030404"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87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1537800"/>
              </p:ext>
            </p:extLst>
          </p:nvPr>
        </p:nvGraphicFramePr>
        <p:xfrm>
          <a:off x="698500" y="2247900"/>
          <a:ext cx="7747000" cy="3947160"/>
        </p:xfrm>
        <a:graphic>
          <a:graphicData uri="http://schemas.openxmlformats.org/drawingml/2006/table">
            <a:tbl>
              <a:tblPr firstRow="1" bandRow="1">
                <a:tableStyleId>{5C22544A-7EE6-4342-B048-85BDC9FD1C3A}</a:tableStyleId>
              </a:tblPr>
              <a:tblGrid>
                <a:gridCol w="2425700"/>
                <a:gridCol w="5321300"/>
              </a:tblGrid>
              <a:tr h="370840">
                <a:tc>
                  <a:txBody>
                    <a:bodyPr/>
                    <a:lstStyle/>
                    <a:p>
                      <a:r>
                        <a:rPr lang="en-US" dirty="0" smtClean="0"/>
                        <a:t>Stage</a:t>
                      </a:r>
                      <a:endParaRPr lang="en-US" dirty="0"/>
                    </a:p>
                  </a:txBody>
                  <a:tcPr/>
                </a:tc>
                <a:tc>
                  <a:txBody>
                    <a:bodyPr/>
                    <a:lstStyle/>
                    <a:p>
                      <a:r>
                        <a:rPr lang="en-US" dirty="0" smtClean="0"/>
                        <a:t>Protections</a:t>
                      </a:r>
                      <a:endParaRPr lang="en-US" dirty="0"/>
                    </a:p>
                  </a:txBody>
                  <a:tcPr/>
                </a:tc>
              </a:tr>
              <a:tr h="370840">
                <a:tc>
                  <a:txBody>
                    <a:bodyPr/>
                    <a:lstStyle/>
                    <a:p>
                      <a:r>
                        <a:rPr lang="en-US" dirty="0" smtClean="0"/>
                        <a:t>1.</a:t>
                      </a:r>
                      <a:r>
                        <a:rPr lang="en-US" baseline="0" dirty="0" smtClean="0"/>
                        <a:t>  Evidence gathered</a:t>
                      </a:r>
                      <a:endParaRPr lang="en-US" dirty="0"/>
                    </a:p>
                  </a:txBody>
                  <a:tcPr/>
                </a:tc>
                <a:tc>
                  <a:txBody>
                    <a:bodyPr/>
                    <a:lstStyle/>
                    <a:p>
                      <a:r>
                        <a:rPr lang="en-US" dirty="0" smtClean="0"/>
                        <a:t>Unreasonable search</a:t>
                      </a:r>
                      <a:r>
                        <a:rPr lang="en-US" baseline="0" dirty="0" smtClean="0"/>
                        <a:t> and seizure forbidden (4)</a:t>
                      </a:r>
                      <a:endParaRPr lang="en-US" dirty="0"/>
                    </a:p>
                  </a:txBody>
                  <a:tcPr/>
                </a:tc>
              </a:tr>
              <a:tr h="370840">
                <a:tc>
                  <a:txBody>
                    <a:bodyPr/>
                    <a:lstStyle/>
                    <a:p>
                      <a:r>
                        <a:rPr lang="en-US" dirty="0" smtClean="0"/>
                        <a:t>2.  Suspicion cast</a:t>
                      </a:r>
                      <a:endParaRPr lang="en-US" dirty="0"/>
                    </a:p>
                  </a:txBody>
                  <a:tcPr/>
                </a:tc>
                <a:tc>
                  <a:txBody>
                    <a:bodyPr/>
                    <a:lstStyle/>
                    <a:p>
                      <a:r>
                        <a:rPr lang="en-US" dirty="0" smtClean="0"/>
                        <a:t>Guarantee</a:t>
                      </a:r>
                      <a:r>
                        <a:rPr lang="en-US" baseline="0" dirty="0" smtClean="0"/>
                        <a:t> that “writ of habeas corpus” will not be suspended, forbidding imprisonment without evidence (Article I, Section 9)</a:t>
                      </a:r>
                      <a:endParaRPr lang="en-US" dirty="0"/>
                    </a:p>
                  </a:txBody>
                  <a:tcPr/>
                </a:tc>
              </a:tr>
              <a:tr h="370840">
                <a:tc>
                  <a:txBody>
                    <a:bodyPr/>
                    <a:lstStyle/>
                    <a:p>
                      <a:r>
                        <a:rPr lang="en-US" dirty="0" smtClean="0"/>
                        <a:t>3.  Arrest made</a:t>
                      </a:r>
                      <a:endParaRPr lang="en-US" dirty="0"/>
                    </a:p>
                  </a:txBody>
                  <a:tcPr/>
                </a:tc>
                <a:tc>
                  <a:txBody>
                    <a:bodyPr/>
                    <a:lstStyle/>
                    <a:p>
                      <a:r>
                        <a:rPr lang="en-US" dirty="0" smtClean="0"/>
                        <a:t>Right to assistance</a:t>
                      </a:r>
                      <a:r>
                        <a:rPr lang="en-US" baseline="0" dirty="0" smtClean="0"/>
                        <a:t> of counsel (6)</a:t>
                      </a:r>
                      <a:endParaRPr lang="en-US" dirty="0"/>
                    </a:p>
                  </a:txBody>
                  <a:tcPr/>
                </a:tc>
              </a:tr>
              <a:tr h="370840">
                <a:tc>
                  <a:txBody>
                    <a:bodyPr/>
                    <a:lstStyle/>
                    <a:p>
                      <a:r>
                        <a:rPr lang="en-US" dirty="0" smtClean="0"/>
                        <a:t>4.</a:t>
                      </a:r>
                      <a:r>
                        <a:rPr lang="en-US" baseline="0" dirty="0" smtClean="0"/>
                        <a:t>  Interrogation held</a:t>
                      </a:r>
                      <a:endParaRPr lang="en-US" dirty="0" smtClean="0"/>
                    </a:p>
                  </a:txBody>
                  <a:tcPr/>
                </a:tc>
                <a:tc>
                  <a:txBody>
                    <a:bodyPr/>
                    <a:lstStyle/>
                    <a:p>
                      <a:r>
                        <a:rPr lang="en-US" dirty="0" smtClean="0"/>
                        <a:t>Forced incrimination forbidden (5), excessive</a:t>
                      </a:r>
                      <a:r>
                        <a:rPr lang="en-US" baseline="0" dirty="0" smtClean="0"/>
                        <a:t> bail forbidden (8)</a:t>
                      </a:r>
                      <a:endParaRPr lang="en-US" dirty="0"/>
                    </a:p>
                  </a:txBody>
                  <a:tcPr/>
                </a:tc>
              </a:tr>
              <a:tr h="370840">
                <a:tc>
                  <a:txBody>
                    <a:bodyPr/>
                    <a:lstStyle/>
                    <a:p>
                      <a:r>
                        <a:rPr lang="en-US" dirty="0" smtClean="0"/>
                        <a:t>5.</a:t>
                      </a:r>
                      <a:r>
                        <a:rPr lang="en-US" baseline="0" dirty="0" smtClean="0"/>
                        <a:t>  Trial held</a:t>
                      </a:r>
                      <a:endParaRPr lang="en-US" dirty="0"/>
                    </a:p>
                  </a:txBody>
                  <a:tcPr/>
                </a:tc>
                <a:tc>
                  <a:txBody>
                    <a:bodyPr/>
                    <a:lstStyle/>
                    <a:p>
                      <a:r>
                        <a:rPr lang="en-US" dirty="0" smtClean="0"/>
                        <a:t>Speedy</a:t>
                      </a:r>
                      <a:r>
                        <a:rPr lang="en-US" baseline="0" dirty="0" smtClean="0"/>
                        <a:t> and public trial by an impartial jury (6), double jeopardy (5), right to confront witnesses (6)</a:t>
                      </a:r>
                      <a:endParaRPr lang="en-US" dirty="0"/>
                    </a:p>
                  </a:txBody>
                  <a:tcPr/>
                </a:tc>
              </a:tr>
              <a:tr h="370840">
                <a:tc>
                  <a:txBody>
                    <a:bodyPr/>
                    <a:lstStyle/>
                    <a:p>
                      <a:r>
                        <a:rPr lang="en-US" dirty="0" smtClean="0"/>
                        <a:t>6.  Punishment</a:t>
                      </a:r>
                      <a:r>
                        <a:rPr lang="en-US" baseline="0" dirty="0" smtClean="0"/>
                        <a:t> imposed</a:t>
                      </a:r>
                      <a:endParaRPr lang="en-US" dirty="0"/>
                    </a:p>
                  </a:txBody>
                  <a:tcPr/>
                </a:tc>
                <a:tc>
                  <a:txBody>
                    <a:bodyPr/>
                    <a:lstStyle/>
                    <a:p>
                      <a:r>
                        <a:rPr lang="en-US" dirty="0" smtClean="0"/>
                        <a:t>Cruel and unusual punishment forbidden (8)</a:t>
                      </a:r>
                      <a:endParaRPr lang="en-US" dirty="0"/>
                    </a:p>
                  </a:txBody>
                  <a:tcPr/>
                </a:tc>
              </a:tr>
            </a:tbl>
          </a:graphicData>
        </a:graphic>
      </p:graphicFrame>
      <p:sp>
        <p:nvSpPr>
          <p:cNvPr id="3" name="Title 2"/>
          <p:cNvSpPr>
            <a:spLocks noGrp="1"/>
          </p:cNvSpPr>
          <p:nvPr>
            <p:ph type="title"/>
          </p:nvPr>
        </p:nvSpPr>
        <p:spPr/>
        <p:txBody>
          <a:bodyPr/>
          <a:lstStyle/>
          <a:p>
            <a:r>
              <a:rPr lang="en-US" sz="2400" b="1" dirty="0" smtClean="0"/>
              <a:t>Although our criminal justice system is complex, it can be broken down into stages.  The Constitution protects the rights of the accused at every stage.</a:t>
            </a:r>
            <a:endParaRPr lang="en-US" sz="2400" b="1" dirty="0"/>
          </a:p>
        </p:txBody>
      </p:sp>
    </p:spTree>
    <p:extLst>
      <p:ext uri="{BB962C8B-B14F-4D97-AF65-F5344CB8AC3E}">
        <p14:creationId xmlns:p14="http://schemas.microsoft.com/office/powerpoint/2010/main" val="101242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en-US" sz="2800" dirty="0"/>
              <a:t>Searches and Seizures</a:t>
            </a:r>
          </a:p>
          <a:p>
            <a:pPr lvl="1"/>
            <a:r>
              <a:rPr lang="en-US" altLang="en-US" sz="2400" b="1" dirty="0"/>
              <a:t>Probable Cause: when the police have reason to believe that a person should be arrested</a:t>
            </a:r>
          </a:p>
          <a:p>
            <a:pPr lvl="1"/>
            <a:r>
              <a:rPr lang="en-US" altLang="en-US" sz="2400" dirty="0"/>
              <a:t>Unreasonable searches and seizures: evidence is obtained in a haphazard or random manner, prohibited by the Fourth Amendment</a:t>
            </a:r>
          </a:p>
          <a:p>
            <a:pPr lvl="1"/>
            <a:r>
              <a:rPr lang="en-US" altLang="en-US" sz="2400" b="1" dirty="0"/>
              <a:t>Exclusionary Rule: the rule that evidence, no matter how incriminating, cannot be introduced into trial if it was not constitutionally obtained</a:t>
            </a:r>
          </a:p>
          <a:p>
            <a:pPr lvl="2"/>
            <a:r>
              <a:rPr lang="en-US" altLang="en-US" b="1" i="1" dirty="0"/>
              <a:t>Mapp v. Ohio </a:t>
            </a:r>
            <a:r>
              <a:rPr lang="en-US" altLang="en-US" b="1" dirty="0"/>
              <a:t>(1961)</a:t>
            </a:r>
            <a:endParaRPr lang="en-US" altLang="en-US" b="1" i="1" dirty="0"/>
          </a:p>
          <a:p>
            <a:endParaRPr lang="en-US" dirty="0"/>
          </a:p>
        </p:txBody>
      </p:sp>
      <p:sp>
        <p:nvSpPr>
          <p:cNvPr id="3" name="Title 2"/>
          <p:cNvSpPr>
            <a:spLocks noGrp="1"/>
          </p:cNvSpPr>
          <p:nvPr>
            <p:ph type="title"/>
          </p:nvPr>
        </p:nvSpPr>
        <p:spPr/>
        <p:txBody>
          <a:bodyPr/>
          <a:lstStyle/>
          <a:p>
            <a:r>
              <a:rPr lang="en-US" altLang="en-US" dirty="0"/>
              <a:t>Defendants’ Rights</a:t>
            </a:r>
            <a:endParaRPr lang="en-US" dirty="0"/>
          </a:p>
        </p:txBody>
      </p:sp>
    </p:spTree>
    <p:extLst>
      <p:ext uri="{BB962C8B-B14F-4D97-AF65-F5344CB8AC3E}">
        <p14:creationId xmlns:p14="http://schemas.microsoft.com/office/powerpoint/2010/main" val="362040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b="1" dirty="0"/>
              <a:t>Self-Incrimination</a:t>
            </a:r>
          </a:p>
          <a:p>
            <a:pPr lvl="1">
              <a:lnSpc>
                <a:spcPct val="90000"/>
              </a:lnSpc>
            </a:pPr>
            <a:r>
              <a:rPr lang="en-US" altLang="en-US" b="1" dirty="0"/>
              <a:t>Definition: when an individual accused of a crime is compelled to be a witness against himself or herself in court</a:t>
            </a:r>
          </a:p>
          <a:p>
            <a:pPr lvl="1">
              <a:lnSpc>
                <a:spcPct val="90000"/>
              </a:lnSpc>
            </a:pPr>
            <a:r>
              <a:rPr lang="en-US" altLang="en-US" b="1" dirty="0"/>
              <a:t>Police must inform suspects of these and other Fifth Amendment protections upon arrest.</a:t>
            </a:r>
          </a:p>
          <a:p>
            <a:pPr lvl="2">
              <a:lnSpc>
                <a:spcPct val="90000"/>
              </a:lnSpc>
            </a:pPr>
            <a:r>
              <a:rPr lang="en-US" altLang="en-US" b="1" i="1" dirty="0"/>
              <a:t>Miranda v. Arizona </a:t>
            </a:r>
            <a:r>
              <a:rPr lang="en-US" altLang="en-US" b="1" dirty="0"/>
              <a:t>(1966)</a:t>
            </a:r>
            <a:endParaRPr lang="en-US" altLang="en-US" b="1" i="1" dirty="0"/>
          </a:p>
          <a:p>
            <a:pPr lvl="1">
              <a:lnSpc>
                <a:spcPct val="90000"/>
              </a:lnSpc>
            </a:pPr>
            <a:r>
              <a:rPr lang="en-US" altLang="en-US" dirty="0"/>
              <a:t>Protection from coerced confessions and entrapments</a:t>
            </a:r>
          </a:p>
          <a:p>
            <a:endParaRPr lang="en-US" dirty="0"/>
          </a:p>
        </p:txBody>
      </p:sp>
      <p:sp>
        <p:nvSpPr>
          <p:cNvPr id="3" name="Title 2"/>
          <p:cNvSpPr>
            <a:spLocks noGrp="1"/>
          </p:cNvSpPr>
          <p:nvPr>
            <p:ph type="title"/>
          </p:nvPr>
        </p:nvSpPr>
        <p:spPr/>
        <p:txBody>
          <a:bodyPr/>
          <a:lstStyle/>
          <a:p>
            <a:r>
              <a:rPr lang="en-US" altLang="en-US" dirty="0"/>
              <a:t>Defendants’ Rights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9530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5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80000"/>
              </a:lnSpc>
            </a:pPr>
            <a:r>
              <a:rPr lang="en-US" altLang="en-US" sz="2800" dirty="0"/>
              <a:t>The Right to Counsel</a:t>
            </a:r>
          </a:p>
          <a:p>
            <a:pPr lvl="1">
              <a:lnSpc>
                <a:spcPct val="80000"/>
              </a:lnSpc>
            </a:pPr>
            <a:r>
              <a:rPr lang="en-US" altLang="en-US" sz="2400" b="1" dirty="0"/>
              <a:t>The state must provide lawyers in most criminal cases (Sixth Amendment).</a:t>
            </a:r>
          </a:p>
          <a:p>
            <a:pPr lvl="2">
              <a:lnSpc>
                <a:spcPct val="80000"/>
              </a:lnSpc>
            </a:pPr>
            <a:r>
              <a:rPr lang="en-US" altLang="en-US" b="1" i="1" dirty="0"/>
              <a:t>Gideon v. Wainwright </a:t>
            </a:r>
            <a:r>
              <a:rPr lang="en-US" altLang="en-US" b="1" dirty="0"/>
              <a:t>(1963)</a:t>
            </a:r>
            <a:endParaRPr lang="en-US" altLang="en-US" b="1" i="1" dirty="0"/>
          </a:p>
          <a:p>
            <a:pPr>
              <a:lnSpc>
                <a:spcPct val="80000"/>
              </a:lnSpc>
            </a:pPr>
            <a:r>
              <a:rPr lang="en-US" altLang="en-US" sz="2800" dirty="0"/>
              <a:t>Trials</a:t>
            </a:r>
          </a:p>
          <a:p>
            <a:pPr lvl="1">
              <a:lnSpc>
                <a:spcPct val="80000"/>
              </a:lnSpc>
            </a:pPr>
            <a:r>
              <a:rPr lang="en-US" altLang="en-US" sz="2400" b="1" dirty="0"/>
              <a:t>Plea bargaining: a bargain between the prosecution and defense for a defendant to plead guilty to a lesser crime; 90 percent of cases end here and do not go to trial</a:t>
            </a:r>
          </a:p>
          <a:p>
            <a:pPr lvl="1">
              <a:lnSpc>
                <a:spcPct val="80000"/>
              </a:lnSpc>
            </a:pPr>
            <a:r>
              <a:rPr lang="en-US" altLang="en-US" sz="2400" dirty="0"/>
              <a:t>Juries generally consist of 12 people, but unanimity is not always needed to convict.</a:t>
            </a:r>
          </a:p>
          <a:p>
            <a:pPr lvl="1">
              <a:lnSpc>
                <a:spcPct val="80000"/>
              </a:lnSpc>
            </a:pPr>
            <a:r>
              <a:rPr lang="en-US" altLang="en-US" sz="2400" dirty="0"/>
              <a:t>The Sixth Amendment also guarantees a “speedy and public” trial.</a:t>
            </a:r>
          </a:p>
          <a:p>
            <a:endParaRPr lang="en-US" dirty="0"/>
          </a:p>
        </p:txBody>
      </p:sp>
      <p:sp>
        <p:nvSpPr>
          <p:cNvPr id="3" name="Title 2"/>
          <p:cNvSpPr>
            <a:spLocks noGrp="1"/>
          </p:cNvSpPr>
          <p:nvPr>
            <p:ph type="title"/>
          </p:nvPr>
        </p:nvSpPr>
        <p:spPr/>
        <p:txBody>
          <a:bodyPr/>
          <a:lstStyle/>
          <a:p>
            <a:r>
              <a:rPr lang="en-US" altLang="en-US" dirty="0"/>
              <a:t>Defendants’ Rights</a:t>
            </a:r>
            <a:endParaRPr lang="en-US" dirty="0"/>
          </a:p>
        </p:txBody>
      </p:sp>
    </p:spTree>
    <p:extLst>
      <p:ext uri="{BB962C8B-B14F-4D97-AF65-F5344CB8AC3E}">
        <p14:creationId xmlns:p14="http://schemas.microsoft.com/office/powerpoint/2010/main" val="318165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dirty="0"/>
              <a:t>The Bill of Rights and the States</a:t>
            </a:r>
          </a:p>
          <a:p>
            <a:pPr lvl="1"/>
            <a:r>
              <a:rPr lang="en-US" altLang="en-US" sz="2400" b="1" dirty="0"/>
              <a:t>Written to restrict the national government</a:t>
            </a:r>
          </a:p>
          <a:p>
            <a:pPr lvl="2"/>
            <a:r>
              <a:rPr lang="en-US" altLang="en-US" b="1" dirty="0"/>
              <a:t>“Congress shall make no law…”</a:t>
            </a:r>
          </a:p>
          <a:p>
            <a:pPr lvl="2"/>
            <a:r>
              <a:rPr lang="en-US" altLang="en-US" b="1" i="1" dirty="0"/>
              <a:t>Barron v. Baltimore</a:t>
            </a:r>
            <a:r>
              <a:rPr lang="en-US" altLang="en-US" b="1" dirty="0"/>
              <a:t> (1833)</a:t>
            </a:r>
            <a:endParaRPr lang="en-US" altLang="en-US" b="1" i="1" dirty="0"/>
          </a:p>
          <a:p>
            <a:pPr lvl="1"/>
            <a:r>
              <a:rPr lang="en-US" altLang="en-US" sz="2400" b="1" dirty="0"/>
              <a:t>Most have been “incorporated” through the 14</a:t>
            </a:r>
            <a:r>
              <a:rPr lang="en-US" altLang="en-US" sz="2400" b="1" baseline="30000" dirty="0"/>
              <a:t>th</a:t>
            </a:r>
            <a:r>
              <a:rPr lang="en-US" altLang="en-US" sz="2400" b="1" dirty="0"/>
              <a:t> Amendment, and now restrict state and local governments</a:t>
            </a:r>
          </a:p>
          <a:p>
            <a:pPr lvl="2"/>
            <a:r>
              <a:rPr lang="en-US" altLang="en-US" b="1" dirty="0"/>
              <a:t>First Amendment protection of speech first incorporated to states in </a:t>
            </a:r>
            <a:r>
              <a:rPr lang="en-US" altLang="en-US" b="1" i="1" dirty="0"/>
              <a:t>Gitlow v. New York</a:t>
            </a:r>
            <a:r>
              <a:rPr lang="en-US" altLang="en-US" b="1" dirty="0"/>
              <a:t> (1925)</a:t>
            </a:r>
            <a:endParaRPr lang="en-US" altLang="en-US" b="1" i="1" dirty="0"/>
          </a:p>
          <a:p>
            <a:endParaRPr lang="en-US" dirty="0"/>
          </a:p>
        </p:txBody>
      </p:sp>
      <p:sp>
        <p:nvSpPr>
          <p:cNvPr id="3" name="Title 2"/>
          <p:cNvSpPr>
            <a:spLocks noGrp="1"/>
          </p:cNvSpPr>
          <p:nvPr>
            <p:ph type="title"/>
          </p:nvPr>
        </p:nvSpPr>
        <p:spPr/>
        <p:txBody>
          <a:bodyPr/>
          <a:lstStyle/>
          <a:p>
            <a:r>
              <a:rPr lang="en-US" altLang="en-US" dirty="0"/>
              <a:t>The Bill of Rights—Then and Now</a:t>
            </a:r>
            <a:endParaRPr lang="en-US" dirty="0"/>
          </a:p>
        </p:txBody>
      </p:sp>
    </p:spTree>
    <p:extLst>
      <p:ext uri="{BB962C8B-B14F-4D97-AF65-F5344CB8AC3E}">
        <p14:creationId xmlns:p14="http://schemas.microsoft.com/office/powerpoint/2010/main" val="669488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dirty="0"/>
              <a:t>Cruel and Unusual Punishment</a:t>
            </a:r>
          </a:p>
          <a:p>
            <a:pPr lvl="1">
              <a:lnSpc>
                <a:spcPct val="90000"/>
              </a:lnSpc>
            </a:pPr>
            <a:r>
              <a:rPr lang="en-US" altLang="en-US" dirty="0"/>
              <a:t>The Eighth Amendment forbids cruel and unusual punishment.</a:t>
            </a:r>
          </a:p>
          <a:p>
            <a:pPr lvl="1">
              <a:lnSpc>
                <a:spcPct val="90000"/>
              </a:lnSpc>
            </a:pPr>
            <a:r>
              <a:rPr lang="en-US" altLang="en-US" b="1" dirty="0"/>
              <a:t>The death penalty is not cruel and unusual.  It is “an extreme sanction, suitable to the most extreme crimes.”</a:t>
            </a:r>
          </a:p>
          <a:p>
            <a:pPr lvl="2">
              <a:lnSpc>
                <a:spcPct val="90000"/>
              </a:lnSpc>
            </a:pPr>
            <a:r>
              <a:rPr lang="en-US" altLang="en-US" b="1" i="1" dirty="0"/>
              <a:t>Gregg v. Georgia </a:t>
            </a:r>
            <a:r>
              <a:rPr lang="en-US" altLang="en-US" b="1" dirty="0"/>
              <a:t>(1976)</a:t>
            </a:r>
            <a:endParaRPr lang="en-US" altLang="en-US" b="1" i="1" dirty="0"/>
          </a:p>
          <a:p>
            <a:pPr lvl="1">
              <a:lnSpc>
                <a:spcPct val="90000"/>
              </a:lnSpc>
            </a:pPr>
            <a:r>
              <a:rPr lang="en-US" altLang="en-US" dirty="0"/>
              <a:t>The death penalty’s use and application varies by state.</a:t>
            </a:r>
          </a:p>
          <a:p>
            <a:endParaRPr lang="en-US" dirty="0"/>
          </a:p>
        </p:txBody>
      </p:sp>
      <p:sp>
        <p:nvSpPr>
          <p:cNvPr id="3" name="Title 2"/>
          <p:cNvSpPr>
            <a:spLocks noGrp="1"/>
          </p:cNvSpPr>
          <p:nvPr>
            <p:ph type="title"/>
          </p:nvPr>
        </p:nvSpPr>
        <p:spPr/>
        <p:txBody>
          <a:bodyPr/>
          <a:lstStyle/>
          <a:p>
            <a:r>
              <a:rPr lang="en-US" altLang="en-US" dirty="0"/>
              <a:t>Defendants’ Rights</a:t>
            </a:r>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5105400"/>
            <a:ext cx="2895600" cy="158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01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Is There a Right to Privacy?</a:t>
            </a:r>
          </a:p>
          <a:p>
            <a:pPr lvl="1"/>
            <a:r>
              <a:rPr lang="en-US" altLang="en-US" dirty="0"/>
              <a:t>Definition: </a:t>
            </a:r>
            <a:r>
              <a:rPr lang="en-US" altLang="en-US" b="1" dirty="0"/>
              <a:t>the right to a private personal live free from the intrusion of government</a:t>
            </a:r>
          </a:p>
          <a:p>
            <a:pPr lvl="1"/>
            <a:r>
              <a:rPr lang="en-US" altLang="en-US" b="1" dirty="0"/>
              <a:t>Not explicitly stated in the Constitution, but implied by the </a:t>
            </a:r>
            <a:r>
              <a:rPr lang="en-US" altLang="en-US" b="1" dirty="0" smtClean="0"/>
              <a:t>First, Third, Fourth and Ninth Amendments</a:t>
            </a:r>
            <a:endParaRPr lang="en-US" altLang="en-US" b="1" dirty="0"/>
          </a:p>
          <a:p>
            <a:pPr lvl="2"/>
            <a:r>
              <a:rPr lang="en-US" altLang="en-US" b="1" i="1" dirty="0"/>
              <a:t>Griswold v. Connecticut </a:t>
            </a:r>
            <a:r>
              <a:rPr lang="en-US" altLang="en-US" b="1" dirty="0"/>
              <a:t>(1965)</a:t>
            </a:r>
          </a:p>
          <a:p>
            <a:endParaRPr lang="en-US" dirty="0"/>
          </a:p>
        </p:txBody>
      </p:sp>
      <p:sp>
        <p:nvSpPr>
          <p:cNvPr id="3" name="Title 2"/>
          <p:cNvSpPr>
            <a:spLocks noGrp="1"/>
          </p:cNvSpPr>
          <p:nvPr>
            <p:ph type="title"/>
          </p:nvPr>
        </p:nvSpPr>
        <p:spPr/>
        <p:txBody>
          <a:bodyPr/>
          <a:lstStyle/>
          <a:p>
            <a:r>
              <a:rPr lang="en-US" altLang="en-US" dirty="0"/>
              <a:t>The Right to Privacy</a:t>
            </a:r>
            <a:endParaRPr lang="en-US" dirty="0"/>
          </a:p>
        </p:txBody>
      </p:sp>
      <p:pic>
        <p:nvPicPr>
          <p:cNvPr id="20482" name="Picture 2" descr="Image result for griswold v. connectic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8006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103" y="4800600"/>
            <a:ext cx="308109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139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69913"/>
            <a:ext cx="7756525" cy="1054100"/>
          </a:xfrm>
        </p:spPr>
        <p:txBody>
          <a:bodyPr/>
          <a:lstStyle/>
          <a:p>
            <a:r>
              <a:rPr lang="en-US" altLang="en-US" dirty="0"/>
              <a:t>The Right to Privacy</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58343"/>
            <a:ext cx="51816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15000" y="1717128"/>
            <a:ext cx="3276600" cy="3170099"/>
          </a:xfrm>
          <a:prstGeom prst="rect">
            <a:avLst/>
          </a:prstGeom>
        </p:spPr>
        <p:txBody>
          <a:bodyPr wrap="square">
            <a:spAutoFit/>
          </a:bodyPr>
          <a:lstStyle/>
          <a:p>
            <a:pPr algn="ctr"/>
            <a:r>
              <a:rPr lang="en-US" altLang="en-US" sz="2800" dirty="0" smtClean="0"/>
              <a:t>Controversy over       Abortion</a:t>
            </a:r>
          </a:p>
          <a:p>
            <a:pPr lvl="1"/>
            <a:endParaRPr lang="en-US" altLang="en-US" sz="2400" b="1" i="1" dirty="0" smtClean="0"/>
          </a:p>
          <a:p>
            <a:pPr lvl="1"/>
            <a:r>
              <a:rPr lang="en-US" altLang="en-US" sz="2400" b="1" i="1" dirty="0" smtClean="0"/>
              <a:t>Roe v. Wade</a:t>
            </a:r>
            <a:r>
              <a:rPr lang="en-US" altLang="en-US" sz="2400" b="1" dirty="0" smtClean="0"/>
              <a:t> (1973)</a:t>
            </a:r>
          </a:p>
          <a:p>
            <a:pPr lvl="1"/>
            <a:endParaRPr lang="en-US" altLang="en-US" sz="2400" b="1" dirty="0" smtClean="0"/>
          </a:p>
          <a:p>
            <a:pPr lvl="1"/>
            <a:r>
              <a:rPr lang="en-US" altLang="en-US" sz="2400" b="1" i="1" dirty="0" smtClean="0"/>
              <a:t>Planned Parenthood v. Casey </a:t>
            </a:r>
            <a:r>
              <a:rPr lang="en-US" altLang="en-US" sz="2400" b="1" dirty="0" smtClean="0"/>
              <a:t>(1992)</a:t>
            </a:r>
          </a:p>
        </p:txBody>
      </p:sp>
    </p:spTree>
    <p:extLst>
      <p:ext uri="{BB962C8B-B14F-4D97-AF65-F5344CB8AC3E}">
        <p14:creationId xmlns:p14="http://schemas.microsoft.com/office/powerpoint/2010/main" val="3863612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Understanding Civil Liberties</a:t>
            </a:r>
            <a:endParaRPr lang="en-US" sz="4400"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sz="2800" dirty="0"/>
              <a:t>Civil Liberties and Democracy</a:t>
            </a:r>
          </a:p>
          <a:p>
            <a:pPr lvl="1">
              <a:lnSpc>
                <a:spcPct val="90000"/>
              </a:lnSpc>
            </a:pPr>
            <a:r>
              <a:rPr lang="en-US" altLang="en-US" sz="2400" dirty="0"/>
              <a:t>Rights ensured in the Bill of Rights are essential to democracy.</a:t>
            </a:r>
          </a:p>
          <a:p>
            <a:pPr lvl="1">
              <a:lnSpc>
                <a:spcPct val="90000"/>
              </a:lnSpc>
            </a:pPr>
            <a:r>
              <a:rPr lang="en-US" altLang="en-US" sz="2400" b="1" dirty="0"/>
              <a:t>Courts typically protect civil liberties from excesses of majority rule.</a:t>
            </a:r>
          </a:p>
          <a:p>
            <a:pPr>
              <a:lnSpc>
                <a:spcPct val="90000"/>
              </a:lnSpc>
            </a:pPr>
            <a:r>
              <a:rPr lang="en-US" altLang="en-US" sz="2800" dirty="0"/>
              <a:t>Civil Liberties and the Scope of Government</a:t>
            </a:r>
          </a:p>
          <a:p>
            <a:pPr lvl="1">
              <a:lnSpc>
                <a:spcPct val="90000"/>
              </a:lnSpc>
            </a:pPr>
            <a:r>
              <a:rPr lang="en-US" altLang="en-US" sz="2400" dirty="0"/>
              <a:t>In deciding between freedom and order, the United States generally chooses liberty.</a:t>
            </a:r>
          </a:p>
          <a:p>
            <a:pPr lvl="1">
              <a:lnSpc>
                <a:spcPct val="90000"/>
              </a:lnSpc>
            </a:pPr>
            <a:r>
              <a:rPr lang="en-US" altLang="en-US" sz="2400" b="1" dirty="0"/>
              <a:t>Civil liberties limit the scope of government, even though government efforts are needs to protect rights</a:t>
            </a:r>
            <a:endParaRPr lang="en-US" b="1" dirty="0"/>
          </a:p>
        </p:txBody>
      </p:sp>
    </p:spTree>
    <p:extLst>
      <p:ext uri="{BB962C8B-B14F-4D97-AF65-F5344CB8AC3E}">
        <p14:creationId xmlns:p14="http://schemas.microsoft.com/office/powerpoint/2010/main" val="168327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Section 1.</a:t>
            </a:r>
            <a:r>
              <a:rPr lang="en-US" dirty="0"/>
              <a: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p:txBody>
      </p:sp>
      <p:sp>
        <p:nvSpPr>
          <p:cNvPr id="3" name="Title 2"/>
          <p:cNvSpPr>
            <a:spLocks noGrp="1"/>
          </p:cNvSpPr>
          <p:nvPr>
            <p:ph type="title"/>
          </p:nvPr>
        </p:nvSpPr>
        <p:spPr/>
        <p:txBody>
          <a:bodyPr/>
          <a:lstStyle/>
          <a:p>
            <a:r>
              <a:rPr lang="en-US" dirty="0" smtClean="0"/>
              <a:t>The 14</a:t>
            </a:r>
            <a:r>
              <a:rPr lang="en-US" baseline="30000" dirty="0" smtClean="0"/>
              <a:t>th</a:t>
            </a:r>
            <a:r>
              <a:rPr lang="en-US" dirty="0" smtClean="0"/>
              <a:t> Amendment</a:t>
            </a:r>
            <a:endParaRPr lang="en-US" dirty="0"/>
          </a:p>
        </p:txBody>
      </p:sp>
    </p:spTree>
    <p:extLst>
      <p:ext uri="{BB962C8B-B14F-4D97-AF65-F5344CB8AC3E}">
        <p14:creationId xmlns:p14="http://schemas.microsoft.com/office/powerpoint/2010/main" val="425363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08977" y="1828800"/>
            <a:ext cx="7756525" cy="1054100"/>
          </a:xfrm>
        </p:spPr>
        <p:txBody>
          <a:bodyPr/>
          <a:lstStyle/>
          <a:p>
            <a:r>
              <a:rPr lang="en-US" sz="2000" dirty="0"/>
              <a:t>The 14</a:t>
            </a:r>
            <a:r>
              <a:rPr lang="en-US" sz="2000" baseline="30000" dirty="0"/>
              <a:t>th</a:t>
            </a:r>
            <a:r>
              <a:rPr lang="en-US" sz="2000" dirty="0"/>
              <a:t> Amendment</a:t>
            </a:r>
          </a:p>
        </p:txBody>
      </p:sp>
      <p:sp>
        <p:nvSpPr>
          <p:cNvPr id="4" name="AutoShape 2" descr="Image result for 14th amendment doorway for incorpo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590800"/>
            <a:ext cx="26638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465" y="2590800"/>
            <a:ext cx="17335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259080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219450" y="3276600"/>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2" y="3221037"/>
            <a:ext cx="4810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94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2964485"/>
              </p:ext>
            </p:extLst>
          </p:nvPr>
        </p:nvGraphicFramePr>
        <p:xfrm>
          <a:off x="685800" y="1752600"/>
          <a:ext cx="7747000" cy="4655820"/>
        </p:xfrm>
        <a:graphic>
          <a:graphicData uri="http://schemas.openxmlformats.org/drawingml/2006/table">
            <a:tbl>
              <a:tblPr firstRow="1" bandRow="1">
                <a:tableStyleId>{5C22544A-7EE6-4342-B048-85BDC9FD1C3A}</a:tableStyleId>
              </a:tblPr>
              <a:tblGrid>
                <a:gridCol w="977900"/>
                <a:gridCol w="1752600"/>
                <a:gridCol w="2438400"/>
                <a:gridCol w="2578100"/>
              </a:tblGrid>
              <a:tr h="419100">
                <a:tc>
                  <a:txBody>
                    <a:bodyPr/>
                    <a:lstStyle/>
                    <a:p>
                      <a:r>
                        <a:rPr lang="en-US" dirty="0" smtClean="0"/>
                        <a:t>Date</a:t>
                      </a:r>
                      <a:endParaRPr lang="en-US" dirty="0"/>
                    </a:p>
                  </a:txBody>
                  <a:tcPr/>
                </a:tc>
                <a:tc>
                  <a:txBody>
                    <a:bodyPr/>
                    <a:lstStyle/>
                    <a:p>
                      <a:r>
                        <a:rPr lang="en-US" dirty="0" smtClean="0"/>
                        <a:t>Amendment</a:t>
                      </a:r>
                      <a:endParaRPr lang="en-US" dirty="0"/>
                    </a:p>
                  </a:txBody>
                  <a:tcPr/>
                </a:tc>
                <a:tc>
                  <a:txBody>
                    <a:bodyPr/>
                    <a:lstStyle/>
                    <a:p>
                      <a:r>
                        <a:rPr lang="en-US" dirty="0" smtClean="0"/>
                        <a:t>Right</a:t>
                      </a:r>
                      <a:endParaRPr lang="en-US" dirty="0"/>
                    </a:p>
                  </a:txBody>
                  <a:tcPr/>
                </a:tc>
                <a:tc>
                  <a:txBody>
                    <a:bodyPr/>
                    <a:lstStyle/>
                    <a:p>
                      <a:r>
                        <a:rPr lang="en-US" dirty="0" smtClean="0"/>
                        <a:t>Case</a:t>
                      </a:r>
                      <a:endParaRPr lang="en-US" dirty="0"/>
                    </a:p>
                  </a:txBody>
                  <a:tcPr/>
                </a:tc>
              </a:tr>
              <a:tr h="419100">
                <a:tc>
                  <a:txBody>
                    <a:bodyPr/>
                    <a:lstStyle/>
                    <a:p>
                      <a:r>
                        <a:rPr lang="en-US" dirty="0" smtClean="0"/>
                        <a:t>1925</a:t>
                      </a:r>
                      <a:endParaRPr lang="en-US" dirty="0"/>
                    </a:p>
                  </a:txBody>
                  <a:tcPr/>
                </a:tc>
                <a:tc>
                  <a:txBody>
                    <a:bodyPr/>
                    <a:lstStyle/>
                    <a:p>
                      <a:r>
                        <a:rPr lang="en-US" dirty="0" smtClean="0"/>
                        <a:t>First</a:t>
                      </a:r>
                      <a:endParaRPr lang="en-US" dirty="0"/>
                    </a:p>
                  </a:txBody>
                  <a:tcPr/>
                </a:tc>
                <a:tc>
                  <a:txBody>
                    <a:bodyPr/>
                    <a:lstStyle/>
                    <a:p>
                      <a:r>
                        <a:rPr lang="en-US" dirty="0" smtClean="0"/>
                        <a:t>Freedom of speech</a:t>
                      </a:r>
                      <a:endParaRPr lang="en-US" dirty="0"/>
                    </a:p>
                  </a:txBody>
                  <a:tcPr/>
                </a:tc>
                <a:tc>
                  <a:txBody>
                    <a:bodyPr/>
                    <a:lstStyle/>
                    <a:p>
                      <a:r>
                        <a:rPr lang="en-US" b="1" i="1" dirty="0" smtClean="0"/>
                        <a:t>Gitlow v. New York</a:t>
                      </a:r>
                      <a:endParaRPr lang="en-US" b="1" i="1" dirty="0"/>
                    </a:p>
                  </a:txBody>
                  <a:tcPr/>
                </a:tc>
              </a:tr>
              <a:tr h="419100">
                <a:tc>
                  <a:txBody>
                    <a:bodyPr/>
                    <a:lstStyle/>
                    <a:p>
                      <a:r>
                        <a:rPr lang="en-US" dirty="0" smtClean="0"/>
                        <a:t>1931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endParaRPr lang="en-US" dirty="0"/>
                    </a:p>
                  </a:txBody>
                  <a:tcPr/>
                </a:tc>
                <a:tc>
                  <a:txBody>
                    <a:bodyPr/>
                    <a:lstStyle/>
                    <a:p>
                      <a:r>
                        <a:rPr lang="en-US" dirty="0" smtClean="0"/>
                        <a:t>Freedom of press</a:t>
                      </a:r>
                      <a:endParaRPr lang="en-US" dirty="0"/>
                    </a:p>
                  </a:txBody>
                  <a:tcPr/>
                </a:tc>
                <a:tc>
                  <a:txBody>
                    <a:bodyPr/>
                    <a:lstStyle/>
                    <a:p>
                      <a:r>
                        <a:rPr lang="en-US" b="1" i="1" dirty="0" smtClean="0"/>
                        <a:t>Near v.</a:t>
                      </a:r>
                      <a:r>
                        <a:rPr lang="en-US" b="1" i="1" baseline="0" dirty="0" smtClean="0"/>
                        <a:t> Minnesota</a:t>
                      </a:r>
                      <a:endParaRPr lang="en-US" b="1" i="1" dirty="0"/>
                    </a:p>
                  </a:txBody>
                  <a:tcPr/>
                </a:tc>
              </a:tr>
              <a:tr h="419100">
                <a:tc>
                  <a:txBody>
                    <a:bodyPr/>
                    <a:lstStyle/>
                    <a:p>
                      <a:r>
                        <a:rPr lang="en-US" dirty="0" smtClean="0"/>
                        <a:t>1937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endParaRPr lang="en-US" dirty="0"/>
                    </a:p>
                  </a:txBody>
                  <a:tcPr/>
                </a:tc>
                <a:tc>
                  <a:txBody>
                    <a:bodyPr/>
                    <a:lstStyle/>
                    <a:p>
                      <a:r>
                        <a:rPr lang="en-US" dirty="0" smtClean="0"/>
                        <a:t>Freedom of religion</a:t>
                      </a:r>
                      <a:endParaRPr lang="en-US" dirty="0"/>
                    </a:p>
                  </a:txBody>
                  <a:tcPr/>
                </a:tc>
                <a:tc>
                  <a:txBody>
                    <a:bodyPr/>
                    <a:lstStyle/>
                    <a:p>
                      <a:r>
                        <a:rPr lang="en-US" i="1" dirty="0" smtClean="0"/>
                        <a:t>De Jonge v. Oregon</a:t>
                      </a:r>
                      <a:endParaRPr lang="en-US" i="1" dirty="0"/>
                    </a:p>
                  </a:txBody>
                  <a:tcPr/>
                </a:tc>
              </a:tr>
              <a:tr h="419100">
                <a:tc>
                  <a:txBody>
                    <a:bodyPr/>
                    <a:lstStyle/>
                    <a:p>
                      <a:r>
                        <a:rPr lang="en-US" dirty="0" smtClean="0"/>
                        <a:t>1940</a:t>
                      </a:r>
                      <a:endParaRPr lang="en-US" dirty="0"/>
                    </a:p>
                  </a:txBody>
                  <a:tcPr/>
                </a:tc>
                <a:tc>
                  <a:txBody>
                    <a:bodyPr/>
                    <a:lstStyle/>
                    <a:p>
                      <a:r>
                        <a:rPr lang="en-US" dirty="0" smtClean="0"/>
                        <a:t>First</a:t>
                      </a:r>
                      <a:endParaRPr lang="en-US" dirty="0"/>
                    </a:p>
                  </a:txBody>
                  <a:tcPr/>
                </a:tc>
                <a:tc>
                  <a:txBody>
                    <a:bodyPr/>
                    <a:lstStyle/>
                    <a:p>
                      <a:r>
                        <a:rPr lang="en-US" dirty="0" smtClean="0"/>
                        <a:t>Free exercise of religion</a:t>
                      </a:r>
                      <a:endParaRPr lang="en-US" dirty="0"/>
                    </a:p>
                  </a:txBody>
                  <a:tcPr/>
                </a:tc>
                <a:tc>
                  <a:txBody>
                    <a:bodyPr/>
                    <a:lstStyle/>
                    <a:p>
                      <a:r>
                        <a:rPr lang="en-US" i="1" dirty="0" smtClean="0"/>
                        <a:t>Cantwell</a:t>
                      </a:r>
                      <a:r>
                        <a:rPr lang="en-US" i="1" baseline="0" dirty="0" smtClean="0"/>
                        <a:t> v. Connecticut</a:t>
                      </a:r>
                      <a:endParaRPr lang="en-US" i="1" dirty="0"/>
                    </a:p>
                  </a:txBody>
                  <a:tcPr/>
                </a:tc>
              </a:tr>
              <a:tr h="419100">
                <a:tc>
                  <a:txBody>
                    <a:bodyPr/>
                    <a:lstStyle/>
                    <a:p>
                      <a:r>
                        <a:rPr lang="en-US" dirty="0" smtClean="0"/>
                        <a:t>1947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endParaRPr lang="en-US" dirty="0"/>
                    </a:p>
                  </a:txBody>
                  <a:tcPr/>
                </a:tc>
                <a:tc>
                  <a:txBody>
                    <a:bodyPr/>
                    <a:lstStyle/>
                    <a:p>
                      <a:r>
                        <a:rPr lang="en-US" dirty="0" smtClean="0"/>
                        <a:t>Establishment of religion</a:t>
                      </a:r>
                      <a:endParaRPr lang="en-US" dirty="0"/>
                    </a:p>
                  </a:txBody>
                  <a:tcPr/>
                </a:tc>
                <a:tc>
                  <a:txBody>
                    <a:bodyPr/>
                    <a:lstStyle/>
                    <a:p>
                      <a:r>
                        <a:rPr lang="en-US" i="1" dirty="0" smtClean="0"/>
                        <a:t>Everson v. Board of Education</a:t>
                      </a:r>
                      <a:endParaRPr lang="en-US" i="1" dirty="0"/>
                    </a:p>
                  </a:txBody>
                  <a:tcPr/>
                </a:tc>
              </a:tr>
              <a:tr h="419100">
                <a:tc>
                  <a:txBody>
                    <a:bodyPr/>
                    <a:lstStyle/>
                    <a:p>
                      <a:r>
                        <a:rPr lang="en-US" dirty="0" smtClean="0"/>
                        <a:t>1958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endParaRPr lang="en-US" dirty="0"/>
                    </a:p>
                  </a:txBody>
                  <a:tcPr/>
                </a:tc>
                <a:tc>
                  <a:txBody>
                    <a:bodyPr/>
                    <a:lstStyle/>
                    <a:p>
                      <a:r>
                        <a:rPr lang="en-US" dirty="0" smtClean="0"/>
                        <a:t>Freedom of association</a:t>
                      </a:r>
                      <a:endParaRPr lang="en-US" dirty="0"/>
                    </a:p>
                  </a:txBody>
                  <a:tcPr/>
                </a:tc>
                <a:tc>
                  <a:txBody>
                    <a:bodyPr/>
                    <a:lstStyle/>
                    <a:p>
                      <a:r>
                        <a:rPr lang="en-US" b="1" i="1" dirty="0" smtClean="0"/>
                        <a:t>NAACP v. Alabama</a:t>
                      </a:r>
                      <a:endParaRPr lang="en-US" b="1" i="1" dirty="0"/>
                    </a:p>
                  </a:txBody>
                  <a:tcPr/>
                </a:tc>
              </a:tr>
              <a:tr h="419100">
                <a:tc>
                  <a:txBody>
                    <a:bodyPr/>
                    <a:lstStyle/>
                    <a:p>
                      <a:r>
                        <a:rPr lang="en-US" dirty="0" smtClean="0"/>
                        <a:t>1963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endParaRPr lang="en-US" dirty="0"/>
                    </a:p>
                  </a:txBody>
                  <a:tcPr/>
                </a:tc>
                <a:tc>
                  <a:txBody>
                    <a:bodyPr/>
                    <a:lstStyle/>
                    <a:p>
                      <a:r>
                        <a:rPr lang="en-US" dirty="0" smtClean="0"/>
                        <a:t>Right to petition gov’t</a:t>
                      </a:r>
                      <a:endParaRPr lang="en-US" dirty="0"/>
                    </a:p>
                  </a:txBody>
                  <a:tcPr/>
                </a:tc>
                <a:tc>
                  <a:txBody>
                    <a:bodyPr/>
                    <a:lstStyle/>
                    <a:p>
                      <a:r>
                        <a:rPr lang="en-US" i="1" dirty="0" smtClean="0"/>
                        <a:t>NAACP v. Button</a:t>
                      </a:r>
                      <a:endParaRPr lang="en-US" i="1" dirty="0"/>
                    </a:p>
                  </a:txBody>
                  <a:tcPr/>
                </a:tc>
              </a:tr>
              <a:tr h="419100">
                <a:tc>
                  <a:txBody>
                    <a:bodyPr/>
                    <a:lstStyle/>
                    <a:p>
                      <a:r>
                        <a:rPr lang="en-US" dirty="0" smtClean="0"/>
                        <a:t>2008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a:t>
                      </a:r>
                      <a:endParaRPr lang="en-US" dirty="0"/>
                    </a:p>
                  </a:txBody>
                  <a:tcPr/>
                </a:tc>
                <a:tc>
                  <a:txBody>
                    <a:bodyPr/>
                    <a:lstStyle/>
                    <a:p>
                      <a:r>
                        <a:rPr lang="en-US" dirty="0" smtClean="0"/>
                        <a:t>Right to bear arms</a:t>
                      </a:r>
                      <a:endParaRPr lang="en-US" dirty="0"/>
                    </a:p>
                  </a:txBody>
                  <a:tcPr/>
                </a:tc>
                <a:tc>
                  <a:txBody>
                    <a:bodyPr/>
                    <a:lstStyle/>
                    <a:p>
                      <a:r>
                        <a:rPr lang="en-US" b="1" i="1" dirty="0" smtClean="0"/>
                        <a:t>District of Columbia v. Heller</a:t>
                      </a:r>
                      <a:endParaRPr lang="en-US" b="1" i="1" dirty="0"/>
                    </a:p>
                  </a:txBody>
                  <a:tcPr/>
                </a:tc>
              </a:tr>
            </a:tbl>
          </a:graphicData>
        </a:graphic>
      </p:graphicFrame>
      <p:sp>
        <p:nvSpPr>
          <p:cNvPr id="3" name="Title 2"/>
          <p:cNvSpPr>
            <a:spLocks noGrp="1"/>
          </p:cNvSpPr>
          <p:nvPr>
            <p:ph type="title"/>
          </p:nvPr>
        </p:nvSpPr>
        <p:spPr/>
        <p:txBody>
          <a:bodyPr/>
          <a:lstStyle/>
          <a:p>
            <a:r>
              <a:rPr lang="en-US" sz="3600" dirty="0" smtClean="0"/>
              <a:t>The Nationalization of the Bill of Rights</a:t>
            </a:r>
            <a:endParaRPr lang="en-US" sz="3600" dirty="0"/>
          </a:p>
        </p:txBody>
      </p:sp>
    </p:spTree>
    <p:extLst>
      <p:ext uri="{BB962C8B-B14F-4D97-AF65-F5344CB8AC3E}">
        <p14:creationId xmlns:p14="http://schemas.microsoft.com/office/powerpoint/2010/main" val="159617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85800" y="304800"/>
            <a:ext cx="7756263" cy="1054250"/>
          </a:xfrm>
        </p:spPr>
        <p:txBody>
          <a:bodyPr/>
          <a:lstStyle/>
          <a:p>
            <a:r>
              <a:rPr lang="en-US" sz="3600" dirty="0">
                <a:solidFill>
                  <a:srgbClr val="895D1D"/>
                </a:solidFill>
              </a:rPr>
              <a:t>The Nationalization of the Bill of Rights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772375664"/>
              </p:ext>
            </p:extLst>
          </p:nvPr>
        </p:nvGraphicFramePr>
        <p:xfrm>
          <a:off x="685800" y="1524000"/>
          <a:ext cx="7747000" cy="4910668"/>
        </p:xfrm>
        <a:graphic>
          <a:graphicData uri="http://schemas.openxmlformats.org/drawingml/2006/table">
            <a:tbl>
              <a:tblPr firstRow="1" bandRow="1">
                <a:tableStyleId>{5C22544A-7EE6-4342-B048-85BDC9FD1C3A}</a:tableStyleId>
              </a:tblPr>
              <a:tblGrid>
                <a:gridCol w="977900"/>
                <a:gridCol w="1752600"/>
                <a:gridCol w="2438400"/>
                <a:gridCol w="2578100"/>
              </a:tblGrid>
              <a:tr h="427567">
                <a:tc>
                  <a:txBody>
                    <a:bodyPr/>
                    <a:lstStyle/>
                    <a:p>
                      <a:r>
                        <a:rPr lang="en-US" dirty="0" smtClean="0"/>
                        <a:t>Date</a:t>
                      </a:r>
                      <a:endParaRPr lang="en-US" dirty="0"/>
                    </a:p>
                  </a:txBody>
                  <a:tcPr/>
                </a:tc>
                <a:tc>
                  <a:txBody>
                    <a:bodyPr/>
                    <a:lstStyle/>
                    <a:p>
                      <a:r>
                        <a:rPr lang="en-US" dirty="0" smtClean="0"/>
                        <a:t>Amendment</a:t>
                      </a:r>
                      <a:endParaRPr lang="en-US" dirty="0"/>
                    </a:p>
                  </a:txBody>
                  <a:tcPr/>
                </a:tc>
                <a:tc>
                  <a:txBody>
                    <a:bodyPr/>
                    <a:lstStyle/>
                    <a:p>
                      <a:r>
                        <a:rPr lang="en-US" dirty="0" smtClean="0"/>
                        <a:t>Right</a:t>
                      </a:r>
                      <a:endParaRPr lang="en-US" dirty="0"/>
                    </a:p>
                  </a:txBody>
                  <a:tcPr/>
                </a:tc>
                <a:tc>
                  <a:txBody>
                    <a:bodyPr/>
                    <a:lstStyle/>
                    <a:p>
                      <a:r>
                        <a:rPr lang="en-US" dirty="0" smtClean="0"/>
                        <a:t>Case</a:t>
                      </a:r>
                      <a:endParaRPr lang="en-US" dirty="0"/>
                    </a:p>
                  </a:txBody>
                  <a:tcPr/>
                </a:tc>
              </a:tr>
              <a:tr h="427567">
                <a:tc>
                  <a:txBody>
                    <a:bodyPr/>
                    <a:lstStyle/>
                    <a:p>
                      <a:r>
                        <a:rPr lang="en-US" dirty="0" smtClean="0"/>
                        <a:t>2010</a:t>
                      </a:r>
                      <a:endParaRPr lang="en-US" dirty="0"/>
                    </a:p>
                  </a:txBody>
                  <a:tcPr/>
                </a:tc>
                <a:tc>
                  <a:txBody>
                    <a:bodyPr/>
                    <a:lstStyle/>
                    <a:p>
                      <a:r>
                        <a:rPr lang="en-US" dirty="0" smtClean="0"/>
                        <a:t>Second</a:t>
                      </a:r>
                      <a:endParaRPr lang="en-US" dirty="0"/>
                    </a:p>
                  </a:txBody>
                  <a:tcPr/>
                </a:tc>
                <a:tc>
                  <a:txBody>
                    <a:bodyPr/>
                    <a:lstStyle/>
                    <a:p>
                      <a:r>
                        <a:rPr lang="en-US" dirty="0" smtClean="0"/>
                        <a:t>Right to bear arms</a:t>
                      </a:r>
                      <a:endParaRPr lang="en-US" dirty="0"/>
                    </a:p>
                  </a:txBody>
                  <a:tcPr/>
                </a:tc>
                <a:tc>
                  <a:txBody>
                    <a:bodyPr/>
                    <a:lstStyle/>
                    <a:p>
                      <a:r>
                        <a:rPr lang="en-US" b="1" i="1" dirty="0" smtClean="0"/>
                        <a:t>McDonald v.</a:t>
                      </a:r>
                      <a:r>
                        <a:rPr lang="en-US" b="1" i="1" baseline="0" dirty="0" smtClean="0"/>
                        <a:t> Chicago</a:t>
                      </a:r>
                      <a:endParaRPr lang="en-US" b="1" i="1" dirty="0"/>
                    </a:p>
                  </a:txBody>
                  <a:tcPr/>
                </a:tc>
              </a:tr>
              <a:tr h="427567">
                <a:tc>
                  <a:txBody>
                    <a:bodyPr/>
                    <a:lstStyle/>
                    <a:p>
                      <a:endParaRPr lang="en-US" dirty="0"/>
                    </a:p>
                  </a:txBody>
                  <a:tcPr/>
                </a:tc>
                <a:tc>
                  <a:txBody>
                    <a:bodyPr/>
                    <a:lstStyle/>
                    <a:p>
                      <a:r>
                        <a:rPr lang="en-US" dirty="0" smtClean="0"/>
                        <a:t>Third</a:t>
                      </a:r>
                      <a:endParaRPr lang="en-US" dirty="0"/>
                    </a:p>
                  </a:txBody>
                  <a:tcPr/>
                </a:tc>
                <a:tc>
                  <a:txBody>
                    <a:bodyPr/>
                    <a:lstStyle/>
                    <a:p>
                      <a:r>
                        <a:rPr lang="en-US" dirty="0" smtClean="0"/>
                        <a:t>No quartering of soldiers</a:t>
                      </a:r>
                      <a:endParaRPr lang="en-US" dirty="0"/>
                    </a:p>
                  </a:txBody>
                  <a:tcPr/>
                </a:tc>
                <a:tc>
                  <a:txBody>
                    <a:bodyPr/>
                    <a:lstStyle/>
                    <a:p>
                      <a:r>
                        <a:rPr lang="en-US" i="1" dirty="0" smtClean="0"/>
                        <a:t>Not Incorporated</a:t>
                      </a:r>
                      <a:endParaRPr lang="en-US" i="1" dirty="0"/>
                    </a:p>
                  </a:txBody>
                  <a:tcPr/>
                </a:tc>
              </a:tr>
              <a:tr h="427567">
                <a:tc>
                  <a:txBody>
                    <a:bodyPr/>
                    <a:lstStyle/>
                    <a:p>
                      <a:r>
                        <a:rPr lang="en-US" dirty="0" smtClean="0"/>
                        <a:t>1949</a:t>
                      </a:r>
                      <a:endParaRPr lang="en-US" dirty="0"/>
                    </a:p>
                  </a:txBody>
                  <a:tcPr/>
                </a:tc>
                <a:tc>
                  <a:txBody>
                    <a:bodyPr/>
                    <a:lstStyle/>
                    <a:p>
                      <a:r>
                        <a:rPr lang="en-US" dirty="0" smtClean="0"/>
                        <a:t>Fourth</a:t>
                      </a:r>
                      <a:endParaRPr lang="en-US" dirty="0"/>
                    </a:p>
                  </a:txBody>
                  <a:tcPr/>
                </a:tc>
                <a:tc>
                  <a:txBody>
                    <a:bodyPr/>
                    <a:lstStyle/>
                    <a:p>
                      <a:r>
                        <a:rPr lang="en-US" dirty="0" smtClean="0"/>
                        <a:t>No unreasonable search and seizures</a:t>
                      </a:r>
                      <a:endParaRPr lang="en-US" dirty="0"/>
                    </a:p>
                  </a:txBody>
                  <a:tcPr/>
                </a:tc>
                <a:tc>
                  <a:txBody>
                    <a:bodyPr/>
                    <a:lstStyle/>
                    <a:p>
                      <a:r>
                        <a:rPr lang="en-US" i="1" dirty="0" smtClean="0"/>
                        <a:t>Wolf v. Colorado</a:t>
                      </a:r>
                      <a:endParaRPr lang="en-US" i="1" dirty="0"/>
                    </a:p>
                  </a:txBody>
                  <a:tcPr/>
                </a:tc>
              </a:tr>
              <a:tr h="427567">
                <a:tc>
                  <a:txBody>
                    <a:bodyPr/>
                    <a:lstStyle/>
                    <a:p>
                      <a:r>
                        <a:rPr lang="en-US" dirty="0" smtClean="0"/>
                        <a:t>1961</a:t>
                      </a:r>
                      <a:endParaRPr lang="en-US" dirty="0"/>
                    </a:p>
                  </a:txBody>
                  <a:tcPr/>
                </a:tc>
                <a:tc>
                  <a:txBody>
                    <a:bodyPr/>
                    <a:lstStyle/>
                    <a:p>
                      <a:r>
                        <a:rPr lang="en-US" dirty="0" smtClean="0"/>
                        <a:t>Fourth</a:t>
                      </a:r>
                      <a:endParaRPr lang="en-US" dirty="0"/>
                    </a:p>
                  </a:txBody>
                  <a:tcPr/>
                </a:tc>
                <a:tc>
                  <a:txBody>
                    <a:bodyPr/>
                    <a:lstStyle/>
                    <a:p>
                      <a:r>
                        <a:rPr lang="en-US" dirty="0" smtClean="0"/>
                        <a:t>Exclusionary rule</a:t>
                      </a:r>
                      <a:endParaRPr lang="en-US" dirty="0"/>
                    </a:p>
                  </a:txBody>
                  <a:tcPr/>
                </a:tc>
                <a:tc>
                  <a:txBody>
                    <a:bodyPr/>
                    <a:lstStyle/>
                    <a:p>
                      <a:r>
                        <a:rPr lang="en-US" b="1" i="1" dirty="0" smtClean="0"/>
                        <a:t>Mapp v. Ohio</a:t>
                      </a:r>
                      <a:endParaRPr lang="en-US" b="1" i="1" dirty="0"/>
                    </a:p>
                  </a:txBody>
                  <a:tcPr/>
                </a:tc>
              </a:tr>
              <a:tr h="427567">
                <a:tc>
                  <a:txBody>
                    <a:bodyPr/>
                    <a:lstStyle/>
                    <a:p>
                      <a:r>
                        <a:rPr lang="en-US" dirty="0" smtClean="0"/>
                        <a:t>1897</a:t>
                      </a:r>
                      <a:endParaRPr lang="en-US" dirty="0"/>
                    </a:p>
                  </a:txBody>
                  <a:tcPr/>
                </a:tc>
                <a:tc>
                  <a:txBody>
                    <a:bodyPr/>
                    <a:lstStyle/>
                    <a:p>
                      <a:r>
                        <a:rPr lang="en-US" dirty="0" smtClean="0"/>
                        <a:t>Fifth</a:t>
                      </a:r>
                      <a:endParaRPr lang="en-US" dirty="0"/>
                    </a:p>
                  </a:txBody>
                  <a:tcPr/>
                </a:tc>
                <a:tc>
                  <a:txBody>
                    <a:bodyPr/>
                    <a:lstStyle/>
                    <a:p>
                      <a:r>
                        <a:rPr lang="en-US" dirty="0" smtClean="0"/>
                        <a:t>Guarantee of jus</a:t>
                      </a:r>
                      <a:r>
                        <a:rPr lang="en-US" baseline="0" dirty="0" smtClean="0"/>
                        <a:t>t compensation</a:t>
                      </a:r>
                      <a:endParaRPr lang="en-US" dirty="0"/>
                    </a:p>
                  </a:txBody>
                  <a:tcPr/>
                </a:tc>
                <a:tc>
                  <a:txBody>
                    <a:bodyPr/>
                    <a:lstStyle/>
                    <a:p>
                      <a:r>
                        <a:rPr lang="en-US" i="1" dirty="0" smtClean="0"/>
                        <a:t>Chicago,</a:t>
                      </a:r>
                      <a:r>
                        <a:rPr lang="en-US" i="1" baseline="0" dirty="0" smtClean="0"/>
                        <a:t> Burlington, and Quincy RR v. Chicago</a:t>
                      </a:r>
                      <a:endParaRPr lang="en-US" i="1" dirty="0"/>
                    </a:p>
                  </a:txBody>
                  <a:tcPr/>
                </a:tc>
              </a:tr>
              <a:tr h="427567">
                <a:tc>
                  <a:txBody>
                    <a:bodyPr/>
                    <a:lstStyle/>
                    <a:p>
                      <a:r>
                        <a:rPr lang="en-US" dirty="0" smtClean="0"/>
                        <a:t>1964</a:t>
                      </a:r>
                      <a:endParaRPr lang="en-US" dirty="0"/>
                    </a:p>
                  </a:txBody>
                  <a:tcPr/>
                </a:tc>
                <a:tc>
                  <a:txBody>
                    <a:bodyPr/>
                    <a:lstStyle/>
                    <a:p>
                      <a:r>
                        <a:rPr lang="en-US" dirty="0" smtClean="0"/>
                        <a:t>Fifth</a:t>
                      </a:r>
                      <a:endParaRPr lang="en-US" dirty="0"/>
                    </a:p>
                  </a:txBody>
                  <a:tcPr/>
                </a:tc>
                <a:tc>
                  <a:txBody>
                    <a:bodyPr/>
                    <a:lstStyle/>
                    <a:p>
                      <a:r>
                        <a:rPr lang="en-US" dirty="0" smtClean="0"/>
                        <a:t>Immunity from self-incrimination</a:t>
                      </a:r>
                      <a:endParaRPr lang="en-US" dirty="0"/>
                    </a:p>
                  </a:txBody>
                  <a:tcPr/>
                </a:tc>
                <a:tc>
                  <a:txBody>
                    <a:bodyPr/>
                    <a:lstStyle/>
                    <a:p>
                      <a:r>
                        <a:rPr lang="en-US" i="1" dirty="0" smtClean="0"/>
                        <a:t>Mallory v. Hogan</a:t>
                      </a:r>
                      <a:endParaRPr lang="en-US" i="1" dirty="0"/>
                    </a:p>
                  </a:txBody>
                  <a:tcPr/>
                </a:tc>
              </a:tr>
              <a:tr h="427567">
                <a:tc>
                  <a:txBody>
                    <a:bodyPr/>
                    <a:lstStyle/>
                    <a:p>
                      <a:r>
                        <a:rPr lang="en-US" dirty="0" smtClean="0"/>
                        <a:t>1969</a:t>
                      </a:r>
                      <a:endParaRPr lang="en-US" dirty="0"/>
                    </a:p>
                  </a:txBody>
                  <a:tcPr/>
                </a:tc>
                <a:tc>
                  <a:txBody>
                    <a:bodyPr/>
                    <a:lstStyle/>
                    <a:p>
                      <a:r>
                        <a:rPr lang="en-US" dirty="0" smtClean="0"/>
                        <a:t>Fifth</a:t>
                      </a:r>
                      <a:endParaRPr lang="en-US" dirty="0"/>
                    </a:p>
                  </a:txBody>
                  <a:tcPr/>
                </a:tc>
                <a:tc>
                  <a:txBody>
                    <a:bodyPr/>
                    <a:lstStyle/>
                    <a:p>
                      <a:r>
                        <a:rPr lang="en-US" dirty="0" smtClean="0"/>
                        <a:t>Double jeopardy</a:t>
                      </a:r>
                      <a:endParaRPr lang="en-US" dirty="0"/>
                    </a:p>
                  </a:txBody>
                  <a:tcPr/>
                </a:tc>
                <a:tc>
                  <a:txBody>
                    <a:bodyPr/>
                    <a:lstStyle/>
                    <a:p>
                      <a:r>
                        <a:rPr lang="en-US" i="1" dirty="0" smtClean="0"/>
                        <a:t>Benton v.</a:t>
                      </a:r>
                      <a:r>
                        <a:rPr lang="en-US" i="1" baseline="0" dirty="0" smtClean="0"/>
                        <a:t> Maryland</a:t>
                      </a:r>
                      <a:endParaRPr lang="en-US" i="1" dirty="0"/>
                    </a:p>
                  </a:txBody>
                  <a:tcPr/>
                </a:tc>
              </a:tr>
              <a:tr h="427567">
                <a:tc>
                  <a:txBody>
                    <a:bodyPr/>
                    <a:lstStyle/>
                    <a:p>
                      <a:r>
                        <a:rPr lang="en-US" dirty="0" smtClean="0"/>
                        <a:t>1969</a:t>
                      </a:r>
                      <a:endParaRPr lang="en-US" dirty="0"/>
                    </a:p>
                  </a:txBody>
                  <a:tcPr/>
                </a:tc>
                <a:tc>
                  <a:txBody>
                    <a:bodyPr/>
                    <a:lstStyle/>
                    <a:p>
                      <a:r>
                        <a:rPr lang="en-US" dirty="0" smtClean="0"/>
                        <a:t>Fifth</a:t>
                      </a:r>
                      <a:endParaRPr lang="en-US" dirty="0"/>
                    </a:p>
                  </a:txBody>
                  <a:tcPr/>
                </a:tc>
                <a:tc>
                  <a:txBody>
                    <a:bodyPr/>
                    <a:lstStyle/>
                    <a:p>
                      <a:r>
                        <a:rPr lang="en-US" dirty="0" smtClean="0"/>
                        <a:t>Right to grand jury indictment</a:t>
                      </a:r>
                      <a:endParaRPr lang="en-US" dirty="0"/>
                    </a:p>
                  </a:txBody>
                  <a:tcPr/>
                </a:tc>
                <a:tc>
                  <a:txBody>
                    <a:bodyPr/>
                    <a:lstStyle/>
                    <a:p>
                      <a:r>
                        <a:rPr lang="en-US" i="1" dirty="0" smtClean="0"/>
                        <a:t>Not Incorporated</a:t>
                      </a:r>
                      <a:endParaRPr lang="en-US" i="1" dirty="0"/>
                    </a:p>
                  </a:txBody>
                  <a:tcPr/>
                </a:tc>
              </a:tr>
            </a:tbl>
          </a:graphicData>
        </a:graphic>
      </p:graphicFrame>
    </p:spTree>
    <p:extLst>
      <p:ext uri="{BB962C8B-B14F-4D97-AF65-F5344CB8AC3E}">
        <p14:creationId xmlns:p14="http://schemas.microsoft.com/office/powerpoint/2010/main" val="1410661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3600" dirty="0">
                <a:solidFill>
                  <a:srgbClr val="895D1D"/>
                </a:solidFill>
              </a:rPr>
              <a:t>The Nationalization of the Bill of Rights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738952369"/>
              </p:ext>
            </p:extLst>
          </p:nvPr>
        </p:nvGraphicFramePr>
        <p:xfrm>
          <a:off x="609600" y="1676400"/>
          <a:ext cx="7747000" cy="4508499"/>
        </p:xfrm>
        <a:graphic>
          <a:graphicData uri="http://schemas.openxmlformats.org/drawingml/2006/table">
            <a:tbl>
              <a:tblPr firstRow="1" bandRow="1">
                <a:tableStyleId>{5C22544A-7EE6-4342-B048-85BDC9FD1C3A}</a:tableStyleId>
              </a:tblPr>
              <a:tblGrid>
                <a:gridCol w="977900"/>
                <a:gridCol w="1752600"/>
                <a:gridCol w="2438400"/>
                <a:gridCol w="2578100"/>
              </a:tblGrid>
              <a:tr h="436033">
                <a:tc>
                  <a:txBody>
                    <a:bodyPr/>
                    <a:lstStyle/>
                    <a:p>
                      <a:r>
                        <a:rPr lang="en-US" dirty="0" smtClean="0"/>
                        <a:t>Date</a:t>
                      </a:r>
                      <a:endParaRPr lang="en-US" dirty="0"/>
                    </a:p>
                  </a:txBody>
                  <a:tcPr/>
                </a:tc>
                <a:tc>
                  <a:txBody>
                    <a:bodyPr/>
                    <a:lstStyle/>
                    <a:p>
                      <a:r>
                        <a:rPr lang="en-US" dirty="0" smtClean="0"/>
                        <a:t>Amendment</a:t>
                      </a:r>
                      <a:endParaRPr lang="en-US" dirty="0"/>
                    </a:p>
                  </a:txBody>
                  <a:tcPr/>
                </a:tc>
                <a:tc>
                  <a:txBody>
                    <a:bodyPr/>
                    <a:lstStyle/>
                    <a:p>
                      <a:r>
                        <a:rPr lang="en-US" dirty="0" smtClean="0"/>
                        <a:t>Right</a:t>
                      </a:r>
                      <a:endParaRPr lang="en-US" dirty="0"/>
                    </a:p>
                  </a:txBody>
                  <a:tcPr/>
                </a:tc>
                <a:tc>
                  <a:txBody>
                    <a:bodyPr/>
                    <a:lstStyle/>
                    <a:p>
                      <a:r>
                        <a:rPr lang="en-US" dirty="0" smtClean="0"/>
                        <a:t>Case</a:t>
                      </a:r>
                      <a:endParaRPr lang="en-US" dirty="0"/>
                    </a:p>
                  </a:txBody>
                  <a:tcPr/>
                </a:tc>
              </a:tr>
              <a:tr h="436033">
                <a:tc>
                  <a:txBody>
                    <a:bodyPr/>
                    <a:lstStyle/>
                    <a:p>
                      <a:r>
                        <a:rPr lang="en-US" dirty="0" smtClean="0"/>
                        <a:t>1932</a:t>
                      </a:r>
                      <a:endParaRPr lang="en-US" dirty="0"/>
                    </a:p>
                  </a:txBody>
                  <a:tcPr/>
                </a:tc>
                <a:tc>
                  <a:txBody>
                    <a:bodyPr/>
                    <a:lstStyle/>
                    <a:p>
                      <a:r>
                        <a:rPr lang="en-US" dirty="0" smtClean="0"/>
                        <a:t>Sixth</a:t>
                      </a:r>
                      <a:endParaRPr lang="en-US" dirty="0"/>
                    </a:p>
                  </a:txBody>
                  <a:tcPr/>
                </a:tc>
                <a:tc>
                  <a:txBody>
                    <a:bodyPr/>
                    <a:lstStyle/>
                    <a:p>
                      <a:r>
                        <a:rPr lang="en-US" dirty="0" smtClean="0"/>
                        <a:t>Right to counsel</a:t>
                      </a:r>
                      <a:r>
                        <a:rPr lang="en-US" baseline="0" dirty="0" smtClean="0"/>
                        <a:t> in capital cases</a:t>
                      </a:r>
                      <a:endParaRPr lang="en-US" dirty="0"/>
                    </a:p>
                  </a:txBody>
                  <a:tcPr/>
                </a:tc>
                <a:tc>
                  <a:txBody>
                    <a:bodyPr/>
                    <a:lstStyle/>
                    <a:p>
                      <a:r>
                        <a:rPr lang="en-US" i="1" dirty="0" smtClean="0"/>
                        <a:t>Powell v. Alabama</a:t>
                      </a:r>
                      <a:endParaRPr lang="en-US" i="1" dirty="0"/>
                    </a:p>
                  </a:txBody>
                  <a:tcPr/>
                </a:tc>
              </a:tr>
              <a:tr h="436033">
                <a:tc>
                  <a:txBody>
                    <a:bodyPr/>
                    <a:lstStyle/>
                    <a:p>
                      <a:r>
                        <a:rPr lang="en-US" dirty="0" smtClean="0"/>
                        <a:t>1948</a:t>
                      </a:r>
                      <a:endParaRPr lang="en-US" dirty="0"/>
                    </a:p>
                  </a:txBody>
                  <a:tcPr/>
                </a:tc>
                <a:tc>
                  <a:txBody>
                    <a:bodyPr/>
                    <a:lstStyle/>
                    <a:p>
                      <a:r>
                        <a:rPr lang="en-US" dirty="0" smtClean="0"/>
                        <a:t>Sixth</a:t>
                      </a:r>
                      <a:endParaRPr lang="en-US" dirty="0"/>
                    </a:p>
                  </a:txBody>
                  <a:tcPr/>
                </a:tc>
                <a:tc>
                  <a:txBody>
                    <a:bodyPr/>
                    <a:lstStyle/>
                    <a:p>
                      <a:r>
                        <a:rPr lang="en-US" dirty="0" smtClean="0"/>
                        <a:t>Right to public trial</a:t>
                      </a:r>
                      <a:endParaRPr lang="en-US" dirty="0"/>
                    </a:p>
                  </a:txBody>
                  <a:tcPr/>
                </a:tc>
                <a:tc>
                  <a:txBody>
                    <a:bodyPr/>
                    <a:lstStyle/>
                    <a:p>
                      <a:r>
                        <a:rPr lang="en-US" i="1" dirty="0" smtClean="0"/>
                        <a:t>In re Oliver</a:t>
                      </a:r>
                      <a:endParaRPr lang="en-US" i="1" dirty="0"/>
                    </a:p>
                  </a:txBody>
                  <a:tcPr/>
                </a:tc>
              </a:tr>
              <a:tr h="436033">
                <a:tc>
                  <a:txBody>
                    <a:bodyPr/>
                    <a:lstStyle/>
                    <a:p>
                      <a:r>
                        <a:rPr lang="en-US" dirty="0" smtClean="0"/>
                        <a:t>1963</a:t>
                      </a:r>
                      <a:endParaRPr lang="en-US" dirty="0"/>
                    </a:p>
                  </a:txBody>
                  <a:tcPr/>
                </a:tc>
                <a:tc>
                  <a:txBody>
                    <a:bodyPr/>
                    <a:lstStyle/>
                    <a:p>
                      <a:r>
                        <a:rPr lang="en-US" dirty="0" smtClean="0"/>
                        <a:t>Sixth</a:t>
                      </a:r>
                      <a:endParaRPr lang="en-US" dirty="0"/>
                    </a:p>
                  </a:txBody>
                  <a:tcPr/>
                </a:tc>
                <a:tc>
                  <a:txBody>
                    <a:bodyPr/>
                    <a:lstStyle/>
                    <a:p>
                      <a:r>
                        <a:rPr lang="en-US" dirty="0" smtClean="0"/>
                        <a:t>Right to counsel in felony</a:t>
                      </a:r>
                      <a:r>
                        <a:rPr lang="en-US" baseline="0" dirty="0" smtClean="0"/>
                        <a:t> cases</a:t>
                      </a:r>
                      <a:endParaRPr lang="en-US" dirty="0"/>
                    </a:p>
                  </a:txBody>
                  <a:tcPr/>
                </a:tc>
                <a:tc>
                  <a:txBody>
                    <a:bodyPr/>
                    <a:lstStyle/>
                    <a:p>
                      <a:r>
                        <a:rPr lang="en-US" b="1" i="1" dirty="0" smtClean="0"/>
                        <a:t>Gideon v.</a:t>
                      </a:r>
                      <a:r>
                        <a:rPr lang="en-US" b="1" i="1" baseline="0" dirty="0" smtClean="0"/>
                        <a:t> Wainwright</a:t>
                      </a:r>
                      <a:endParaRPr lang="en-US" b="1" i="1" dirty="0"/>
                    </a:p>
                  </a:txBody>
                  <a:tcPr/>
                </a:tc>
              </a:tr>
              <a:tr h="436033">
                <a:tc>
                  <a:txBody>
                    <a:bodyPr/>
                    <a:lstStyle/>
                    <a:p>
                      <a:r>
                        <a:rPr lang="en-US" dirty="0" smtClean="0"/>
                        <a:t>1965</a:t>
                      </a:r>
                      <a:endParaRPr lang="en-US" dirty="0"/>
                    </a:p>
                  </a:txBody>
                  <a:tcPr/>
                </a:tc>
                <a:tc>
                  <a:txBody>
                    <a:bodyPr/>
                    <a:lstStyle/>
                    <a:p>
                      <a:r>
                        <a:rPr lang="en-US" dirty="0" smtClean="0"/>
                        <a:t>Sixth</a:t>
                      </a:r>
                      <a:endParaRPr lang="en-US" dirty="0"/>
                    </a:p>
                  </a:txBody>
                  <a:tcPr/>
                </a:tc>
                <a:tc>
                  <a:txBody>
                    <a:bodyPr/>
                    <a:lstStyle/>
                    <a:p>
                      <a:r>
                        <a:rPr lang="en-US" dirty="0" smtClean="0"/>
                        <a:t>Right to confront witnesses</a:t>
                      </a:r>
                      <a:endParaRPr lang="en-US" dirty="0"/>
                    </a:p>
                  </a:txBody>
                  <a:tcPr/>
                </a:tc>
                <a:tc>
                  <a:txBody>
                    <a:bodyPr/>
                    <a:lstStyle/>
                    <a:p>
                      <a:r>
                        <a:rPr lang="en-US" i="1" dirty="0" smtClean="0"/>
                        <a:t>Pointer v.</a:t>
                      </a:r>
                      <a:r>
                        <a:rPr lang="en-US" i="1" baseline="0" dirty="0" smtClean="0"/>
                        <a:t> Texas</a:t>
                      </a:r>
                      <a:endParaRPr lang="en-US" i="1" dirty="0"/>
                    </a:p>
                  </a:txBody>
                  <a:tcPr/>
                </a:tc>
              </a:tr>
              <a:tr h="436033">
                <a:tc>
                  <a:txBody>
                    <a:bodyPr/>
                    <a:lstStyle/>
                    <a:p>
                      <a:r>
                        <a:rPr lang="en-US" dirty="0" smtClean="0"/>
                        <a:t>1966</a:t>
                      </a:r>
                      <a:endParaRPr lang="en-US" dirty="0"/>
                    </a:p>
                  </a:txBody>
                  <a:tcPr/>
                </a:tc>
                <a:tc>
                  <a:txBody>
                    <a:bodyPr/>
                    <a:lstStyle/>
                    <a:p>
                      <a:r>
                        <a:rPr lang="en-US" dirty="0" smtClean="0"/>
                        <a:t>Sixth</a:t>
                      </a:r>
                      <a:endParaRPr lang="en-US" dirty="0"/>
                    </a:p>
                  </a:txBody>
                  <a:tcPr/>
                </a:tc>
                <a:tc>
                  <a:txBody>
                    <a:bodyPr/>
                    <a:lstStyle/>
                    <a:p>
                      <a:r>
                        <a:rPr lang="en-US" dirty="0" smtClean="0"/>
                        <a:t>Right to impartial jury</a:t>
                      </a:r>
                      <a:endParaRPr lang="en-US" dirty="0"/>
                    </a:p>
                  </a:txBody>
                  <a:tcPr/>
                </a:tc>
                <a:tc>
                  <a:txBody>
                    <a:bodyPr/>
                    <a:lstStyle/>
                    <a:p>
                      <a:r>
                        <a:rPr lang="en-US" i="1" dirty="0" smtClean="0"/>
                        <a:t>Parker v.</a:t>
                      </a:r>
                      <a:r>
                        <a:rPr lang="en-US" i="1" baseline="0" dirty="0" smtClean="0"/>
                        <a:t> Gladden</a:t>
                      </a:r>
                      <a:endParaRPr lang="en-US" i="1" dirty="0"/>
                    </a:p>
                  </a:txBody>
                  <a:tcPr/>
                </a:tc>
              </a:tr>
              <a:tr h="436033">
                <a:tc>
                  <a:txBody>
                    <a:bodyPr/>
                    <a:lstStyle/>
                    <a:p>
                      <a:r>
                        <a:rPr lang="en-US" dirty="0" smtClean="0"/>
                        <a:t>1967</a:t>
                      </a:r>
                      <a:endParaRPr lang="en-US" dirty="0"/>
                    </a:p>
                  </a:txBody>
                  <a:tcPr/>
                </a:tc>
                <a:tc>
                  <a:txBody>
                    <a:bodyPr/>
                    <a:lstStyle/>
                    <a:p>
                      <a:r>
                        <a:rPr lang="en-US" dirty="0" smtClean="0"/>
                        <a:t>Sixth</a:t>
                      </a:r>
                      <a:endParaRPr lang="en-US" dirty="0"/>
                    </a:p>
                  </a:txBody>
                  <a:tcPr/>
                </a:tc>
                <a:tc>
                  <a:txBody>
                    <a:bodyPr/>
                    <a:lstStyle/>
                    <a:p>
                      <a:r>
                        <a:rPr lang="en-US" dirty="0" smtClean="0"/>
                        <a:t>Right</a:t>
                      </a:r>
                      <a:r>
                        <a:rPr lang="en-US" baseline="0" dirty="0" smtClean="0"/>
                        <a:t> to a speedy trial</a:t>
                      </a:r>
                      <a:endParaRPr lang="en-US" dirty="0"/>
                    </a:p>
                  </a:txBody>
                  <a:tcPr/>
                </a:tc>
                <a:tc>
                  <a:txBody>
                    <a:bodyPr/>
                    <a:lstStyle/>
                    <a:p>
                      <a:r>
                        <a:rPr lang="en-US" i="1" dirty="0" smtClean="0"/>
                        <a:t>Klopfer</a:t>
                      </a:r>
                      <a:r>
                        <a:rPr lang="en-US" i="1" baseline="0" dirty="0" smtClean="0"/>
                        <a:t> v. North Carolina</a:t>
                      </a:r>
                      <a:endParaRPr lang="en-US" i="1" dirty="0"/>
                    </a:p>
                  </a:txBody>
                  <a:tcPr/>
                </a:tc>
              </a:tr>
              <a:tr h="436033">
                <a:tc>
                  <a:txBody>
                    <a:bodyPr/>
                    <a:lstStyle/>
                    <a:p>
                      <a:endParaRPr lang="en-US" dirty="0"/>
                    </a:p>
                  </a:txBody>
                  <a:tcPr/>
                </a:tc>
                <a:tc>
                  <a:txBody>
                    <a:bodyPr/>
                    <a:lstStyle/>
                    <a:p>
                      <a:r>
                        <a:rPr lang="en-US" dirty="0" smtClean="0"/>
                        <a:t>Seventh</a:t>
                      </a:r>
                      <a:endParaRPr lang="en-US" dirty="0"/>
                    </a:p>
                  </a:txBody>
                  <a:tcPr/>
                </a:tc>
                <a:tc>
                  <a:txBody>
                    <a:bodyPr/>
                    <a:lstStyle/>
                    <a:p>
                      <a:r>
                        <a:rPr lang="en-US" dirty="0" smtClean="0"/>
                        <a:t>Right to a jury trial in civil cases</a:t>
                      </a:r>
                      <a:endParaRPr lang="en-US" dirty="0"/>
                    </a:p>
                  </a:txBody>
                  <a:tcPr/>
                </a:tc>
                <a:tc>
                  <a:txBody>
                    <a:bodyPr/>
                    <a:lstStyle/>
                    <a:p>
                      <a:r>
                        <a:rPr lang="en-US" i="1" dirty="0" smtClean="0"/>
                        <a:t>Not Incorporated</a:t>
                      </a:r>
                      <a:endParaRPr lang="en-US" i="1" dirty="0"/>
                    </a:p>
                  </a:txBody>
                  <a:tcPr/>
                </a:tc>
              </a:tr>
            </a:tbl>
          </a:graphicData>
        </a:graphic>
      </p:graphicFrame>
    </p:spTree>
    <p:extLst>
      <p:ext uri="{BB962C8B-B14F-4D97-AF65-F5344CB8AC3E}">
        <p14:creationId xmlns:p14="http://schemas.microsoft.com/office/powerpoint/2010/main" val="34420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788145"/>
              </p:ext>
            </p:extLst>
          </p:nvPr>
        </p:nvGraphicFramePr>
        <p:xfrm>
          <a:off x="698500" y="2247900"/>
          <a:ext cx="7747000" cy="2565400"/>
        </p:xfrm>
        <a:graphic>
          <a:graphicData uri="http://schemas.openxmlformats.org/drawingml/2006/table">
            <a:tbl>
              <a:tblPr firstRow="1" bandRow="1">
                <a:tableStyleId>{5C22544A-7EE6-4342-B048-85BDC9FD1C3A}</a:tableStyleId>
              </a:tblPr>
              <a:tblGrid>
                <a:gridCol w="901700"/>
                <a:gridCol w="1676400"/>
                <a:gridCol w="2590800"/>
                <a:gridCol w="2578100"/>
              </a:tblGrid>
              <a:tr h="370840">
                <a:tc>
                  <a:txBody>
                    <a:bodyPr/>
                    <a:lstStyle/>
                    <a:p>
                      <a:r>
                        <a:rPr lang="en-US" dirty="0" smtClean="0"/>
                        <a:t>Date</a:t>
                      </a:r>
                      <a:endParaRPr lang="en-US" dirty="0"/>
                    </a:p>
                  </a:txBody>
                  <a:tcPr/>
                </a:tc>
                <a:tc>
                  <a:txBody>
                    <a:bodyPr/>
                    <a:lstStyle/>
                    <a:p>
                      <a:r>
                        <a:rPr lang="en-US" dirty="0" smtClean="0"/>
                        <a:t>Amendment</a:t>
                      </a:r>
                      <a:endParaRPr lang="en-US" dirty="0"/>
                    </a:p>
                  </a:txBody>
                  <a:tcPr/>
                </a:tc>
                <a:tc>
                  <a:txBody>
                    <a:bodyPr/>
                    <a:lstStyle/>
                    <a:p>
                      <a:r>
                        <a:rPr lang="en-US" dirty="0" smtClean="0"/>
                        <a:t>Right</a:t>
                      </a:r>
                      <a:endParaRPr lang="en-US" dirty="0"/>
                    </a:p>
                  </a:txBody>
                  <a:tcPr/>
                </a:tc>
                <a:tc>
                  <a:txBody>
                    <a:bodyPr/>
                    <a:lstStyle/>
                    <a:p>
                      <a:r>
                        <a:rPr lang="en-US" dirty="0" smtClean="0"/>
                        <a:t>Case</a:t>
                      </a:r>
                      <a:endParaRPr lang="en-US" dirty="0"/>
                    </a:p>
                  </a:txBody>
                  <a:tcPr/>
                </a:tc>
              </a:tr>
              <a:tr h="370840">
                <a:tc>
                  <a:txBody>
                    <a:bodyPr/>
                    <a:lstStyle/>
                    <a:p>
                      <a:r>
                        <a:rPr lang="en-US" dirty="0" smtClean="0"/>
                        <a:t>1962</a:t>
                      </a:r>
                      <a:endParaRPr lang="en-US" dirty="0"/>
                    </a:p>
                  </a:txBody>
                  <a:tcPr/>
                </a:tc>
                <a:tc>
                  <a:txBody>
                    <a:bodyPr/>
                    <a:lstStyle/>
                    <a:p>
                      <a:r>
                        <a:rPr lang="en-US" dirty="0" smtClean="0"/>
                        <a:t>Eighth</a:t>
                      </a:r>
                      <a:endParaRPr lang="en-US" dirty="0"/>
                    </a:p>
                  </a:txBody>
                  <a:tcPr/>
                </a:tc>
                <a:tc>
                  <a:txBody>
                    <a:bodyPr/>
                    <a:lstStyle/>
                    <a:p>
                      <a:r>
                        <a:rPr lang="en-US" dirty="0" smtClean="0"/>
                        <a:t>Freedom</a:t>
                      </a:r>
                      <a:r>
                        <a:rPr lang="en-US" baseline="0" dirty="0" smtClean="0"/>
                        <a:t> from cruel and unusual punishment</a:t>
                      </a:r>
                      <a:endParaRPr lang="en-US" dirty="0"/>
                    </a:p>
                  </a:txBody>
                  <a:tcPr/>
                </a:tc>
                <a:tc>
                  <a:txBody>
                    <a:bodyPr/>
                    <a:lstStyle/>
                    <a:p>
                      <a:r>
                        <a:rPr lang="en-US" i="1" dirty="0" smtClean="0"/>
                        <a:t>Robinson v. California</a:t>
                      </a:r>
                      <a:endParaRPr lang="en-US" i="1" dirty="0"/>
                    </a:p>
                  </a:txBody>
                  <a:tcPr/>
                </a:tc>
              </a:tr>
              <a:tr h="370840">
                <a:tc>
                  <a:txBody>
                    <a:bodyPr/>
                    <a:lstStyle/>
                    <a:p>
                      <a:endParaRPr lang="en-US" dirty="0"/>
                    </a:p>
                  </a:txBody>
                  <a:tcPr/>
                </a:tc>
                <a:tc>
                  <a:txBody>
                    <a:bodyPr/>
                    <a:lstStyle/>
                    <a:p>
                      <a:r>
                        <a:rPr lang="en-US" dirty="0" smtClean="0"/>
                        <a:t>Eight</a:t>
                      </a:r>
                      <a:endParaRPr lang="en-US" dirty="0"/>
                    </a:p>
                  </a:txBody>
                  <a:tcPr/>
                </a:tc>
                <a:tc>
                  <a:txBody>
                    <a:bodyPr/>
                    <a:lstStyle/>
                    <a:p>
                      <a:r>
                        <a:rPr lang="en-US" dirty="0" smtClean="0"/>
                        <a:t>Freedom from excessive fines</a:t>
                      </a:r>
                      <a:endParaRPr lang="en-US" dirty="0"/>
                    </a:p>
                  </a:txBody>
                  <a:tcPr/>
                </a:tc>
                <a:tc>
                  <a:txBody>
                    <a:bodyPr/>
                    <a:lstStyle/>
                    <a:p>
                      <a:r>
                        <a:rPr lang="en-US" i="1" dirty="0" smtClean="0"/>
                        <a:t>Not incorporated</a:t>
                      </a:r>
                      <a:endParaRPr lang="en-US" i="1" dirty="0"/>
                    </a:p>
                  </a:txBody>
                  <a:tcPr/>
                </a:tc>
              </a:tr>
              <a:tr h="370840">
                <a:tc>
                  <a:txBody>
                    <a:bodyPr/>
                    <a:lstStyle/>
                    <a:p>
                      <a:r>
                        <a:rPr lang="en-US" dirty="0" smtClean="0"/>
                        <a:t>1965</a:t>
                      </a:r>
                      <a:endParaRPr lang="en-US" dirty="0"/>
                    </a:p>
                  </a:txBody>
                  <a:tcPr/>
                </a:tc>
                <a:tc>
                  <a:txBody>
                    <a:bodyPr/>
                    <a:lstStyle/>
                    <a:p>
                      <a:r>
                        <a:rPr lang="en-US" dirty="0" smtClean="0"/>
                        <a:t>Ninth</a:t>
                      </a:r>
                      <a:endParaRPr lang="en-US" dirty="0"/>
                    </a:p>
                  </a:txBody>
                  <a:tcPr/>
                </a:tc>
                <a:tc>
                  <a:txBody>
                    <a:bodyPr/>
                    <a:lstStyle/>
                    <a:p>
                      <a:r>
                        <a:rPr lang="en-US" dirty="0" smtClean="0"/>
                        <a:t>Right to privacy</a:t>
                      </a:r>
                      <a:endParaRPr lang="en-US" dirty="0"/>
                    </a:p>
                  </a:txBody>
                  <a:tcPr/>
                </a:tc>
                <a:tc>
                  <a:txBody>
                    <a:bodyPr/>
                    <a:lstStyle/>
                    <a:p>
                      <a:r>
                        <a:rPr lang="en-US" b="1" i="1" dirty="0" smtClean="0"/>
                        <a:t>Griswold</a:t>
                      </a:r>
                      <a:r>
                        <a:rPr lang="en-US" b="1" i="1" baseline="0" dirty="0" smtClean="0"/>
                        <a:t> v. Connecticut</a:t>
                      </a:r>
                      <a:endParaRPr lang="en-US" b="1" i="1" dirty="0"/>
                    </a:p>
                  </a:txBody>
                  <a:tcPr/>
                </a:tc>
              </a:tr>
            </a:tbl>
          </a:graphicData>
        </a:graphic>
      </p:graphicFrame>
      <p:sp>
        <p:nvSpPr>
          <p:cNvPr id="3" name="Title 2"/>
          <p:cNvSpPr>
            <a:spLocks noGrp="1"/>
          </p:cNvSpPr>
          <p:nvPr>
            <p:ph type="title"/>
          </p:nvPr>
        </p:nvSpPr>
        <p:spPr/>
        <p:txBody>
          <a:bodyPr/>
          <a:lstStyle/>
          <a:p>
            <a:r>
              <a:rPr lang="en-US" sz="3600" dirty="0">
                <a:solidFill>
                  <a:srgbClr val="895D1D"/>
                </a:solidFill>
              </a:rPr>
              <a:t>The Nationalization of the Bill of Rights</a:t>
            </a:r>
            <a:endParaRPr lang="en-US" dirty="0"/>
          </a:p>
        </p:txBody>
      </p:sp>
    </p:spTree>
    <p:extLst>
      <p:ext uri="{BB962C8B-B14F-4D97-AF65-F5344CB8AC3E}">
        <p14:creationId xmlns:p14="http://schemas.microsoft.com/office/powerpoint/2010/main" val="2062138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393</TotalTime>
  <Words>1788</Words>
  <Application>Microsoft Office PowerPoint</Application>
  <PresentationFormat>On-screen Show (4:3)</PresentationFormat>
  <Paragraphs>290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Hardcover</vt:lpstr>
      <vt:lpstr>Civil Liberties and Public Policy </vt:lpstr>
      <vt:lpstr>The Bill of Rights– Then and Now</vt:lpstr>
      <vt:lpstr>The Bill of Rights—Then and Now</vt:lpstr>
      <vt:lpstr>The 14th Amendment</vt:lpstr>
      <vt:lpstr>The 14th Amendment</vt:lpstr>
      <vt:lpstr>The Nationalization of the Bill of Rights</vt:lpstr>
      <vt:lpstr>The Nationalization of the Bill of Rights</vt:lpstr>
      <vt:lpstr>The Nationalization of the Bill of Rights</vt:lpstr>
      <vt:lpstr>The Nationalization of the Bill of Rights</vt:lpstr>
      <vt:lpstr>Freedom of Religion</vt:lpstr>
      <vt:lpstr>Freedom of Religion</vt:lpstr>
      <vt:lpstr>Freedom of Religion</vt:lpstr>
      <vt:lpstr>Freedom of Expression</vt:lpstr>
      <vt:lpstr>Freedom of Expression</vt:lpstr>
      <vt:lpstr>Freedom of Expression</vt:lpstr>
      <vt:lpstr>Freedom of Expression</vt:lpstr>
      <vt:lpstr>Freedom of Expression</vt:lpstr>
      <vt:lpstr>Freedom of Expression</vt:lpstr>
      <vt:lpstr>Commercial Speech</vt:lpstr>
      <vt:lpstr>Commercial Speech</vt:lpstr>
      <vt:lpstr>Freedom of Assembly</vt:lpstr>
      <vt:lpstr>Defendants’ Rights</vt:lpstr>
      <vt:lpstr>Right to Bear Arms</vt:lpstr>
      <vt:lpstr>Right to Bear Arms</vt:lpstr>
      <vt:lpstr>Right to Bear Arms</vt:lpstr>
      <vt:lpstr>Although our criminal justice system is complex, it can be broken down into stages.  The Constitution protects the rights of the accused at every stage.</vt:lpstr>
      <vt:lpstr>Defendants’ Rights</vt:lpstr>
      <vt:lpstr>Defendants’ Rights</vt:lpstr>
      <vt:lpstr>Defendants’ Rights</vt:lpstr>
      <vt:lpstr>Defendants’ Rights</vt:lpstr>
      <vt:lpstr>The Right to Privacy</vt:lpstr>
      <vt:lpstr>The Right to Privacy</vt:lpstr>
      <vt:lpstr>Understanding Civil Liberties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and Public Policy</dc:title>
  <dc:creator>Daniel Young</dc:creator>
  <cp:lastModifiedBy>BCSD </cp:lastModifiedBy>
  <cp:revision>20</cp:revision>
  <dcterms:created xsi:type="dcterms:W3CDTF">2016-12-01T22:47:33Z</dcterms:created>
  <dcterms:modified xsi:type="dcterms:W3CDTF">2016-12-05T14:52:15Z</dcterms:modified>
</cp:coreProperties>
</file>