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4" r:id="rId9"/>
    <p:sldId id="263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6" d="100"/>
          <a:sy n="86" d="100"/>
        </p:scale>
        <p:origin x="1122" y="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DAE13B-B8BD-46FA-978D-F9140C17B3BF}" type="datetimeFigureOut">
              <a:rPr lang="en-US" smtClean="0"/>
              <a:t>11/26/2018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Oval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B6EFF41E-3288-4AD6-BEBA-894A649484AC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DAE13B-B8BD-46FA-978D-F9140C17B3BF}" type="datetimeFigureOut">
              <a:rPr lang="en-US" smtClean="0"/>
              <a:t>11/26/2018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EFF41E-3288-4AD6-BEBA-894A649484AC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al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fld id="{B6EFF41E-3288-4AD6-BEBA-894A649484AC}" type="slidenum">
              <a:rPr lang="en-US" smtClean="0"/>
              <a:t>‹#›</a:t>
            </a:fld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DAE13B-B8BD-46FA-978D-F9140C17B3BF}" type="datetimeFigureOut">
              <a:rPr lang="en-US" smtClean="0"/>
              <a:t>11/26/2018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DAE13B-B8BD-46FA-978D-F9140C17B3BF}" type="datetimeFigureOut">
              <a:rPr lang="en-US" smtClean="0"/>
              <a:t>11/26/2018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B6EFF41E-3288-4AD6-BEBA-894A649484AC}" type="slidenum">
              <a:rPr lang="en-US" smtClean="0"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DAE13B-B8BD-46FA-978D-F9140C17B3BF}" type="datetimeFigureOut">
              <a:rPr lang="en-US" smtClean="0"/>
              <a:t>11/26/2018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Oval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al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B6EFF41E-3288-4AD6-BEBA-894A649484AC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fld id="{2EDAE13B-B8BD-46FA-978D-F9140C17B3BF}" type="datetimeFigureOut">
              <a:rPr lang="en-US" smtClean="0"/>
              <a:t>11/26/2018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EFF41E-3288-4AD6-BEBA-894A649484AC}" type="slidenum">
              <a:rPr lang="en-US" smtClean="0"/>
              <a:t>‹#›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Content Placeholder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2" name="Content Placeholder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DAE13B-B8BD-46FA-978D-F9140C17B3BF}" type="datetimeFigureOut">
              <a:rPr lang="en-US" smtClean="0"/>
              <a:t>11/26/2018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endParaRPr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Content Placeholder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6" name="Content Placeholder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Oval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Oval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fld id="{B6EFF41E-3288-4AD6-BEBA-894A649484AC}" type="slidenum">
              <a:rPr lang="en-US" smtClean="0"/>
              <a:t>‹#›</a:t>
            </a:fld>
            <a:endParaRPr lang="en-US"/>
          </a:p>
        </p:txBody>
      </p:sp>
      <p:sp>
        <p:nvSpPr>
          <p:cNvPr id="23" name="Title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DAE13B-B8BD-46FA-978D-F9140C17B3BF}" type="datetimeFigureOut">
              <a:rPr lang="en-US" smtClean="0"/>
              <a:t>11/26/2018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fld id="{B6EFF41E-3288-4AD6-BEBA-894A649484A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DAE13B-B8BD-46FA-978D-F9140C17B3BF}" type="datetimeFigureOut">
              <a:rPr lang="en-US" smtClean="0"/>
              <a:t>11/26/2018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B6EFF41E-3288-4AD6-BEBA-894A649484A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Rectangle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Content Placeholder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Oval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al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B6EFF41E-3288-4AD6-BEBA-894A649484AC}" type="slidenum">
              <a:rPr lang="en-US" smtClean="0"/>
              <a:t>‹#›</a:t>
            </a:fld>
            <a:endParaRPr lang="en-US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DAE13B-B8BD-46FA-978D-F9140C17B3BF}" type="datetimeFigureOut">
              <a:rPr lang="en-US" smtClean="0"/>
              <a:t>11/26/2018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traight Connector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Oval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Oval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fld id="{B6EFF41E-3288-4AD6-BEBA-894A649484AC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fld id="{2EDAE13B-B8BD-46FA-978D-F9140C17B3BF}" type="datetimeFigureOut">
              <a:rPr lang="en-US" smtClean="0"/>
              <a:t>11/26/2018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fld id="{2EDAE13B-B8BD-46FA-978D-F9140C17B3BF}" type="datetimeFigureOut">
              <a:rPr lang="en-US" smtClean="0"/>
              <a:t>11/26/2018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Oval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al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B6EFF41E-3288-4AD6-BEBA-894A649484AC}" type="slidenum">
              <a:rPr lang="en-US" smtClean="0"/>
              <a:t>‹#›</a:t>
            </a:fld>
            <a:endParaRPr lang="en-US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Chapter 5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Civil Rights and Public Policy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5985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3600" dirty="0"/>
              <a:t>Race, the Constitution, and Public Policy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 dirty="0"/>
              <a:t>Getting and Using the Right to Vote</a:t>
            </a:r>
          </a:p>
          <a:p>
            <a:pPr lvl="1">
              <a:lnSpc>
                <a:spcPct val="90000"/>
              </a:lnSpc>
            </a:pPr>
            <a:r>
              <a:rPr lang="en-US" altLang="en-US" dirty="0"/>
              <a:t>Suffrage: the legal right to vote</a:t>
            </a:r>
          </a:p>
          <a:p>
            <a:pPr lvl="1">
              <a:lnSpc>
                <a:spcPct val="90000"/>
              </a:lnSpc>
            </a:pPr>
            <a:r>
              <a:rPr lang="en-US" altLang="en-US" dirty="0"/>
              <a:t>Fifteenth Amendment: extended suffrage to African Americans</a:t>
            </a:r>
          </a:p>
          <a:p>
            <a:pPr lvl="1">
              <a:lnSpc>
                <a:spcPct val="90000"/>
              </a:lnSpc>
            </a:pPr>
            <a:r>
              <a:rPr lang="en-US" altLang="en-US" b="1" dirty="0">
                <a:solidFill>
                  <a:srgbClr val="0070C0"/>
                </a:solidFill>
              </a:rPr>
              <a:t>Poll Taxes</a:t>
            </a:r>
            <a:r>
              <a:rPr lang="en-US" altLang="en-US" dirty="0">
                <a:solidFill>
                  <a:srgbClr val="0070C0"/>
                </a:solidFill>
              </a:rPr>
              <a:t>: small taxes levied on the right to vote</a:t>
            </a:r>
          </a:p>
          <a:p>
            <a:pPr lvl="1">
              <a:lnSpc>
                <a:spcPct val="90000"/>
              </a:lnSpc>
            </a:pPr>
            <a:r>
              <a:rPr lang="en-US" altLang="en-US" dirty="0">
                <a:solidFill>
                  <a:srgbClr val="0070C0"/>
                </a:solidFill>
              </a:rPr>
              <a:t>White Primary: Only whites were allowed to vote in the party primaries.</a:t>
            </a:r>
          </a:p>
          <a:p>
            <a:endParaRPr lang="en-US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846" y="4114800"/>
            <a:ext cx="4190332" cy="2043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4114800"/>
            <a:ext cx="2909887" cy="2043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471887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3200" dirty="0"/>
              <a:t>Race, the Constitution, and Public Policy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 dirty="0"/>
              <a:t>Getting and Using the Right to Vote</a:t>
            </a:r>
          </a:p>
          <a:p>
            <a:pPr lvl="1">
              <a:lnSpc>
                <a:spcPct val="90000"/>
              </a:lnSpc>
            </a:pPr>
            <a:r>
              <a:rPr lang="en-US" altLang="en-US" b="1" i="1" dirty="0">
                <a:solidFill>
                  <a:srgbClr val="0070C0"/>
                </a:solidFill>
              </a:rPr>
              <a:t>Smith v. Allwright</a:t>
            </a:r>
            <a:r>
              <a:rPr lang="en-US" altLang="en-US" b="1" dirty="0">
                <a:solidFill>
                  <a:srgbClr val="0070C0"/>
                </a:solidFill>
              </a:rPr>
              <a:t> </a:t>
            </a:r>
            <a:r>
              <a:rPr lang="en-US" altLang="en-US" dirty="0">
                <a:solidFill>
                  <a:srgbClr val="0070C0"/>
                </a:solidFill>
              </a:rPr>
              <a:t>(1944): ended white primaries</a:t>
            </a:r>
            <a:endParaRPr lang="en-US" altLang="en-US" i="1" dirty="0">
              <a:solidFill>
                <a:srgbClr val="0070C0"/>
              </a:solidFill>
            </a:endParaRPr>
          </a:p>
          <a:p>
            <a:pPr lvl="1">
              <a:lnSpc>
                <a:spcPct val="90000"/>
              </a:lnSpc>
            </a:pPr>
            <a:r>
              <a:rPr lang="en-US" altLang="en-US" b="1" dirty="0">
                <a:solidFill>
                  <a:srgbClr val="0070C0"/>
                </a:solidFill>
              </a:rPr>
              <a:t>Twenty-fourth Amendment</a:t>
            </a:r>
            <a:r>
              <a:rPr lang="en-US" altLang="en-US" dirty="0">
                <a:solidFill>
                  <a:srgbClr val="0070C0"/>
                </a:solidFill>
              </a:rPr>
              <a:t>: eliminated poll taxes for federal elections</a:t>
            </a:r>
          </a:p>
          <a:p>
            <a:pPr lvl="1">
              <a:lnSpc>
                <a:spcPct val="90000"/>
              </a:lnSpc>
            </a:pPr>
            <a:r>
              <a:rPr lang="en-US" altLang="en-US" b="1" i="1" dirty="0">
                <a:solidFill>
                  <a:srgbClr val="0070C0"/>
                </a:solidFill>
              </a:rPr>
              <a:t>Harper v. Virginia State Board of Elections</a:t>
            </a:r>
            <a:r>
              <a:rPr lang="en-US" altLang="en-US" i="1" dirty="0">
                <a:solidFill>
                  <a:srgbClr val="0070C0"/>
                </a:solidFill>
              </a:rPr>
              <a:t> </a:t>
            </a:r>
            <a:r>
              <a:rPr lang="en-US" altLang="en-US" dirty="0">
                <a:solidFill>
                  <a:srgbClr val="0070C0"/>
                </a:solidFill>
              </a:rPr>
              <a:t>(1966): no poll taxes at all</a:t>
            </a:r>
          </a:p>
          <a:p>
            <a:pPr lvl="1">
              <a:lnSpc>
                <a:spcPct val="90000"/>
              </a:lnSpc>
            </a:pPr>
            <a:r>
              <a:rPr lang="en-US" altLang="en-US" b="1" dirty="0">
                <a:solidFill>
                  <a:srgbClr val="0070C0"/>
                </a:solidFill>
              </a:rPr>
              <a:t>Voting Rights Act of 1965</a:t>
            </a:r>
            <a:r>
              <a:rPr lang="en-US" altLang="en-US" dirty="0">
                <a:solidFill>
                  <a:srgbClr val="0070C0"/>
                </a:solidFill>
              </a:rPr>
              <a:t>: helped end formal and informal barriers to voting</a:t>
            </a:r>
            <a:endParaRPr lang="en-US" altLang="en-US" i="1" dirty="0">
              <a:solidFill>
                <a:srgbClr val="0070C0"/>
              </a:solidFill>
            </a:endParaRPr>
          </a:p>
          <a:p>
            <a:endParaRPr lang="en-US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4282440"/>
            <a:ext cx="3958820" cy="2252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95627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3600" dirty="0"/>
              <a:t>Race, the Constitution, and Public Policy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altLang="en-US" dirty="0"/>
              <a:t>Other Minority Groups</a:t>
            </a:r>
          </a:p>
          <a:p>
            <a:pPr lvl="1"/>
            <a:r>
              <a:rPr lang="en-US" altLang="en-US" dirty="0">
                <a:solidFill>
                  <a:srgbClr val="0070C0"/>
                </a:solidFill>
              </a:rPr>
              <a:t>Native Americans</a:t>
            </a:r>
          </a:p>
          <a:p>
            <a:pPr lvl="2"/>
            <a:r>
              <a:rPr lang="en-US" altLang="en-US" i="1" dirty="0">
                <a:solidFill>
                  <a:srgbClr val="0070C0"/>
                </a:solidFill>
              </a:rPr>
              <a:t>Santa Clara Pueblo v. Martinez</a:t>
            </a:r>
            <a:r>
              <a:rPr lang="en-US" altLang="en-US" dirty="0">
                <a:solidFill>
                  <a:srgbClr val="0070C0"/>
                </a:solidFill>
              </a:rPr>
              <a:t> (1978</a:t>
            </a:r>
            <a:r>
              <a:rPr lang="en-US" altLang="en-US" dirty="0" smtClean="0">
                <a:solidFill>
                  <a:srgbClr val="0070C0"/>
                </a:solidFill>
              </a:rPr>
              <a:t>)</a:t>
            </a:r>
          </a:p>
          <a:p>
            <a:pPr lvl="2"/>
            <a:r>
              <a:rPr lang="en-US" altLang="en-US" dirty="0" smtClean="0">
                <a:solidFill>
                  <a:srgbClr val="0070C0"/>
                </a:solidFill>
              </a:rPr>
              <a:t>Strengthened tribal power</a:t>
            </a:r>
            <a:endParaRPr lang="en-US" altLang="en-US" dirty="0">
              <a:solidFill>
                <a:srgbClr val="0070C0"/>
              </a:solidFill>
            </a:endParaRPr>
          </a:p>
          <a:p>
            <a:pPr lvl="1"/>
            <a:r>
              <a:rPr lang="en-US" altLang="en-US" dirty="0">
                <a:solidFill>
                  <a:srgbClr val="0070C0"/>
                </a:solidFill>
              </a:rPr>
              <a:t>Hispanic Americans</a:t>
            </a:r>
          </a:p>
          <a:p>
            <a:pPr lvl="2"/>
            <a:r>
              <a:rPr lang="en-US" altLang="en-US" dirty="0">
                <a:solidFill>
                  <a:srgbClr val="0070C0"/>
                </a:solidFill>
              </a:rPr>
              <a:t>Mexican American Legal Defense and Education Fund</a:t>
            </a:r>
          </a:p>
          <a:p>
            <a:pPr lvl="1"/>
            <a:r>
              <a:rPr lang="en-US" altLang="en-US" dirty="0">
                <a:solidFill>
                  <a:srgbClr val="0070C0"/>
                </a:solidFill>
              </a:rPr>
              <a:t>Asian Americans</a:t>
            </a:r>
          </a:p>
          <a:p>
            <a:pPr lvl="2"/>
            <a:r>
              <a:rPr lang="en-US" altLang="en-US" i="1" dirty="0">
                <a:solidFill>
                  <a:srgbClr val="0070C0"/>
                </a:solidFill>
              </a:rPr>
              <a:t>Korematsu v. United States</a:t>
            </a:r>
            <a:r>
              <a:rPr lang="en-US" altLang="en-US" dirty="0">
                <a:solidFill>
                  <a:srgbClr val="0070C0"/>
                </a:solidFill>
              </a:rPr>
              <a:t> (1944</a:t>
            </a:r>
            <a:r>
              <a:rPr lang="en-US" altLang="en-US" dirty="0" smtClean="0">
                <a:solidFill>
                  <a:srgbClr val="0070C0"/>
                </a:solidFill>
              </a:rPr>
              <a:t>)</a:t>
            </a:r>
          </a:p>
          <a:p>
            <a:pPr marL="594360" lvl="2" indent="0">
              <a:buNone/>
            </a:pPr>
            <a:endParaRPr lang="en-US" altLang="en-US" i="1" dirty="0">
              <a:solidFill>
                <a:srgbClr val="0070C0"/>
              </a:solidFill>
            </a:endParaRPr>
          </a:p>
          <a:p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1725" y="5045392"/>
            <a:ext cx="4400550" cy="103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789198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en-US" sz="3600" dirty="0"/>
              <a:t>Women, the Constitution, and Public Policy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altLang="en-US" dirty="0"/>
              <a:t>The Battle for the Vote</a:t>
            </a:r>
          </a:p>
          <a:p>
            <a:pPr lvl="1"/>
            <a:r>
              <a:rPr lang="en-US" altLang="en-US" dirty="0"/>
              <a:t>Nineteenth Amendment: extended suffrage to women in 1920</a:t>
            </a:r>
          </a:p>
          <a:p>
            <a:r>
              <a:rPr lang="en-US" altLang="en-US" dirty="0"/>
              <a:t>The “Doldrums”: 1920-1960</a:t>
            </a:r>
          </a:p>
          <a:p>
            <a:pPr lvl="1"/>
            <a:r>
              <a:rPr lang="en-US" altLang="en-US" dirty="0"/>
              <a:t>Laws were designed to protect women, and protect men from competition with women.</a:t>
            </a:r>
          </a:p>
          <a:p>
            <a:pPr lvl="1"/>
            <a:r>
              <a:rPr lang="en-US" altLang="en-US" dirty="0">
                <a:solidFill>
                  <a:srgbClr val="0070C0"/>
                </a:solidFill>
              </a:rPr>
              <a:t>Equal Rights Amendment first introduced in Congress in 1923</a:t>
            </a:r>
          </a:p>
          <a:p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0" y="4370070"/>
            <a:ext cx="2343150" cy="194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969134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3200" dirty="0"/>
              <a:t>Women, the Constitution, and Public Policy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 dirty="0"/>
              <a:t>The Second Feminist Wave</a:t>
            </a:r>
          </a:p>
          <a:p>
            <a:pPr lvl="1">
              <a:lnSpc>
                <a:spcPct val="90000"/>
              </a:lnSpc>
            </a:pPr>
            <a:r>
              <a:rPr lang="en-US" altLang="en-US" i="1" dirty="0">
                <a:solidFill>
                  <a:srgbClr val="0070C0"/>
                </a:solidFill>
              </a:rPr>
              <a:t>Reed v. Reed</a:t>
            </a:r>
            <a:r>
              <a:rPr lang="en-US" altLang="en-US" dirty="0">
                <a:solidFill>
                  <a:srgbClr val="0070C0"/>
                </a:solidFill>
              </a:rPr>
              <a:t> (1971)</a:t>
            </a:r>
          </a:p>
          <a:p>
            <a:pPr lvl="2">
              <a:lnSpc>
                <a:spcPct val="90000"/>
              </a:lnSpc>
            </a:pPr>
            <a:r>
              <a:rPr lang="en-US" altLang="en-US" dirty="0">
                <a:solidFill>
                  <a:srgbClr val="0070C0"/>
                </a:solidFill>
              </a:rPr>
              <a:t>“Arbitrary” gender discrimination violated 14</a:t>
            </a:r>
            <a:r>
              <a:rPr lang="en-US" altLang="en-US" baseline="30000" dirty="0">
                <a:solidFill>
                  <a:srgbClr val="0070C0"/>
                </a:solidFill>
              </a:rPr>
              <a:t>th</a:t>
            </a:r>
            <a:r>
              <a:rPr lang="en-US" altLang="en-US" dirty="0">
                <a:solidFill>
                  <a:srgbClr val="0070C0"/>
                </a:solidFill>
              </a:rPr>
              <a:t> Amendment’s Equal Protection </a:t>
            </a:r>
            <a:r>
              <a:rPr lang="en-US" altLang="en-US" dirty="0" smtClean="0">
                <a:solidFill>
                  <a:srgbClr val="0070C0"/>
                </a:solidFill>
              </a:rPr>
              <a:t>Clause</a:t>
            </a:r>
          </a:p>
          <a:p>
            <a:pPr lvl="2">
              <a:lnSpc>
                <a:spcPct val="90000"/>
              </a:lnSpc>
            </a:pPr>
            <a:endParaRPr lang="en-US" altLang="en-US" dirty="0">
              <a:solidFill>
                <a:srgbClr val="0070C0"/>
              </a:solidFill>
            </a:endParaRPr>
          </a:p>
          <a:p>
            <a:pPr lvl="1">
              <a:lnSpc>
                <a:spcPct val="90000"/>
              </a:lnSpc>
            </a:pPr>
            <a:r>
              <a:rPr lang="en-US" altLang="en-US" i="1" dirty="0">
                <a:solidFill>
                  <a:srgbClr val="0070C0"/>
                </a:solidFill>
              </a:rPr>
              <a:t>Craig v. Boren</a:t>
            </a:r>
            <a:r>
              <a:rPr lang="en-US" altLang="en-US" dirty="0">
                <a:solidFill>
                  <a:srgbClr val="0070C0"/>
                </a:solidFill>
              </a:rPr>
              <a:t> (1976)</a:t>
            </a:r>
          </a:p>
          <a:p>
            <a:pPr lvl="2">
              <a:lnSpc>
                <a:spcPct val="90000"/>
              </a:lnSpc>
            </a:pPr>
            <a:r>
              <a:rPr lang="en-US" altLang="en-US" dirty="0">
                <a:solidFill>
                  <a:srgbClr val="0070C0"/>
                </a:solidFill>
              </a:rPr>
              <a:t>“Medium scrutiny” standard established for gender </a:t>
            </a:r>
            <a:r>
              <a:rPr lang="en-US" altLang="en-US" dirty="0" smtClean="0">
                <a:solidFill>
                  <a:srgbClr val="0070C0"/>
                </a:solidFill>
              </a:rPr>
              <a:t>discrimination</a:t>
            </a:r>
          </a:p>
          <a:p>
            <a:pPr lvl="2">
              <a:lnSpc>
                <a:spcPct val="90000"/>
              </a:lnSpc>
            </a:pPr>
            <a:endParaRPr lang="en-US" altLang="en-US" dirty="0">
              <a:solidFill>
                <a:srgbClr val="0070C0"/>
              </a:solidFill>
            </a:endParaRPr>
          </a:p>
          <a:p>
            <a:pPr lvl="1">
              <a:lnSpc>
                <a:spcPct val="90000"/>
              </a:lnSpc>
            </a:pPr>
            <a:r>
              <a:rPr lang="en-US" altLang="en-US" dirty="0">
                <a:solidFill>
                  <a:srgbClr val="0070C0"/>
                </a:solidFill>
              </a:rPr>
              <a:t>Equal Rights Amendment fails ratification by states (1982)</a:t>
            </a:r>
          </a:p>
          <a:p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5637" y="4800600"/>
            <a:ext cx="1843088" cy="1843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53391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en-US" sz="3600" dirty="0"/>
              <a:t>Women, the Constitution, and Public Policy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 sz="2800" dirty="0"/>
              <a:t>Women in the Workplace</a:t>
            </a:r>
          </a:p>
          <a:p>
            <a:pPr lvl="1">
              <a:lnSpc>
                <a:spcPct val="90000"/>
              </a:lnSpc>
            </a:pPr>
            <a:r>
              <a:rPr lang="en-US" altLang="en-US" sz="2400" dirty="0"/>
              <a:t>The Civil Rights Act of 1964 banned gender discrimination in employment.</a:t>
            </a:r>
          </a:p>
          <a:p>
            <a:pPr>
              <a:lnSpc>
                <a:spcPct val="90000"/>
              </a:lnSpc>
            </a:pPr>
            <a:r>
              <a:rPr lang="en-US" altLang="en-US" sz="2800" dirty="0"/>
              <a:t>Wage Discrimination and Comparable Worth</a:t>
            </a:r>
          </a:p>
          <a:p>
            <a:pPr lvl="1">
              <a:lnSpc>
                <a:spcPct val="90000"/>
              </a:lnSpc>
            </a:pPr>
            <a:r>
              <a:rPr lang="en-US" altLang="en-US" sz="2400" dirty="0"/>
              <a:t>The Supreme Court has not ruled on this issue.</a:t>
            </a:r>
          </a:p>
          <a:p>
            <a:pPr>
              <a:lnSpc>
                <a:spcPct val="90000"/>
              </a:lnSpc>
            </a:pPr>
            <a:r>
              <a:rPr lang="en-US" altLang="en-US" sz="2800" dirty="0"/>
              <a:t>Women in the Military</a:t>
            </a:r>
          </a:p>
          <a:p>
            <a:pPr lvl="1">
              <a:lnSpc>
                <a:spcPct val="90000"/>
              </a:lnSpc>
            </a:pPr>
            <a:r>
              <a:rPr lang="en-US" altLang="en-US" sz="2400" dirty="0"/>
              <a:t>Only men may be </a:t>
            </a:r>
            <a:r>
              <a:rPr lang="en-US" altLang="en-US" sz="2400" dirty="0" smtClean="0"/>
              <a:t>drafted, women may serve in </a:t>
            </a:r>
            <a:r>
              <a:rPr lang="en-US" altLang="en-US" sz="2400" dirty="0"/>
              <a:t>ground combat.</a:t>
            </a:r>
          </a:p>
          <a:p>
            <a:pPr>
              <a:lnSpc>
                <a:spcPct val="90000"/>
              </a:lnSpc>
            </a:pPr>
            <a:r>
              <a:rPr lang="en-US" altLang="en-US" sz="2800" dirty="0"/>
              <a:t>Sexual Harassment</a:t>
            </a:r>
          </a:p>
          <a:p>
            <a:pPr lvl="1">
              <a:lnSpc>
                <a:spcPct val="90000"/>
              </a:lnSpc>
            </a:pPr>
            <a:r>
              <a:rPr lang="en-US" altLang="en-US" sz="2400" dirty="0"/>
              <a:t>Prohibited by Title VII of Civil Rights Act of 1964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3563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381000"/>
            <a:ext cx="8534400" cy="758952"/>
          </a:xfrm>
        </p:spPr>
        <p:txBody>
          <a:bodyPr>
            <a:normAutofit fontScale="90000"/>
          </a:bodyPr>
          <a:lstStyle/>
          <a:p>
            <a:r>
              <a:rPr lang="en-US" altLang="en-US" sz="3600" dirty="0"/>
              <a:t>Newly Active Groups Under the Civil Rights Umbrella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altLang="en-US" sz="2800" dirty="0"/>
              <a:t>Civil Rights and the Graying of America</a:t>
            </a:r>
          </a:p>
          <a:p>
            <a:pPr lvl="1"/>
            <a:r>
              <a:rPr lang="en-US" altLang="en-US" sz="2400" dirty="0">
                <a:solidFill>
                  <a:srgbClr val="0070C0"/>
                </a:solidFill>
              </a:rPr>
              <a:t>Age classifications not suspect category, but fall under rational basis test.</a:t>
            </a:r>
          </a:p>
          <a:p>
            <a:r>
              <a:rPr lang="en-US" altLang="en-US" sz="2800" dirty="0"/>
              <a:t>Civil Rights and People with Disabilities</a:t>
            </a:r>
          </a:p>
          <a:p>
            <a:pPr lvl="1"/>
            <a:r>
              <a:rPr lang="en-US" altLang="en-US" sz="2400" dirty="0">
                <a:solidFill>
                  <a:srgbClr val="0070C0"/>
                </a:solidFill>
              </a:rPr>
              <a:t>Americans with Disabilities Act of 1990</a:t>
            </a:r>
          </a:p>
          <a:p>
            <a:pPr lvl="2"/>
            <a:r>
              <a:rPr lang="en-US" altLang="en-US" dirty="0">
                <a:solidFill>
                  <a:srgbClr val="0070C0"/>
                </a:solidFill>
              </a:rPr>
              <a:t>Requiring employers and public facilities to make “reasonable accommodations” for those with disabilities</a:t>
            </a:r>
          </a:p>
          <a:p>
            <a:pPr lvl="2"/>
            <a:r>
              <a:rPr lang="en-US" altLang="en-US" dirty="0">
                <a:solidFill>
                  <a:srgbClr val="0070C0"/>
                </a:solidFill>
              </a:rPr>
              <a:t>Prohibits employment discrimination against the disabled</a:t>
            </a:r>
          </a:p>
          <a:p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4876800"/>
            <a:ext cx="2857500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7840" y="4876800"/>
            <a:ext cx="2667000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30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381000"/>
            <a:ext cx="8534400" cy="758952"/>
          </a:xfrm>
        </p:spPr>
        <p:txBody>
          <a:bodyPr>
            <a:normAutofit fontScale="90000"/>
          </a:bodyPr>
          <a:lstStyle/>
          <a:p>
            <a:r>
              <a:rPr lang="en-US" altLang="en-US" sz="3200" dirty="0"/>
              <a:t>Newly Active Groups Under the Civil Rights Umbrella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 dirty="0"/>
              <a:t>Gay and Lesbian Rights</a:t>
            </a:r>
          </a:p>
          <a:p>
            <a:pPr lvl="1">
              <a:lnSpc>
                <a:spcPct val="90000"/>
              </a:lnSpc>
            </a:pPr>
            <a:r>
              <a:rPr lang="en-US" altLang="en-US" i="1" dirty="0">
                <a:solidFill>
                  <a:srgbClr val="0070C0"/>
                </a:solidFill>
              </a:rPr>
              <a:t>Bowers </a:t>
            </a:r>
            <a:r>
              <a:rPr lang="en-US" altLang="en-US" dirty="0">
                <a:solidFill>
                  <a:srgbClr val="0070C0"/>
                </a:solidFill>
              </a:rPr>
              <a:t>v. </a:t>
            </a:r>
            <a:r>
              <a:rPr lang="en-US" altLang="en-US" i="1" dirty="0">
                <a:solidFill>
                  <a:srgbClr val="0070C0"/>
                </a:solidFill>
              </a:rPr>
              <a:t>Hardwick</a:t>
            </a:r>
            <a:r>
              <a:rPr lang="en-US" altLang="en-US" dirty="0">
                <a:solidFill>
                  <a:srgbClr val="0070C0"/>
                </a:solidFill>
              </a:rPr>
              <a:t> (1986) </a:t>
            </a:r>
            <a:endParaRPr lang="en-US" altLang="en-US" dirty="0" smtClean="0">
              <a:solidFill>
                <a:srgbClr val="0070C0"/>
              </a:solidFill>
            </a:endParaRPr>
          </a:p>
          <a:p>
            <a:pPr lvl="1">
              <a:lnSpc>
                <a:spcPct val="90000"/>
              </a:lnSpc>
            </a:pPr>
            <a:r>
              <a:rPr lang="en-US" altLang="en-US" sz="2000" dirty="0" smtClean="0">
                <a:solidFill>
                  <a:srgbClr val="0070C0"/>
                </a:solidFill>
              </a:rPr>
              <a:t>Upheld state ban on homosexual acts</a:t>
            </a:r>
            <a:endParaRPr lang="en-US" altLang="en-US" sz="2000" dirty="0">
              <a:solidFill>
                <a:srgbClr val="0070C0"/>
              </a:solidFill>
            </a:endParaRPr>
          </a:p>
          <a:p>
            <a:pPr lvl="1">
              <a:lnSpc>
                <a:spcPct val="90000"/>
              </a:lnSpc>
            </a:pPr>
            <a:r>
              <a:rPr lang="en-US" altLang="en-US" i="1" dirty="0">
                <a:solidFill>
                  <a:srgbClr val="0070C0"/>
                </a:solidFill>
              </a:rPr>
              <a:t>Lawrence </a:t>
            </a:r>
            <a:r>
              <a:rPr lang="en-US" altLang="en-US" dirty="0">
                <a:solidFill>
                  <a:srgbClr val="0070C0"/>
                </a:solidFill>
              </a:rPr>
              <a:t>v. </a:t>
            </a:r>
            <a:r>
              <a:rPr lang="en-US" altLang="en-US" i="1" dirty="0">
                <a:solidFill>
                  <a:srgbClr val="0070C0"/>
                </a:solidFill>
              </a:rPr>
              <a:t>Texas </a:t>
            </a:r>
            <a:r>
              <a:rPr lang="en-US" altLang="en-US" dirty="0">
                <a:solidFill>
                  <a:srgbClr val="0070C0"/>
                </a:solidFill>
              </a:rPr>
              <a:t>(2003)</a:t>
            </a:r>
            <a:endParaRPr lang="en-US" altLang="en-US" i="1" dirty="0">
              <a:solidFill>
                <a:srgbClr val="0070C0"/>
              </a:solidFill>
            </a:endParaRPr>
          </a:p>
          <a:p>
            <a:pPr lvl="2">
              <a:lnSpc>
                <a:spcPct val="90000"/>
              </a:lnSpc>
            </a:pPr>
            <a:r>
              <a:rPr lang="en-US" altLang="en-US" dirty="0">
                <a:solidFill>
                  <a:srgbClr val="0070C0"/>
                </a:solidFill>
              </a:rPr>
              <a:t>Overturned </a:t>
            </a:r>
            <a:r>
              <a:rPr lang="en-US" altLang="en-US" i="1" dirty="0">
                <a:solidFill>
                  <a:srgbClr val="0070C0"/>
                </a:solidFill>
              </a:rPr>
              <a:t>Bowers</a:t>
            </a:r>
          </a:p>
          <a:p>
            <a:pPr lvl="2">
              <a:lnSpc>
                <a:spcPct val="90000"/>
              </a:lnSpc>
            </a:pPr>
            <a:r>
              <a:rPr lang="en-US" altLang="en-US" dirty="0">
                <a:solidFill>
                  <a:srgbClr val="0070C0"/>
                </a:solidFill>
              </a:rPr>
              <a:t>Private homosexual acts are protected by the Constitution</a:t>
            </a:r>
          </a:p>
          <a:p>
            <a:pPr lvl="1">
              <a:lnSpc>
                <a:spcPct val="90000"/>
              </a:lnSpc>
            </a:pPr>
            <a:r>
              <a:rPr lang="en-US" altLang="en-US" dirty="0">
                <a:solidFill>
                  <a:srgbClr val="0070C0"/>
                </a:solidFill>
              </a:rPr>
              <a:t>Gay marriage</a:t>
            </a:r>
          </a:p>
          <a:p>
            <a:pPr lvl="2">
              <a:lnSpc>
                <a:spcPct val="90000"/>
              </a:lnSpc>
            </a:pPr>
            <a:r>
              <a:rPr lang="en-US" altLang="en-US" i="1" dirty="0" smtClean="0">
                <a:solidFill>
                  <a:srgbClr val="0070C0"/>
                </a:solidFill>
              </a:rPr>
              <a:t>Obergefell v. Hodges  (2015)</a:t>
            </a:r>
          </a:p>
          <a:p>
            <a:pPr lvl="2">
              <a:lnSpc>
                <a:spcPct val="90000"/>
              </a:lnSpc>
            </a:pPr>
            <a:r>
              <a:rPr lang="en-US" altLang="en-US" dirty="0" smtClean="0">
                <a:solidFill>
                  <a:srgbClr val="0070C0"/>
                </a:solidFill>
              </a:rPr>
              <a:t>State bans on same-sex marriage violated the 14</a:t>
            </a:r>
            <a:r>
              <a:rPr lang="en-US" altLang="en-US" baseline="30000" dirty="0" smtClean="0">
                <a:solidFill>
                  <a:srgbClr val="0070C0"/>
                </a:solidFill>
              </a:rPr>
              <a:t>th</a:t>
            </a:r>
            <a:r>
              <a:rPr lang="en-US" altLang="en-US" dirty="0" smtClean="0">
                <a:solidFill>
                  <a:srgbClr val="0070C0"/>
                </a:solidFill>
              </a:rPr>
              <a:t> amendment.</a:t>
            </a:r>
            <a:endParaRPr lang="en-US" altLang="en-US" dirty="0">
              <a:solidFill>
                <a:srgbClr val="0070C0"/>
              </a:solidFill>
            </a:endParaRPr>
          </a:p>
          <a:p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4815840"/>
            <a:ext cx="2590800" cy="176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63204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Affirmative Action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altLang="en-US" sz="2800" dirty="0">
                <a:solidFill>
                  <a:srgbClr val="0070C0"/>
                </a:solidFill>
              </a:rPr>
              <a:t>Definition: a policy designed to give special attention to or compensatory treatment of members of some previously disadvantaged group</a:t>
            </a:r>
          </a:p>
          <a:p>
            <a:r>
              <a:rPr lang="en-US" altLang="en-US" sz="2800" dirty="0"/>
              <a:t>In education</a:t>
            </a:r>
          </a:p>
          <a:p>
            <a:pPr lvl="1"/>
            <a:r>
              <a:rPr lang="en-US" altLang="en-US" sz="2400" i="1" dirty="0">
                <a:solidFill>
                  <a:srgbClr val="0070C0"/>
                </a:solidFill>
              </a:rPr>
              <a:t>Regents of the University of California v. Bakke </a:t>
            </a:r>
            <a:r>
              <a:rPr lang="en-US" altLang="en-US" sz="2400" dirty="0">
                <a:solidFill>
                  <a:srgbClr val="0070C0"/>
                </a:solidFill>
              </a:rPr>
              <a:t>(1978)</a:t>
            </a:r>
          </a:p>
          <a:p>
            <a:pPr lvl="2"/>
            <a:r>
              <a:rPr lang="en-US" altLang="en-US" dirty="0">
                <a:solidFill>
                  <a:srgbClr val="0070C0"/>
                </a:solidFill>
              </a:rPr>
              <a:t>Racial set asides </a:t>
            </a:r>
            <a:r>
              <a:rPr lang="en-US" altLang="en-US" dirty="0" smtClean="0">
                <a:solidFill>
                  <a:srgbClr val="0070C0"/>
                </a:solidFill>
              </a:rPr>
              <a:t>unconstitutional (no quotas)</a:t>
            </a:r>
            <a:endParaRPr lang="en-US" altLang="en-US" dirty="0">
              <a:solidFill>
                <a:srgbClr val="0070C0"/>
              </a:solidFill>
            </a:endParaRPr>
          </a:p>
          <a:p>
            <a:pPr lvl="2"/>
            <a:r>
              <a:rPr lang="en-US" altLang="en-US" dirty="0">
                <a:solidFill>
                  <a:srgbClr val="0070C0"/>
                </a:solidFill>
              </a:rPr>
              <a:t>Race could be considered in admissions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49126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Affirmative Action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lvl="1"/>
            <a:r>
              <a:rPr lang="en-US" altLang="en-US" sz="2400" i="1" dirty="0" smtClean="0">
                <a:solidFill>
                  <a:srgbClr val="0070C0"/>
                </a:solidFill>
              </a:rPr>
              <a:t>Gratz v. Bollinger (2003)</a:t>
            </a:r>
          </a:p>
          <a:p>
            <a:pPr lvl="2"/>
            <a:r>
              <a:rPr lang="en-US" altLang="en-US" i="1" dirty="0" smtClean="0">
                <a:solidFill>
                  <a:srgbClr val="0070C0"/>
                </a:solidFill>
              </a:rPr>
              <a:t>Holding spots for purposes of a diverse student body was not constitutional</a:t>
            </a:r>
          </a:p>
          <a:p>
            <a:pPr lvl="2"/>
            <a:endParaRPr lang="en-US" altLang="en-US" i="1" dirty="0">
              <a:solidFill>
                <a:srgbClr val="0070C0"/>
              </a:solidFill>
            </a:endParaRPr>
          </a:p>
          <a:p>
            <a:pPr lvl="1"/>
            <a:r>
              <a:rPr lang="en-US" altLang="en-US" sz="2400" i="1" dirty="0">
                <a:solidFill>
                  <a:srgbClr val="0070C0"/>
                </a:solidFill>
              </a:rPr>
              <a:t>Grutter v. Bollinger </a:t>
            </a:r>
            <a:r>
              <a:rPr lang="en-US" altLang="en-US" sz="2400" dirty="0">
                <a:solidFill>
                  <a:srgbClr val="0070C0"/>
                </a:solidFill>
              </a:rPr>
              <a:t>(2003)</a:t>
            </a:r>
          </a:p>
          <a:p>
            <a:pPr lvl="2"/>
            <a:r>
              <a:rPr lang="en-US" altLang="en-US" dirty="0">
                <a:solidFill>
                  <a:srgbClr val="0070C0"/>
                </a:solidFill>
              </a:rPr>
              <a:t>Race could be considered a “plus” in admissions</a:t>
            </a:r>
            <a:endParaRPr lang="en-US" altLang="en-US" i="1" dirty="0">
              <a:solidFill>
                <a:srgbClr val="0070C0"/>
              </a:solidFill>
            </a:endParaRPr>
          </a:p>
          <a:p>
            <a:pPr marL="274320" lvl="1" indent="0">
              <a:buNone/>
            </a:pPr>
            <a:endParaRPr lang="en-US" dirty="0">
              <a:solidFill>
                <a:srgbClr val="0070C0"/>
              </a:solidFill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400" y="4191000"/>
            <a:ext cx="2198822" cy="2162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91781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Introduction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 dirty="0">
                <a:solidFill>
                  <a:srgbClr val="0070C0"/>
                </a:solidFill>
              </a:rPr>
              <a:t>Civil Rights</a:t>
            </a:r>
          </a:p>
          <a:p>
            <a:pPr lvl="1">
              <a:lnSpc>
                <a:spcPct val="90000"/>
              </a:lnSpc>
            </a:pPr>
            <a:r>
              <a:rPr lang="en-US" altLang="en-US" dirty="0">
                <a:solidFill>
                  <a:srgbClr val="0070C0"/>
                </a:solidFill>
              </a:rPr>
              <a:t>Definition: policies designed to protect people against arbitrary or discriminatory treatment by government officials or individuals</a:t>
            </a:r>
          </a:p>
          <a:p>
            <a:pPr>
              <a:lnSpc>
                <a:spcPct val="90000"/>
              </a:lnSpc>
            </a:pPr>
            <a:r>
              <a:rPr lang="en-US" altLang="en-US" dirty="0"/>
              <a:t>Racial Discrimination</a:t>
            </a:r>
          </a:p>
          <a:p>
            <a:pPr>
              <a:lnSpc>
                <a:spcPct val="90000"/>
              </a:lnSpc>
            </a:pPr>
            <a:r>
              <a:rPr lang="en-US" altLang="en-US" dirty="0"/>
              <a:t>Gender Discrimination</a:t>
            </a:r>
          </a:p>
          <a:p>
            <a:pPr>
              <a:lnSpc>
                <a:spcPct val="90000"/>
              </a:lnSpc>
            </a:pPr>
            <a:r>
              <a:rPr lang="en-US" altLang="en-US" dirty="0"/>
              <a:t>Discrimination based on age, disability, sexual orientation, and other factors</a:t>
            </a:r>
          </a:p>
          <a:p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4506277"/>
            <a:ext cx="2286000" cy="197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23643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Affirmative Action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 dirty="0"/>
              <a:t>In employment</a:t>
            </a:r>
          </a:p>
          <a:p>
            <a:pPr lvl="1">
              <a:lnSpc>
                <a:spcPct val="90000"/>
              </a:lnSpc>
            </a:pPr>
            <a:r>
              <a:rPr lang="en-US" altLang="en-US" b="1" i="1" dirty="0">
                <a:solidFill>
                  <a:srgbClr val="0070C0"/>
                </a:solidFill>
              </a:rPr>
              <a:t>United Steelworks v. Weber </a:t>
            </a:r>
            <a:r>
              <a:rPr lang="en-US" altLang="en-US" b="1" dirty="0">
                <a:solidFill>
                  <a:srgbClr val="0070C0"/>
                </a:solidFill>
              </a:rPr>
              <a:t>(1979</a:t>
            </a:r>
            <a:r>
              <a:rPr lang="en-US" altLang="en-US" b="1" dirty="0" smtClean="0">
                <a:solidFill>
                  <a:srgbClr val="0070C0"/>
                </a:solidFill>
              </a:rPr>
              <a:t>)</a:t>
            </a:r>
            <a:endParaRPr lang="en-US" altLang="en-US" b="1" dirty="0">
              <a:solidFill>
                <a:srgbClr val="0070C0"/>
              </a:solidFill>
            </a:endParaRPr>
          </a:p>
          <a:p>
            <a:pPr lvl="2">
              <a:lnSpc>
                <a:spcPct val="90000"/>
              </a:lnSpc>
            </a:pPr>
            <a:r>
              <a:rPr lang="en-US" altLang="en-US" dirty="0">
                <a:solidFill>
                  <a:srgbClr val="0070C0"/>
                </a:solidFill>
              </a:rPr>
              <a:t>Quotas to remedy past discrimination are constitutional</a:t>
            </a:r>
            <a:r>
              <a:rPr lang="en-US" altLang="en-US" dirty="0" smtClean="0">
                <a:solidFill>
                  <a:srgbClr val="0070C0"/>
                </a:solidFill>
              </a:rPr>
              <a:t>.</a:t>
            </a:r>
          </a:p>
          <a:p>
            <a:pPr lvl="2">
              <a:lnSpc>
                <a:spcPct val="90000"/>
              </a:lnSpc>
            </a:pPr>
            <a:r>
              <a:rPr lang="en-US" altLang="en-US" dirty="0" smtClean="0">
                <a:solidFill>
                  <a:srgbClr val="0070C0"/>
                </a:solidFill>
              </a:rPr>
              <a:t>White worker claimed “reverse” discrimination</a:t>
            </a:r>
          </a:p>
          <a:p>
            <a:pPr lvl="2">
              <a:lnSpc>
                <a:spcPct val="90000"/>
              </a:lnSpc>
            </a:pPr>
            <a:endParaRPr lang="en-US" altLang="en-US" dirty="0">
              <a:solidFill>
                <a:srgbClr val="0070C0"/>
              </a:solidFill>
            </a:endParaRPr>
          </a:p>
          <a:p>
            <a:pPr lvl="1">
              <a:lnSpc>
                <a:spcPct val="90000"/>
              </a:lnSpc>
            </a:pPr>
            <a:r>
              <a:rPr lang="en-US" altLang="en-US" b="1" i="1" dirty="0" err="1">
                <a:solidFill>
                  <a:srgbClr val="0070C0"/>
                </a:solidFill>
              </a:rPr>
              <a:t>Adarand</a:t>
            </a:r>
            <a:r>
              <a:rPr lang="en-US" altLang="en-US" b="1" i="1" dirty="0">
                <a:solidFill>
                  <a:srgbClr val="0070C0"/>
                </a:solidFill>
              </a:rPr>
              <a:t> Constructors v. Pena</a:t>
            </a:r>
            <a:r>
              <a:rPr lang="en-US" altLang="en-US" b="1" dirty="0">
                <a:solidFill>
                  <a:srgbClr val="0070C0"/>
                </a:solidFill>
              </a:rPr>
              <a:t> (1995)</a:t>
            </a:r>
          </a:p>
          <a:p>
            <a:pPr lvl="2">
              <a:lnSpc>
                <a:spcPct val="90000"/>
              </a:lnSpc>
            </a:pPr>
            <a:r>
              <a:rPr lang="en-US" altLang="en-US" dirty="0">
                <a:solidFill>
                  <a:srgbClr val="0070C0"/>
                </a:solidFill>
              </a:rPr>
              <a:t>To be constitutional, affirmative action must be “narrowly tailored” to meet a “compelling governmental interest.”</a:t>
            </a:r>
          </a:p>
          <a:p>
            <a:pPr lvl="2">
              <a:lnSpc>
                <a:spcPct val="90000"/>
              </a:lnSpc>
            </a:pPr>
            <a:r>
              <a:rPr lang="en-US" altLang="en-US" dirty="0">
                <a:solidFill>
                  <a:srgbClr val="0070C0"/>
                </a:solidFill>
              </a:rPr>
              <a:t>Did not ban affirmative action, but severely limited its </a:t>
            </a:r>
            <a:r>
              <a:rPr lang="en-US" altLang="en-US" dirty="0" smtClean="0">
                <a:solidFill>
                  <a:srgbClr val="0070C0"/>
                </a:solidFill>
              </a:rPr>
              <a:t>reach</a:t>
            </a:r>
          </a:p>
          <a:p>
            <a:pPr lvl="2">
              <a:lnSpc>
                <a:spcPct val="90000"/>
              </a:lnSpc>
            </a:pPr>
            <a:r>
              <a:rPr lang="en-US" dirty="0"/>
              <a:t> proof of past injury does not in itself establish the suffering of present or future injury</a:t>
            </a:r>
            <a:endParaRPr lang="en-US" altLang="en-US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25692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en-US" sz="3600" dirty="0"/>
              <a:t>Understanding Civil Rights and Public Policy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altLang="en-US" dirty="0"/>
              <a:t>Civil Rights and Democracy</a:t>
            </a:r>
          </a:p>
          <a:p>
            <a:pPr lvl="1"/>
            <a:r>
              <a:rPr lang="en-US" altLang="en-US" dirty="0"/>
              <a:t>Equality favors majority rule.</a:t>
            </a:r>
          </a:p>
          <a:p>
            <a:pPr lvl="1"/>
            <a:r>
              <a:rPr lang="en-US" altLang="en-US" dirty="0"/>
              <a:t>Suffrage gave many groups political power.</a:t>
            </a:r>
          </a:p>
          <a:p>
            <a:r>
              <a:rPr lang="en-US" altLang="en-US" dirty="0"/>
              <a:t>Civil Rights and the Scope of Government</a:t>
            </a:r>
          </a:p>
          <a:p>
            <a:pPr lvl="1"/>
            <a:r>
              <a:rPr lang="en-US" altLang="en-US" dirty="0"/>
              <a:t>Civil rights laws increase the size and power of government.</a:t>
            </a:r>
          </a:p>
          <a:p>
            <a:pPr lvl="1"/>
            <a:r>
              <a:rPr lang="en-US" altLang="en-US" dirty="0"/>
              <a:t>Civil rights protect individuals against collective discrimination.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8012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Summary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altLang="en-US" dirty="0"/>
              <a:t>Racial minorities and women have struggled for equality since the beginning of the republic.</a:t>
            </a:r>
          </a:p>
          <a:p>
            <a:r>
              <a:rPr lang="en-US" altLang="en-US" dirty="0"/>
              <a:t>Constitutional amendments and civil rights legislation guarantee voting and freedom from discrimination.</a:t>
            </a:r>
          </a:p>
          <a:p>
            <a:r>
              <a:rPr lang="en-US" altLang="en-US" dirty="0"/>
              <a:t>Civil rights have expanded to new groups.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24023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Two Centuries of Struggle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 dirty="0">
                <a:solidFill>
                  <a:srgbClr val="0070C0"/>
                </a:solidFill>
              </a:rPr>
              <a:t>Conceptions of Equality</a:t>
            </a:r>
          </a:p>
          <a:p>
            <a:pPr lvl="1">
              <a:lnSpc>
                <a:spcPct val="90000"/>
              </a:lnSpc>
            </a:pPr>
            <a:r>
              <a:rPr lang="en-US" altLang="en-US" dirty="0">
                <a:solidFill>
                  <a:srgbClr val="0070C0"/>
                </a:solidFill>
              </a:rPr>
              <a:t>Equal opportunity: same chances</a:t>
            </a:r>
          </a:p>
          <a:p>
            <a:pPr lvl="1">
              <a:lnSpc>
                <a:spcPct val="90000"/>
              </a:lnSpc>
            </a:pPr>
            <a:r>
              <a:rPr lang="en-US" altLang="en-US" dirty="0">
                <a:solidFill>
                  <a:srgbClr val="0070C0"/>
                </a:solidFill>
              </a:rPr>
              <a:t>Equal results: same rewards</a:t>
            </a:r>
          </a:p>
          <a:p>
            <a:pPr>
              <a:lnSpc>
                <a:spcPct val="90000"/>
              </a:lnSpc>
            </a:pPr>
            <a:r>
              <a:rPr lang="en-US" altLang="en-US" dirty="0"/>
              <a:t>Early American Views of Equality</a:t>
            </a:r>
          </a:p>
          <a:p>
            <a:pPr>
              <a:lnSpc>
                <a:spcPct val="90000"/>
              </a:lnSpc>
            </a:pPr>
            <a:r>
              <a:rPr lang="en-US" altLang="en-US" dirty="0"/>
              <a:t>The Constitution and Inequality</a:t>
            </a:r>
          </a:p>
          <a:p>
            <a:pPr lvl="1">
              <a:lnSpc>
                <a:spcPct val="90000"/>
              </a:lnSpc>
            </a:pPr>
            <a:r>
              <a:rPr lang="en-US" altLang="en-US" dirty="0">
                <a:solidFill>
                  <a:srgbClr val="0070C0"/>
                </a:solidFill>
              </a:rPr>
              <a:t>Equality is not in the original Constitution.</a:t>
            </a:r>
          </a:p>
          <a:p>
            <a:pPr lvl="1">
              <a:lnSpc>
                <a:spcPct val="90000"/>
              </a:lnSpc>
            </a:pPr>
            <a:r>
              <a:rPr lang="en-US" altLang="en-US" dirty="0">
                <a:solidFill>
                  <a:srgbClr val="0070C0"/>
                </a:solidFill>
              </a:rPr>
              <a:t>First mention of equality in the 14</a:t>
            </a:r>
            <a:r>
              <a:rPr lang="en-US" altLang="en-US" baseline="30000" dirty="0">
                <a:solidFill>
                  <a:srgbClr val="0070C0"/>
                </a:solidFill>
              </a:rPr>
              <a:t>th</a:t>
            </a:r>
            <a:r>
              <a:rPr lang="en-US" altLang="en-US" dirty="0">
                <a:solidFill>
                  <a:srgbClr val="0070C0"/>
                </a:solidFill>
              </a:rPr>
              <a:t> Amendment: “…equal protection of the laws”</a:t>
            </a:r>
          </a:p>
          <a:p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799" y="4495800"/>
            <a:ext cx="2486025" cy="1838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03876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en-US" dirty="0" smtClean="0"/>
              <a:t>Can the government make a law that </a:t>
            </a:r>
            <a:r>
              <a:rPr lang="en-US" altLang="en-US" smtClean="0"/>
              <a:t>discriminates based on…..?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524000"/>
            <a:ext cx="8229600" cy="3352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8493" y="5029200"/>
            <a:ext cx="2847975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89542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3600" dirty="0"/>
              <a:t>Race, the Constitution, and Public Policy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altLang="en-US" dirty="0"/>
              <a:t>The Era of Slavery</a:t>
            </a:r>
          </a:p>
          <a:p>
            <a:pPr lvl="1"/>
            <a:r>
              <a:rPr lang="en-US" altLang="en-US" i="1" dirty="0">
                <a:solidFill>
                  <a:srgbClr val="0070C0"/>
                </a:solidFill>
              </a:rPr>
              <a:t>Dred Scott v. Sandford</a:t>
            </a:r>
            <a:r>
              <a:rPr lang="en-US" altLang="en-US" dirty="0">
                <a:solidFill>
                  <a:srgbClr val="0070C0"/>
                </a:solidFill>
              </a:rPr>
              <a:t> (1857)</a:t>
            </a:r>
          </a:p>
          <a:p>
            <a:pPr lvl="2"/>
            <a:r>
              <a:rPr lang="en-US" altLang="en-US" dirty="0">
                <a:solidFill>
                  <a:srgbClr val="0070C0"/>
                </a:solidFill>
              </a:rPr>
              <a:t>Slaves had no rights.</a:t>
            </a:r>
          </a:p>
          <a:p>
            <a:pPr lvl="2"/>
            <a:r>
              <a:rPr lang="en-US" altLang="en-US" dirty="0">
                <a:solidFill>
                  <a:srgbClr val="0070C0"/>
                </a:solidFill>
              </a:rPr>
              <a:t>Invalidated Missouri Compromise</a:t>
            </a:r>
          </a:p>
          <a:p>
            <a:pPr lvl="1"/>
            <a:r>
              <a:rPr lang="en-US" altLang="en-US" dirty="0"/>
              <a:t>The Civil War</a:t>
            </a:r>
          </a:p>
          <a:p>
            <a:pPr lvl="1"/>
            <a:r>
              <a:rPr lang="en-US" altLang="en-US" dirty="0"/>
              <a:t>The Thirteenth Amendment</a:t>
            </a:r>
          </a:p>
          <a:p>
            <a:pPr lvl="2"/>
            <a:r>
              <a:rPr lang="en-US" altLang="en-US" dirty="0"/>
              <a:t>Ratified after Union won the Civil War</a:t>
            </a:r>
          </a:p>
          <a:p>
            <a:pPr lvl="2"/>
            <a:r>
              <a:rPr lang="en-US" altLang="en-US" dirty="0"/>
              <a:t>Outlawed slavery</a:t>
            </a:r>
          </a:p>
          <a:p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4495800"/>
            <a:ext cx="4530436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781479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3600" dirty="0"/>
              <a:t>Race, the Constitution, and Public Policy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altLang="en-US" dirty="0"/>
              <a:t>The Era of Reconstruction and </a:t>
            </a:r>
            <a:r>
              <a:rPr lang="en-US" altLang="en-US" dirty="0" smtClean="0"/>
              <a:t>Desegregation</a:t>
            </a:r>
            <a:endParaRPr lang="en-US" altLang="en-US" dirty="0"/>
          </a:p>
          <a:p>
            <a:pPr lvl="1"/>
            <a:r>
              <a:rPr lang="en-US" altLang="en-US" dirty="0">
                <a:solidFill>
                  <a:srgbClr val="0070C0"/>
                </a:solidFill>
              </a:rPr>
              <a:t>Jim Crow or </a:t>
            </a:r>
            <a:r>
              <a:rPr lang="en-US" altLang="en-US" dirty="0" smtClean="0">
                <a:solidFill>
                  <a:srgbClr val="0070C0"/>
                </a:solidFill>
              </a:rPr>
              <a:t>segregation </a:t>
            </a:r>
            <a:r>
              <a:rPr lang="en-US" altLang="en-US" dirty="0">
                <a:solidFill>
                  <a:srgbClr val="0070C0"/>
                </a:solidFill>
              </a:rPr>
              <a:t>laws</a:t>
            </a:r>
          </a:p>
          <a:p>
            <a:pPr lvl="2"/>
            <a:r>
              <a:rPr lang="en-US" altLang="en-US" dirty="0">
                <a:solidFill>
                  <a:srgbClr val="0070C0"/>
                </a:solidFill>
              </a:rPr>
              <a:t>Relegated African Americans to separate facilities</a:t>
            </a:r>
          </a:p>
          <a:p>
            <a:pPr lvl="1"/>
            <a:r>
              <a:rPr lang="en-US" altLang="en-US" b="1" i="1" dirty="0">
                <a:solidFill>
                  <a:srgbClr val="0070C0"/>
                </a:solidFill>
              </a:rPr>
              <a:t>Plessy v. Ferguson</a:t>
            </a:r>
            <a:r>
              <a:rPr lang="en-US" altLang="en-US" b="1" dirty="0">
                <a:solidFill>
                  <a:srgbClr val="0070C0"/>
                </a:solidFill>
              </a:rPr>
              <a:t> </a:t>
            </a:r>
            <a:r>
              <a:rPr lang="en-US" altLang="en-US" dirty="0">
                <a:solidFill>
                  <a:srgbClr val="0070C0"/>
                </a:solidFill>
              </a:rPr>
              <a:t>(1896)</a:t>
            </a:r>
          </a:p>
          <a:p>
            <a:pPr lvl="2"/>
            <a:r>
              <a:rPr lang="en-US" altLang="en-US" dirty="0">
                <a:solidFill>
                  <a:srgbClr val="0070C0"/>
                </a:solidFill>
              </a:rPr>
              <a:t>Upheld the constitutionality of “equal but separate accommodations”</a:t>
            </a:r>
          </a:p>
          <a:p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4343400"/>
            <a:ext cx="3322638" cy="186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4343400"/>
            <a:ext cx="3676650" cy="186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206388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3600" dirty="0"/>
              <a:t>Race, the Constitution, and Public Policy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 dirty="0"/>
              <a:t>The Era of Civil Rights</a:t>
            </a:r>
          </a:p>
          <a:p>
            <a:pPr lvl="1">
              <a:lnSpc>
                <a:spcPct val="90000"/>
              </a:lnSpc>
            </a:pPr>
            <a:r>
              <a:rPr lang="en-US" altLang="en-US" b="1" i="1" dirty="0">
                <a:solidFill>
                  <a:srgbClr val="0070C0"/>
                </a:solidFill>
              </a:rPr>
              <a:t>Brown v. Board of Education</a:t>
            </a:r>
            <a:r>
              <a:rPr lang="en-US" altLang="en-US" dirty="0">
                <a:solidFill>
                  <a:srgbClr val="0070C0"/>
                </a:solidFill>
              </a:rPr>
              <a:t> (1954)</a:t>
            </a:r>
          </a:p>
          <a:p>
            <a:pPr lvl="2">
              <a:lnSpc>
                <a:spcPct val="90000"/>
              </a:lnSpc>
            </a:pPr>
            <a:r>
              <a:rPr lang="en-US" altLang="en-US" dirty="0">
                <a:solidFill>
                  <a:srgbClr val="0070C0"/>
                </a:solidFill>
              </a:rPr>
              <a:t>Overturned </a:t>
            </a:r>
            <a:r>
              <a:rPr lang="en-US" altLang="en-US" i="1" dirty="0">
                <a:solidFill>
                  <a:srgbClr val="0070C0"/>
                </a:solidFill>
              </a:rPr>
              <a:t>Plessy</a:t>
            </a:r>
          </a:p>
          <a:p>
            <a:pPr lvl="2">
              <a:lnSpc>
                <a:spcPct val="90000"/>
              </a:lnSpc>
            </a:pPr>
            <a:r>
              <a:rPr lang="en-US" altLang="en-US" dirty="0">
                <a:solidFill>
                  <a:srgbClr val="0070C0"/>
                </a:solidFill>
              </a:rPr>
              <a:t>School segregation inherently unconstitutional</a:t>
            </a:r>
          </a:p>
          <a:p>
            <a:pPr lvl="2">
              <a:lnSpc>
                <a:spcPct val="90000"/>
              </a:lnSpc>
            </a:pPr>
            <a:r>
              <a:rPr lang="en-US" altLang="en-US" dirty="0">
                <a:solidFill>
                  <a:srgbClr val="0070C0"/>
                </a:solidFill>
              </a:rPr>
              <a:t>Integrate schools “with all deliberate speed”</a:t>
            </a:r>
          </a:p>
          <a:p>
            <a:pPr lvl="1">
              <a:lnSpc>
                <a:spcPct val="90000"/>
              </a:lnSpc>
            </a:pPr>
            <a:r>
              <a:rPr lang="en-US" altLang="en-US" dirty="0">
                <a:solidFill>
                  <a:srgbClr val="0070C0"/>
                </a:solidFill>
              </a:rPr>
              <a:t>Busing of students solution for two kinds of segregation:</a:t>
            </a:r>
          </a:p>
          <a:p>
            <a:pPr lvl="2">
              <a:lnSpc>
                <a:spcPct val="90000"/>
              </a:lnSpc>
            </a:pPr>
            <a:r>
              <a:rPr lang="en-US" altLang="en-US" i="1" dirty="0">
                <a:solidFill>
                  <a:srgbClr val="0070C0"/>
                </a:solidFill>
              </a:rPr>
              <a:t>de jure, </a:t>
            </a:r>
            <a:r>
              <a:rPr lang="en-US" altLang="en-US" dirty="0">
                <a:solidFill>
                  <a:srgbClr val="0070C0"/>
                </a:solidFill>
              </a:rPr>
              <a:t>“by law”</a:t>
            </a:r>
          </a:p>
          <a:p>
            <a:pPr lvl="2">
              <a:lnSpc>
                <a:spcPct val="90000"/>
              </a:lnSpc>
            </a:pPr>
            <a:r>
              <a:rPr lang="en-US" altLang="en-US" i="1" dirty="0">
                <a:solidFill>
                  <a:srgbClr val="0070C0"/>
                </a:solidFill>
              </a:rPr>
              <a:t>de facto, </a:t>
            </a:r>
            <a:r>
              <a:rPr lang="en-US" altLang="en-US" dirty="0">
                <a:solidFill>
                  <a:srgbClr val="0070C0"/>
                </a:solidFill>
              </a:rPr>
              <a:t>“in reality”</a:t>
            </a:r>
            <a:endParaRPr lang="en-US" altLang="en-US" i="1" dirty="0">
              <a:solidFill>
                <a:srgbClr val="0070C0"/>
              </a:solidFill>
            </a:endParaRPr>
          </a:p>
          <a:p>
            <a:endParaRPr 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4053840"/>
            <a:ext cx="3860651" cy="220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1524000"/>
            <a:ext cx="1447800" cy="17678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637274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Get Going!</a:t>
            </a:r>
            <a:endParaRPr lang="en-US" dirty="0"/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857" y="1527175"/>
            <a:ext cx="7763773" cy="457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208426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3200" dirty="0"/>
              <a:t>Race, the Constitution, and Public Policy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altLang="en-US" dirty="0"/>
              <a:t>The Era of Civil Rights (continued)</a:t>
            </a:r>
          </a:p>
          <a:p>
            <a:pPr lvl="1"/>
            <a:r>
              <a:rPr lang="en-US" altLang="en-US" b="1" dirty="0">
                <a:solidFill>
                  <a:srgbClr val="0070C0"/>
                </a:solidFill>
              </a:rPr>
              <a:t>Civil Rights Act of 1964</a:t>
            </a:r>
          </a:p>
          <a:p>
            <a:pPr lvl="2"/>
            <a:r>
              <a:rPr lang="en-US" altLang="en-US" dirty="0">
                <a:solidFill>
                  <a:srgbClr val="0070C0"/>
                </a:solidFill>
              </a:rPr>
              <a:t>Made racial discrimination illegal in hotels, restaurants, and other public accommodation</a:t>
            </a:r>
          </a:p>
          <a:p>
            <a:pPr lvl="2"/>
            <a:r>
              <a:rPr lang="en-US" altLang="en-US" dirty="0">
                <a:solidFill>
                  <a:srgbClr val="0070C0"/>
                </a:solidFill>
              </a:rPr>
              <a:t>Forbade employment discrimination based on race</a:t>
            </a:r>
          </a:p>
          <a:p>
            <a:pPr lvl="2"/>
            <a:r>
              <a:rPr lang="en-US" altLang="en-US" dirty="0">
                <a:solidFill>
                  <a:srgbClr val="0070C0"/>
                </a:solidFill>
              </a:rPr>
              <a:t>Created Equal Employment Opportunity Commission (EEOC)</a:t>
            </a:r>
          </a:p>
          <a:p>
            <a:pPr lvl="2"/>
            <a:r>
              <a:rPr lang="en-US" altLang="en-US" dirty="0">
                <a:solidFill>
                  <a:srgbClr val="0070C0"/>
                </a:solidFill>
              </a:rPr>
              <a:t>Strengthened voting right legislation</a:t>
            </a:r>
          </a:p>
          <a:p>
            <a:endParaRPr lang="en-US" dirty="0"/>
          </a:p>
        </p:txBody>
      </p:sp>
      <p:pic>
        <p:nvPicPr>
          <p:cNvPr id="7170" name="Picture 2" descr="Image result for civil rights act of 196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4419600"/>
            <a:ext cx="3657600" cy="19538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78134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vic">
  <a:themeElements>
    <a:clrScheme name="Civic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Civic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Civic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Civic</Template>
  <TotalTime>1010</TotalTime>
  <Words>1004</Words>
  <Application>Microsoft Office PowerPoint</Application>
  <PresentationFormat>On-screen Show (4:3)</PresentationFormat>
  <Paragraphs>144</Paragraphs>
  <Slides>22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6" baseType="lpstr">
      <vt:lpstr>Georgia</vt:lpstr>
      <vt:lpstr>Wingdings</vt:lpstr>
      <vt:lpstr>Wingdings 2</vt:lpstr>
      <vt:lpstr>Civic</vt:lpstr>
      <vt:lpstr>Civil Rights and Public Policy</vt:lpstr>
      <vt:lpstr>Introduction</vt:lpstr>
      <vt:lpstr>Two Centuries of Struggle</vt:lpstr>
      <vt:lpstr>Can the government make a law that discriminates based on…..?</vt:lpstr>
      <vt:lpstr>Race, the Constitution, and Public Policy</vt:lpstr>
      <vt:lpstr>Race, the Constitution, and Public Policy</vt:lpstr>
      <vt:lpstr>Race, the Constitution, and Public Policy</vt:lpstr>
      <vt:lpstr>Get Going!</vt:lpstr>
      <vt:lpstr>Race, the Constitution, and Public Policy</vt:lpstr>
      <vt:lpstr>Race, the Constitution, and Public Policy</vt:lpstr>
      <vt:lpstr>Race, the Constitution, and Public Policy</vt:lpstr>
      <vt:lpstr>Race, the Constitution, and Public Policy</vt:lpstr>
      <vt:lpstr>Women, the Constitution, and Public Policy</vt:lpstr>
      <vt:lpstr>Women, the Constitution, and Public Policy</vt:lpstr>
      <vt:lpstr>Women, the Constitution, and Public Policy</vt:lpstr>
      <vt:lpstr>Newly Active Groups Under the Civil Rights Umbrella</vt:lpstr>
      <vt:lpstr>Newly Active Groups Under the Civil Rights Umbrella</vt:lpstr>
      <vt:lpstr>Affirmative Action</vt:lpstr>
      <vt:lpstr>Affirmative Action</vt:lpstr>
      <vt:lpstr>Affirmative Action</vt:lpstr>
      <vt:lpstr>Understanding Civil Rights and Public Policy</vt:lpstr>
      <vt:lpstr>Summary</vt:lpstr>
    </vt:vector>
  </TitlesOfParts>
  <Company>Hewlett-Packard Company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Civil Rights and Public Policy</dc:title>
  <dc:creator>Daniel Young</dc:creator>
  <cp:lastModifiedBy>BCSD </cp:lastModifiedBy>
  <cp:revision>16</cp:revision>
  <dcterms:created xsi:type="dcterms:W3CDTF">2016-12-13T21:50:17Z</dcterms:created>
  <dcterms:modified xsi:type="dcterms:W3CDTF">2018-11-26T17:52:13Z</dcterms:modified>
</cp:coreProperties>
</file>