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6" r:id="rId13"/>
    <p:sldId id="277" r:id="rId14"/>
    <p:sldId id="267" r:id="rId15"/>
    <p:sldId id="268" r:id="rId16"/>
    <p:sldId id="269" r:id="rId17"/>
    <p:sldId id="270" r:id="rId18"/>
    <p:sldId id="271" r:id="rId19"/>
    <p:sldId id="272" r:id="rId20"/>
    <p:sldId id="273" r:id="rId21"/>
    <p:sldId id="274"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4302B970-B930-4593-95FA-9691F0E47828}" type="datetimeFigureOut">
              <a:rPr lang="en-US" smtClean="0"/>
              <a:t>1/13/2020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6697E67-D666-473F-A8C8-9B690D7C9AEC}"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02B970-B930-4593-95FA-9691F0E47828}"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97E67-D666-473F-A8C8-9B690D7C9AEC}"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02B970-B930-4593-95FA-9691F0E47828}"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97E67-D666-473F-A8C8-9B690D7C9AEC}"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02B970-B930-4593-95FA-9691F0E47828}"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97E67-D666-473F-A8C8-9B690D7C9AEC}"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02B970-B930-4593-95FA-9691F0E47828}"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97E67-D666-473F-A8C8-9B690D7C9A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302B970-B930-4593-95FA-9691F0E47828}"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97E67-D666-473F-A8C8-9B690D7C9AEC}"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302B970-B930-4593-95FA-9691F0E47828}" type="datetimeFigureOut">
              <a:rPr lang="en-US" smtClean="0"/>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697E67-D666-473F-A8C8-9B690D7C9AEC}"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302B970-B930-4593-95FA-9691F0E47828}" type="datetimeFigureOut">
              <a:rPr lang="en-US" smtClean="0"/>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697E67-D666-473F-A8C8-9B690D7C9AEC}"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02B970-B930-4593-95FA-9691F0E47828}" type="datetimeFigureOut">
              <a:rPr lang="en-US" smtClean="0"/>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697E67-D666-473F-A8C8-9B690D7C9A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02B970-B930-4593-95FA-9691F0E47828}"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97E67-D666-473F-A8C8-9B690D7C9A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02B970-B930-4593-95FA-9691F0E47828}"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97E67-D666-473F-A8C8-9B690D7C9A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4302B970-B930-4593-95FA-9691F0E47828}" type="datetimeFigureOut">
              <a:rPr lang="en-US" smtClean="0"/>
              <a:t>1/13/2020</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76697E67-D666-473F-A8C8-9B690D7C9A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270towin.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voterreg.dmv.ny.gov/MotorVot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Elections and Voting Behavior</a:t>
            </a:r>
            <a:endParaRPr lang="en-US" dirty="0"/>
          </a:p>
        </p:txBody>
      </p:sp>
      <p:sp>
        <p:nvSpPr>
          <p:cNvPr id="3" name="Subtitle 2"/>
          <p:cNvSpPr>
            <a:spLocks noGrp="1"/>
          </p:cNvSpPr>
          <p:nvPr>
            <p:ph type="subTitle" idx="1"/>
          </p:nvPr>
        </p:nvSpPr>
        <p:spPr/>
        <p:txBody>
          <a:bodyPr/>
          <a:lstStyle/>
          <a:p>
            <a:r>
              <a:rPr lang="en-US" dirty="0" smtClean="0"/>
              <a:t>Edwards Chapter 9</a:t>
            </a:r>
            <a:endParaRPr lang="en-US" dirty="0"/>
          </a:p>
        </p:txBody>
      </p:sp>
    </p:spTree>
    <p:extLst>
      <p:ext uri="{BB962C8B-B14F-4D97-AF65-F5344CB8AC3E}">
        <p14:creationId xmlns:p14="http://schemas.microsoft.com/office/powerpoint/2010/main" val="3814136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dirty="0"/>
              <a:t>Who Votes?</a:t>
            </a:r>
          </a:p>
          <a:p>
            <a:pPr lvl="1"/>
            <a:r>
              <a:rPr lang="en-US" altLang="en-US" sz="2800" b="1" dirty="0"/>
              <a:t>Education</a:t>
            </a:r>
            <a:r>
              <a:rPr lang="en-US" altLang="en-US" sz="2800" dirty="0" smtClean="0"/>
              <a:t>:  </a:t>
            </a:r>
            <a:r>
              <a:rPr lang="en-US" altLang="en-US" sz="2800" dirty="0"/>
              <a:t>More education = more likely to vote. </a:t>
            </a:r>
            <a:r>
              <a:rPr lang="en-US" altLang="en-US" sz="2800" b="1" dirty="0"/>
              <a:t>Most important factor</a:t>
            </a:r>
          </a:p>
          <a:p>
            <a:pPr lvl="1"/>
            <a:r>
              <a:rPr lang="en-US" altLang="en-US" sz="2800" b="1" dirty="0"/>
              <a:t>Age</a:t>
            </a:r>
            <a:r>
              <a:rPr lang="en-US" altLang="en-US" sz="2800" b="1" dirty="0" smtClean="0"/>
              <a:t>:</a:t>
            </a:r>
            <a:r>
              <a:rPr lang="en-US" altLang="en-US" sz="2800" dirty="0" smtClean="0"/>
              <a:t>  </a:t>
            </a:r>
            <a:r>
              <a:rPr lang="en-US" altLang="en-US" sz="2800" dirty="0"/>
              <a:t>Older = more likely to vote</a:t>
            </a:r>
          </a:p>
          <a:p>
            <a:pPr lvl="1"/>
            <a:r>
              <a:rPr lang="en-US" altLang="en-US" sz="2800" b="1" dirty="0"/>
              <a:t>Race</a:t>
            </a:r>
            <a:r>
              <a:rPr lang="en-US" altLang="en-US" sz="2800" dirty="0"/>
              <a:t>: </a:t>
            </a:r>
            <a:r>
              <a:rPr lang="en-US" altLang="en-US" sz="2800" dirty="0" smtClean="0"/>
              <a:t> Caucasian </a:t>
            </a:r>
            <a:r>
              <a:rPr lang="en-US" altLang="en-US" sz="2800" dirty="0"/>
              <a:t>= more likely to vote. </a:t>
            </a:r>
            <a:r>
              <a:rPr lang="en-US" altLang="en-US" sz="2800" b="1" dirty="0"/>
              <a:t>BUT</a:t>
            </a:r>
            <a:r>
              <a:rPr lang="en-US" altLang="en-US" sz="2800" dirty="0"/>
              <a:t>, other ethnicities are higher with comparable education</a:t>
            </a:r>
          </a:p>
          <a:p>
            <a:pPr lvl="1"/>
            <a:r>
              <a:rPr lang="en-US" altLang="en-US" sz="2800" b="1" dirty="0"/>
              <a:t>Gender</a:t>
            </a:r>
            <a:r>
              <a:rPr lang="en-US" altLang="en-US" sz="2800" dirty="0"/>
              <a:t>: Female = more likely to vote</a:t>
            </a:r>
          </a:p>
          <a:p>
            <a:endParaRPr lang="en-US" dirty="0"/>
          </a:p>
        </p:txBody>
      </p:sp>
      <p:sp>
        <p:nvSpPr>
          <p:cNvPr id="3" name="Title 2"/>
          <p:cNvSpPr>
            <a:spLocks noGrp="1"/>
          </p:cNvSpPr>
          <p:nvPr>
            <p:ph type="title"/>
          </p:nvPr>
        </p:nvSpPr>
        <p:spPr/>
        <p:txBody>
          <a:bodyPr/>
          <a:lstStyle/>
          <a:p>
            <a:r>
              <a:rPr lang="en-US" altLang="en-US" sz="4000" dirty="0">
                <a:solidFill>
                  <a:srgbClr val="895D1D"/>
                </a:solidFill>
              </a:rPr>
              <a:t>Whether to Vote: A Citizen’s</a:t>
            </a:r>
            <a:br>
              <a:rPr lang="en-US" altLang="en-US" sz="4000" dirty="0">
                <a:solidFill>
                  <a:srgbClr val="895D1D"/>
                </a:solidFill>
              </a:rPr>
            </a:br>
            <a:r>
              <a:rPr lang="en-US" altLang="en-US" sz="4000" dirty="0">
                <a:solidFill>
                  <a:srgbClr val="895D1D"/>
                </a:solidFill>
              </a:rPr>
              <a:t>First Choice</a:t>
            </a:r>
            <a:endParaRPr lang="en-US" dirty="0"/>
          </a:p>
        </p:txBody>
      </p:sp>
    </p:spTree>
    <p:extLst>
      <p:ext uri="{BB962C8B-B14F-4D97-AF65-F5344CB8AC3E}">
        <p14:creationId xmlns:p14="http://schemas.microsoft.com/office/powerpoint/2010/main" val="1304960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en-US" sz="3200" dirty="0"/>
              <a:t>Who Votes? </a:t>
            </a:r>
          </a:p>
          <a:p>
            <a:pPr lvl="1"/>
            <a:r>
              <a:rPr lang="en-US" altLang="en-US" sz="3200" dirty="0"/>
              <a:t>Marital Status: Married = more likely to vote</a:t>
            </a:r>
          </a:p>
          <a:p>
            <a:pPr lvl="1"/>
            <a:r>
              <a:rPr lang="en-US" altLang="en-US" sz="3200" dirty="0"/>
              <a:t>Union Membership: Union member = more likely to vote</a:t>
            </a:r>
          </a:p>
          <a:p>
            <a:pPr lvl="1"/>
            <a:r>
              <a:rPr lang="en-US" altLang="en-US" sz="3200" b="1" dirty="0"/>
              <a:t>Traits are cumulative–possessing several adds up</a:t>
            </a:r>
          </a:p>
          <a:p>
            <a:endParaRPr lang="en-US" sz="3200" dirty="0"/>
          </a:p>
        </p:txBody>
      </p:sp>
      <p:sp>
        <p:nvSpPr>
          <p:cNvPr id="3" name="Title 2"/>
          <p:cNvSpPr>
            <a:spLocks noGrp="1"/>
          </p:cNvSpPr>
          <p:nvPr>
            <p:ph type="title"/>
          </p:nvPr>
        </p:nvSpPr>
        <p:spPr/>
        <p:txBody>
          <a:bodyPr/>
          <a:lstStyle/>
          <a:p>
            <a:r>
              <a:rPr lang="en-US" altLang="en-US" sz="4000" dirty="0">
                <a:solidFill>
                  <a:srgbClr val="895D1D"/>
                </a:solidFill>
              </a:rPr>
              <a:t>Whether to Vote: A Citizen’s</a:t>
            </a:r>
            <a:br>
              <a:rPr lang="en-US" altLang="en-US" sz="4000" dirty="0">
                <a:solidFill>
                  <a:srgbClr val="895D1D"/>
                </a:solidFill>
              </a:rPr>
            </a:br>
            <a:r>
              <a:rPr lang="en-US" altLang="en-US" sz="4000" dirty="0">
                <a:solidFill>
                  <a:srgbClr val="895D1D"/>
                </a:solidFill>
              </a:rPr>
              <a:t>First Choice</a:t>
            </a:r>
            <a:endParaRPr lang="en-US" dirty="0"/>
          </a:p>
        </p:txBody>
      </p:sp>
    </p:spTree>
    <p:extLst>
      <p:ext uri="{BB962C8B-B14F-4D97-AF65-F5344CB8AC3E}">
        <p14:creationId xmlns:p14="http://schemas.microsoft.com/office/powerpoint/2010/main" val="410469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Voter ID (identification) is a way to protect a person’s right to vote. No citizen should be prevented from exercising this basic right, but it is also the duty of governing officials to ensure that valid votes are cast so that the results of an election are representative of the desires of the community.</a:t>
            </a:r>
            <a:endParaRPr lang="en-US" dirty="0"/>
          </a:p>
        </p:txBody>
      </p:sp>
      <p:sp>
        <p:nvSpPr>
          <p:cNvPr id="3" name="Title 2"/>
          <p:cNvSpPr>
            <a:spLocks noGrp="1"/>
          </p:cNvSpPr>
          <p:nvPr>
            <p:ph type="title"/>
          </p:nvPr>
        </p:nvSpPr>
        <p:spPr/>
        <p:txBody>
          <a:bodyPr/>
          <a:lstStyle/>
          <a:p>
            <a:r>
              <a:rPr lang="en-US" dirty="0" smtClean="0"/>
              <a:t>Voter ID Laws</a:t>
            </a:r>
            <a:endParaRPr lang="en-US" dirty="0"/>
          </a:p>
        </p:txBody>
      </p:sp>
      <p:pic>
        <p:nvPicPr>
          <p:cNvPr id="5" name="Picture 4"/>
          <p:cNvPicPr>
            <a:picLocks noChangeAspect="1"/>
          </p:cNvPicPr>
          <p:nvPr/>
        </p:nvPicPr>
        <p:blipFill>
          <a:blip r:embed="rId2"/>
          <a:stretch>
            <a:fillRect/>
          </a:stretch>
        </p:blipFill>
        <p:spPr>
          <a:xfrm>
            <a:off x="2847358" y="4567503"/>
            <a:ext cx="3438525" cy="2138097"/>
          </a:xfrm>
          <a:prstGeom prst="rect">
            <a:avLst/>
          </a:prstGeom>
        </p:spPr>
      </p:pic>
    </p:spTree>
    <p:extLst>
      <p:ext uri="{BB962C8B-B14F-4D97-AF65-F5344CB8AC3E}">
        <p14:creationId xmlns:p14="http://schemas.microsoft.com/office/powerpoint/2010/main" val="1392387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83367341"/>
              </p:ext>
            </p:extLst>
          </p:nvPr>
        </p:nvGraphicFramePr>
        <p:xfrm>
          <a:off x="698500" y="2247900"/>
          <a:ext cx="7747000" cy="3093720"/>
        </p:xfrm>
        <a:graphic>
          <a:graphicData uri="http://schemas.openxmlformats.org/drawingml/2006/table">
            <a:tbl>
              <a:tblPr firstRow="1" bandRow="1">
                <a:tableStyleId>{00A15C55-8517-42AA-B614-E9B94910E393}</a:tableStyleId>
              </a:tblPr>
              <a:tblGrid>
                <a:gridCol w="3873500">
                  <a:extLst>
                    <a:ext uri="{9D8B030D-6E8A-4147-A177-3AD203B41FA5}">
                      <a16:colId xmlns:a16="http://schemas.microsoft.com/office/drawing/2014/main" val="992561755"/>
                    </a:ext>
                  </a:extLst>
                </a:gridCol>
                <a:gridCol w="3873500">
                  <a:extLst>
                    <a:ext uri="{9D8B030D-6E8A-4147-A177-3AD203B41FA5}">
                      <a16:colId xmlns:a16="http://schemas.microsoft.com/office/drawing/2014/main" val="3916957809"/>
                    </a:ext>
                  </a:extLst>
                </a:gridCol>
              </a:tblGrid>
              <a:tr h="495300">
                <a:tc>
                  <a:txBody>
                    <a:bodyPr/>
                    <a:lstStyle/>
                    <a:p>
                      <a:pPr algn="ctr"/>
                      <a:r>
                        <a:rPr lang="en-US" dirty="0" smtClean="0"/>
                        <a:t>Pros</a:t>
                      </a:r>
                      <a:endParaRPr lang="en-US" dirty="0"/>
                    </a:p>
                  </a:txBody>
                  <a:tcPr/>
                </a:tc>
                <a:tc>
                  <a:txBody>
                    <a:bodyPr/>
                    <a:lstStyle/>
                    <a:p>
                      <a:pPr algn="ctr"/>
                      <a:r>
                        <a:rPr lang="en-US" dirty="0" smtClean="0"/>
                        <a:t>Cons</a:t>
                      </a:r>
                      <a:endParaRPr lang="en-US" dirty="0"/>
                    </a:p>
                  </a:txBody>
                  <a:tcPr/>
                </a:tc>
                <a:extLst>
                  <a:ext uri="{0D108BD9-81ED-4DB2-BD59-A6C34878D82A}">
                    <a16:rowId xmlns:a16="http://schemas.microsoft.com/office/drawing/2014/main" val="2110894599"/>
                  </a:ext>
                </a:extLst>
              </a:tr>
              <a:tr h="769620">
                <a:tc>
                  <a:txBody>
                    <a:bodyPr/>
                    <a:lstStyle/>
                    <a:p>
                      <a:r>
                        <a:rPr lang="en-US" sz="1800" b="0" i="0" kern="1200" dirty="0" smtClean="0">
                          <a:solidFill>
                            <a:schemeClr val="dk1"/>
                          </a:solidFill>
                          <a:effectLst/>
                          <a:latin typeface="+mn-lt"/>
                          <a:ea typeface="+mn-ea"/>
                          <a:cs typeface="+mn-cs"/>
                        </a:rPr>
                        <a:t>Voter ID laws provide a reliable form of identification to use.</a:t>
                      </a:r>
                      <a:endParaRPr lang="en-US" b="0" dirty="0"/>
                    </a:p>
                  </a:txBody>
                  <a:tcPr/>
                </a:tc>
                <a:tc>
                  <a:txBody>
                    <a:bodyPr/>
                    <a:lstStyle/>
                    <a:p>
                      <a:r>
                        <a:rPr lang="en-US" sz="1800" b="0" i="0" kern="1200" dirty="0" smtClean="0">
                          <a:solidFill>
                            <a:schemeClr val="dk1"/>
                          </a:solidFill>
                          <a:effectLst/>
                          <a:latin typeface="+mn-lt"/>
                          <a:ea typeface="+mn-ea"/>
                          <a:cs typeface="+mn-cs"/>
                        </a:rPr>
                        <a:t>It deprives people of their right to vote if they don’t carry “correct” identification.</a:t>
                      </a:r>
                      <a:endParaRPr lang="en-US" b="0" dirty="0"/>
                    </a:p>
                  </a:txBody>
                  <a:tcPr/>
                </a:tc>
                <a:extLst>
                  <a:ext uri="{0D108BD9-81ED-4DB2-BD59-A6C34878D82A}">
                    <a16:rowId xmlns:a16="http://schemas.microsoft.com/office/drawing/2014/main" val="3299126177"/>
                  </a:ext>
                </a:extLst>
              </a:tr>
              <a:tr h="769620">
                <a:tc>
                  <a:txBody>
                    <a:bodyPr/>
                    <a:lstStyle/>
                    <a:p>
                      <a:r>
                        <a:rPr lang="en-US" sz="1800" b="0" i="0" kern="1200" dirty="0" smtClean="0">
                          <a:solidFill>
                            <a:schemeClr val="dk1"/>
                          </a:solidFill>
                          <a:effectLst/>
                          <a:latin typeface="+mn-lt"/>
                          <a:ea typeface="+mn-ea"/>
                          <a:cs typeface="+mn-cs"/>
                        </a:rPr>
                        <a:t>This legislation can reduce the chances of voting multiple times.</a:t>
                      </a:r>
                      <a:endParaRPr lang="en-US" b="0" dirty="0"/>
                    </a:p>
                  </a:txBody>
                  <a:tcPr/>
                </a:tc>
                <a:tc>
                  <a:txBody>
                    <a:bodyPr/>
                    <a:lstStyle/>
                    <a:p>
                      <a:r>
                        <a:rPr lang="en-US" sz="1800" b="0" i="0" kern="1200" dirty="0" smtClean="0">
                          <a:solidFill>
                            <a:schemeClr val="dk1"/>
                          </a:solidFill>
                          <a:effectLst/>
                          <a:latin typeface="+mn-lt"/>
                          <a:ea typeface="+mn-ea"/>
                          <a:cs typeface="+mn-cs"/>
                        </a:rPr>
                        <a:t>Obtaining a voter ID is costly for people, even if the identification is free.</a:t>
                      </a:r>
                      <a:endParaRPr lang="en-US" b="0" dirty="0"/>
                    </a:p>
                  </a:txBody>
                  <a:tcPr/>
                </a:tc>
                <a:extLst>
                  <a:ext uri="{0D108BD9-81ED-4DB2-BD59-A6C34878D82A}">
                    <a16:rowId xmlns:a16="http://schemas.microsoft.com/office/drawing/2014/main" val="2957057629"/>
                  </a:ext>
                </a:extLst>
              </a:tr>
              <a:tr h="769620">
                <a:tc>
                  <a:txBody>
                    <a:bodyPr/>
                    <a:lstStyle/>
                    <a:p>
                      <a:r>
                        <a:rPr lang="en-US" sz="1800" b="0" i="0" kern="1200" dirty="0" smtClean="0">
                          <a:solidFill>
                            <a:schemeClr val="dk1"/>
                          </a:solidFill>
                          <a:effectLst/>
                          <a:latin typeface="+mn-lt"/>
                          <a:ea typeface="+mn-ea"/>
                          <a:cs typeface="+mn-cs"/>
                        </a:rPr>
                        <a:t>It protects the value of the votes for everyone who casts a ballot legally.</a:t>
                      </a:r>
                      <a:endParaRPr lang="en-US" b="0" dirty="0"/>
                    </a:p>
                  </a:txBody>
                  <a:tcPr/>
                </a:tc>
                <a:tc>
                  <a:txBody>
                    <a:bodyPr/>
                    <a:lstStyle/>
                    <a:p>
                      <a:r>
                        <a:rPr lang="en-US" sz="1800" b="0" i="0" kern="1200" dirty="0" smtClean="0">
                          <a:solidFill>
                            <a:schemeClr val="dk1"/>
                          </a:solidFill>
                          <a:effectLst/>
                          <a:latin typeface="+mn-lt"/>
                          <a:ea typeface="+mn-ea"/>
                          <a:cs typeface="+mn-cs"/>
                        </a:rPr>
                        <a:t>Minorities are disproportionally impacted by voter ID laws.</a:t>
                      </a:r>
                      <a:endParaRPr lang="en-US" b="0" dirty="0"/>
                    </a:p>
                  </a:txBody>
                  <a:tcPr/>
                </a:tc>
                <a:extLst>
                  <a:ext uri="{0D108BD9-81ED-4DB2-BD59-A6C34878D82A}">
                    <a16:rowId xmlns:a16="http://schemas.microsoft.com/office/drawing/2014/main" val="3112790377"/>
                  </a:ext>
                </a:extLst>
              </a:tr>
            </a:tbl>
          </a:graphicData>
        </a:graphic>
      </p:graphicFrame>
      <p:sp>
        <p:nvSpPr>
          <p:cNvPr id="3" name="Title 2"/>
          <p:cNvSpPr>
            <a:spLocks noGrp="1"/>
          </p:cNvSpPr>
          <p:nvPr>
            <p:ph type="title"/>
          </p:nvPr>
        </p:nvSpPr>
        <p:spPr/>
        <p:txBody>
          <a:bodyPr/>
          <a:lstStyle/>
          <a:p>
            <a:r>
              <a:rPr lang="en-US" dirty="0"/>
              <a:t>Voter ID Laws</a:t>
            </a:r>
          </a:p>
        </p:txBody>
      </p:sp>
    </p:spTree>
    <p:extLst>
      <p:ext uri="{BB962C8B-B14F-4D97-AF65-F5344CB8AC3E}">
        <p14:creationId xmlns:p14="http://schemas.microsoft.com/office/powerpoint/2010/main" val="35087382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b="1" dirty="0"/>
              <a:t>Mandate Theory of Elections</a:t>
            </a:r>
          </a:p>
          <a:p>
            <a:pPr lvl="1"/>
            <a:r>
              <a:rPr lang="en-US" altLang="en-US" sz="2800" b="1" dirty="0"/>
              <a:t>The idea that the winning candidate has a mandate from the people to carry out his or her platforms and politics</a:t>
            </a:r>
          </a:p>
          <a:p>
            <a:pPr lvl="1"/>
            <a:r>
              <a:rPr lang="en-US" altLang="en-US" sz="2800" dirty="0"/>
              <a:t>Politicians like the theory better than political scientists do.</a:t>
            </a:r>
          </a:p>
          <a:p>
            <a:endParaRPr lang="en-US" dirty="0"/>
          </a:p>
        </p:txBody>
      </p:sp>
      <p:sp>
        <p:nvSpPr>
          <p:cNvPr id="3" name="Title 2"/>
          <p:cNvSpPr>
            <a:spLocks noGrp="1"/>
          </p:cNvSpPr>
          <p:nvPr>
            <p:ph type="title"/>
          </p:nvPr>
        </p:nvSpPr>
        <p:spPr/>
        <p:txBody>
          <a:bodyPr/>
          <a:lstStyle/>
          <a:p>
            <a:r>
              <a:rPr lang="en-US" altLang="en-US" sz="4400" dirty="0"/>
              <a:t>Explaining Citizens’ Decisions</a:t>
            </a:r>
            <a:endParaRPr lang="en-US" sz="44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9055" y="4800600"/>
            <a:ext cx="2847975"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89307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pPr>
            <a:r>
              <a:rPr lang="en-US" altLang="en-US" sz="2800" b="1" dirty="0"/>
              <a:t>Party Identification</a:t>
            </a:r>
          </a:p>
          <a:p>
            <a:pPr lvl="1">
              <a:lnSpc>
                <a:spcPct val="90000"/>
              </a:lnSpc>
            </a:pPr>
            <a:r>
              <a:rPr lang="en-US" altLang="en-US" sz="2800" b="1" dirty="0"/>
              <a:t>People still generally vote for a party they agree with.</a:t>
            </a:r>
          </a:p>
          <a:p>
            <a:pPr lvl="1">
              <a:lnSpc>
                <a:spcPct val="90000"/>
              </a:lnSpc>
            </a:pPr>
            <a:r>
              <a:rPr lang="en-US" altLang="en-US" sz="2800" dirty="0"/>
              <a:t>With the rise of candidate-centered politics, parties’ hold on voters declined in the 1960s and 1970s.</a:t>
            </a:r>
          </a:p>
          <a:p>
            <a:pPr lvl="1">
              <a:lnSpc>
                <a:spcPct val="90000"/>
              </a:lnSpc>
            </a:pPr>
            <a:r>
              <a:rPr lang="en-US" altLang="en-US" sz="2800" b="1" dirty="0"/>
              <a:t>Many more voters make an individual voting decision and are up for grabs each election, (so-called floating voters).</a:t>
            </a:r>
          </a:p>
          <a:p>
            <a:endParaRPr lang="en-US" dirty="0"/>
          </a:p>
        </p:txBody>
      </p:sp>
      <p:sp>
        <p:nvSpPr>
          <p:cNvPr id="3" name="Title 2"/>
          <p:cNvSpPr>
            <a:spLocks noGrp="1"/>
          </p:cNvSpPr>
          <p:nvPr>
            <p:ph type="title"/>
          </p:nvPr>
        </p:nvSpPr>
        <p:spPr/>
        <p:txBody>
          <a:bodyPr/>
          <a:lstStyle/>
          <a:p>
            <a:r>
              <a:rPr lang="en-US" altLang="en-US" sz="4400" dirty="0">
                <a:solidFill>
                  <a:srgbClr val="895D1D"/>
                </a:solidFill>
              </a:rPr>
              <a:t>Explaining Citizens’ Decisions</a:t>
            </a:r>
            <a:endParaRPr lang="en-US" dirty="0"/>
          </a:p>
        </p:txBody>
      </p:sp>
    </p:spTree>
    <p:extLst>
      <p:ext uri="{BB962C8B-B14F-4D97-AF65-F5344CB8AC3E}">
        <p14:creationId xmlns:p14="http://schemas.microsoft.com/office/powerpoint/2010/main" val="3075892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dirty="0"/>
              <a:t>How Americans See the Candidates</a:t>
            </a:r>
          </a:p>
          <a:p>
            <a:pPr lvl="1"/>
            <a:r>
              <a:rPr lang="en-US" altLang="en-US" sz="2800" b="1" dirty="0"/>
              <a:t>Candidates want a good visual image.</a:t>
            </a:r>
          </a:p>
          <a:p>
            <a:pPr lvl="2"/>
            <a:r>
              <a:rPr lang="en-US" altLang="en-US" sz="2800" dirty="0"/>
              <a:t>Especially on dimensions of integrity, reliability, and competence</a:t>
            </a:r>
          </a:p>
          <a:p>
            <a:pPr lvl="1"/>
            <a:r>
              <a:rPr lang="en-US" altLang="en-US" sz="2800" dirty="0"/>
              <a:t>Personality plays a role in vote choice, especially if a candidate is perceived to be incompetent or dishonest.</a:t>
            </a:r>
          </a:p>
          <a:p>
            <a:endParaRPr lang="en-US" dirty="0"/>
          </a:p>
        </p:txBody>
      </p:sp>
      <p:sp>
        <p:nvSpPr>
          <p:cNvPr id="3" name="Title 2"/>
          <p:cNvSpPr>
            <a:spLocks noGrp="1"/>
          </p:cNvSpPr>
          <p:nvPr>
            <p:ph type="title"/>
          </p:nvPr>
        </p:nvSpPr>
        <p:spPr/>
        <p:txBody>
          <a:bodyPr/>
          <a:lstStyle/>
          <a:p>
            <a:r>
              <a:rPr lang="en-US" altLang="en-US" sz="4400" dirty="0">
                <a:solidFill>
                  <a:srgbClr val="895D1D"/>
                </a:solidFill>
              </a:rPr>
              <a:t>Explaining Citizens’ Decisions</a:t>
            </a:r>
            <a:endParaRPr lang="en-US" dirty="0"/>
          </a:p>
        </p:txBody>
      </p:sp>
    </p:spTree>
    <p:extLst>
      <p:ext uri="{BB962C8B-B14F-4D97-AF65-F5344CB8AC3E}">
        <p14:creationId xmlns:p14="http://schemas.microsoft.com/office/powerpoint/2010/main" val="13928742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nSpc>
                <a:spcPct val="90000"/>
              </a:lnSpc>
            </a:pPr>
            <a:r>
              <a:rPr lang="en-US" altLang="en-US" sz="2800" b="1" dirty="0"/>
              <a:t>Policy </a:t>
            </a:r>
            <a:r>
              <a:rPr lang="en-US" altLang="en-US" sz="2800" b="1" dirty="0" smtClean="0"/>
              <a:t>Voting:  Basing </a:t>
            </a:r>
            <a:r>
              <a:rPr lang="en-US" altLang="en-US" sz="2800" b="1" dirty="0"/>
              <a:t>your vote choice on issue preferences and where the candidates stand on policy issues</a:t>
            </a:r>
          </a:p>
          <a:p>
            <a:pPr lvl="1">
              <a:lnSpc>
                <a:spcPct val="90000"/>
              </a:lnSpc>
            </a:pPr>
            <a:r>
              <a:rPr lang="en-US" altLang="en-US" sz="2600" dirty="0"/>
              <a:t>Policy voting </a:t>
            </a:r>
            <a:r>
              <a:rPr lang="en-US" altLang="en-US" sz="2600" b="1" dirty="0"/>
              <a:t>may occur if : </a:t>
            </a:r>
          </a:p>
          <a:p>
            <a:pPr lvl="2">
              <a:lnSpc>
                <a:spcPct val="90000"/>
              </a:lnSpc>
            </a:pPr>
            <a:r>
              <a:rPr lang="en-US" altLang="en-US" sz="2600" b="1" dirty="0"/>
              <a:t>Voters know where they and the candidates stand on issues and see differences </a:t>
            </a:r>
            <a:r>
              <a:rPr lang="en-US" altLang="en-US" sz="2600" dirty="0"/>
              <a:t>between </a:t>
            </a:r>
            <a:r>
              <a:rPr lang="en-US" altLang="en-US" sz="2600" dirty="0" smtClean="0"/>
              <a:t>candidates</a:t>
            </a:r>
          </a:p>
          <a:p>
            <a:pPr lvl="2">
              <a:lnSpc>
                <a:spcPct val="90000"/>
              </a:lnSpc>
            </a:pPr>
            <a:endParaRPr lang="en-US" altLang="en-US" sz="2600" dirty="0"/>
          </a:p>
          <a:p>
            <a:pPr lvl="1">
              <a:lnSpc>
                <a:spcPct val="90000"/>
              </a:lnSpc>
            </a:pPr>
            <a:r>
              <a:rPr lang="en-US" altLang="en-US" sz="2600" b="1" dirty="0"/>
              <a:t>Unlikely to occur because:</a:t>
            </a:r>
          </a:p>
          <a:p>
            <a:pPr lvl="2">
              <a:lnSpc>
                <a:spcPct val="90000"/>
              </a:lnSpc>
            </a:pPr>
            <a:r>
              <a:rPr lang="en-US" altLang="en-US" sz="2600" b="1" dirty="0"/>
              <a:t>Candidates can be ambiguous on the issues.</a:t>
            </a:r>
          </a:p>
          <a:p>
            <a:pPr lvl="2">
              <a:lnSpc>
                <a:spcPct val="90000"/>
              </a:lnSpc>
            </a:pPr>
            <a:r>
              <a:rPr lang="en-US" altLang="en-US" sz="2600" b="1" dirty="0"/>
              <a:t>Media tend to focus on the “horse race” not issues</a:t>
            </a:r>
            <a:r>
              <a:rPr lang="en-US" altLang="en-US" sz="2600" b="1" dirty="0" smtClean="0"/>
              <a:t>.</a:t>
            </a:r>
            <a:endParaRPr lang="en-US" altLang="en-US" sz="2600" b="1" dirty="0"/>
          </a:p>
        </p:txBody>
      </p:sp>
      <p:sp>
        <p:nvSpPr>
          <p:cNvPr id="3" name="Title 2"/>
          <p:cNvSpPr>
            <a:spLocks noGrp="1"/>
          </p:cNvSpPr>
          <p:nvPr>
            <p:ph type="title"/>
          </p:nvPr>
        </p:nvSpPr>
        <p:spPr/>
        <p:txBody>
          <a:bodyPr/>
          <a:lstStyle/>
          <a:p>
            <a:r>
              <a:rPr lang="en-US" altLang="en-US" sz="4400" dirty="0">
                <a:solidFill>
                  <a:srgbClr val="895D1D"/>
                </a:solidFill>
              </a:rPr>
              <a:t>Explaining Citizens’ Decisions</a:t>
            </a:r>
            <a:endParaRPr lang="en-US" dirty="0"/>
          </a:p>
        </p:txBody>
      </p:sp>
    </p:spTree>
    <p:extLst>
      <p:ext uri="{BB962C8B-B14F-4D97-AF65-F5344CB8AC3E}">
        <p14:creationId xmlns:p14="http://schemas.microsoft.com/office/powerpoint/2010/main" val="20579042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3200" b="1" dirty="0"/>
              <a:t>Electoral college actually elects the president—founders wanted him chosen by the elite of the country</a:t>
            </a:r>
          </a:p>
          <a:p>
            <a:r>
              <a:rPr lang="en-US" altLang="en-US" sz="3200" b="1" dirty="0"/>
              <a:t>States choose the electors</a:t>
            </a:r>
          </a:p>
          <a:p>
            <a:r>
              <a:rPr lang="en-US" altLang="en-US" sz="3200" b="1" dirty="0"/>
              <a:t>Winner-Take-All system gives bigger emphasis to more populated states</a:t>
            </a:r>
          </a:p>
          <a:p>
            <a:endParaRPr lang="en-US" dirty="0"/>
          </a:p>
        </p:txBody>
      </p:sp>
      <p:sp>
        <p:nvSpPr>
          <p:cNvPr id="3" name="Title 2"/>
          <p:cNvSpPr>
            <a:spLocks noGrp="1"/>
          </p:cNvSpPr>
          <p:nvPr>
            <p:ph type="title"/>
          </p:nvPr>
        </p:nvSpPr>
        <p:spPr/>
        <p:txBody>
          <a:bodyPr/>
          <a:lstStyle/>
          <a:p>
            <a:r>
              <a:rPr lang="en-US" dirty="0" smtClean="0"/>
              <a:t>The Electoral College</a:t>
            </a:r>
            <a:endParaRPr lang="en-US" dirty="0"/>
          </a:p>
        </p:txBody>
      </p:sp>
    </p:spTree>
    <p:extLst>
      <p:ext uri="{BB962C8B-B14F-4D97-AF65-F5344CB8AC3E}">
        <p14:creationId xmlns:p14="http://schemas.microsoft.com/office/powerpoint/2010/main" val="40701581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altLang="en-US" sz="2800" dirty="0"/>
              <a:t>How it works today:</a:t>
            </a:r>
          </a:p>
          <a:p>
            <a:pPr lvl="1"/>
            <a:r>
              <a:rPr lang="en-US" altLang="en-US" sz="2400" dirty="0"/>
              <a:t>Each state has as many votes as it does Representatives and Senators.</a:t>
            </a:r>
          </a:p>
          <a:p>
            <a:pPr lvl="1"/>
            <a:r>
              <a:rPr lang="en-US" altLang="en-US" sz="2400" dirty="0"/>
              <a:t>Winner of popular vote typically gets all the Electoral College votes for that state</a:t>
            </a:r>
          </a:p>
          <a:p>
            <a:pPr lvl="1"/>
            <a:r>
              <a:rPr lang="en-US" altLang="en-US" sz="2400" dirty="0"/>
              <a:t>Electors meet in December, votes are reported by the vice president in January</a:t>
            </a:r>
          </a:p>
          <a:p>
            <a:pPr lvl="1"/>
            <a:r>
              <a:rPr lang="en-US" altLang="en-US" sz="2400" b="1" dirty="0"/>
              <a:t>If no candidate gets a majority (270 votes), the House of Representatives votes for president, with each state casting one vote</a:t>
            </a:r>
            <a:r>
              <a:rPr lang="en-US" altLang="en-US" sz="2400" b="1" dirty="0" smtClean="0"/>
              <a:t>.  Senate votes for VP</a:t>
            </a:r>
            <a:endParaRPr lang="en-US" altLang="en-US" sz="2400" b="1" dirty="0"/>
          </a:p>
          <a:p>
            <a:endParaRPr lang="en-US" dirty="0"/>
          </a:p>
        </p:txBody>
      </p:sp>
      <p:sp>
        <p:nvSpPr>
          <p:cNvPr id="3" name="Title 2"/>
          <p:cNvSpPr>
            <a:spLocks noGrp="1"/>
          </p:cNvSpPr>
          <p:nvPr>
            <p:ph type="title"/>
          </p:nvPr>
        </p:nvSpPr>
        <p:spPr/>
        <p:txBody>
          <a:bodyPr/>
          <a:lstStyle/>
          <a:p>
            <a:r>
              <a:rPr lang="en-US" dirty="0"/>
              <a:t>The Electoral College</a:t>
            </a:r>
          </a:p>
        </p:txBody>
      </p:sp>
      <p:sp>
        <p:nvSpPr>
          <p:cNvPr id="4" name="5-Point Star 3">
            <a:hlinkClick r:id="rId2"/>
          </p:cNvPr>
          <p:cNvSpPr/>
          <p:nvPr/>
        </p:nvSpPr>
        <p:spPr>
          <a:xfrm>
            <a:off x="7848600" y="5715000"/>
            <a:ext cx="596152" cy="685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2591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altLang="en-US" sz="2800" dirty="0"/>
              <a:t>Three types of elections:</a:t>
            </a:r>
          </a:p>
          <a:p>
            <a:pPr lvl="1"/>
            <a:r>
              <a:rPr lang="en-US" altLang="en-US" sz="2400" dirty="0"/>
              <a:t>Select party nominees (primary elections)</a:t>
            </a:r>
          </a:p>
          <a:p>
            <a:pPr lvl="1"/>
            <a:r>
              <a:rPr lang="en-US" altLang="en-US" sz="2400" dirty="0"/>
              <a:t>Select officeholders (general elections)</a:t>
            </a:r>
          </a:p>
          <a:p>
            <a:pPr lvl="1"/>
            <a:r>
              <a:rPr lang="en-US" altLang="en-US" sz="2400" dirty="0"/>
              <a:t>Select options on specific policies</a:t>
            </a:r>
          </a:p>
          <a:p>
            <a:pPr lvl="2"/>
            <a:r>
              <a:rPr lang="en-US" altLang="en-US" sz="2000" b="1" dirty="0"/>
              <a:t>Referendum</a:t>
            </a:r>
            <a:r>
              <a:rPr lang="en-US" altLang="en-US" sz="2000" dirty="0"/>
              <a:t>: state-level method of direct legislation that gives voters a chance to approve proposed legislation or constitutional amendment</a:t>
            </a:r>
          </a:p>
          <a:p>
            <a:pPr lvl="2"/>
            <a:r>
              <a:rPr lang="en-US" altLang="en-US" sz="2000" b="1" dirty="0"/>
              <a:t>Initiative petition</a:t>
            </a:r>
            <a:r>
              <a:rPr lang="en-US" altLang="en-US" sz="2000" dirty="0"/>
              <a:t>: process permitted in some states whereby voters may put proposed changes in the state constitution to a vote, given a sufficient number of signatures</a:t>
            </a:r>
          </a:p>
          <a:p>
            <a:endParaRPr lang="en-US" dirty="0"/>
          </a:p>
        </p:txBody>
      </p:sp>
      <p:sp>
        <p:nvSpPr>
          <p:cNvPr id="2" name="Title 1"/>
          <p:cNvSpPr>
            <a:spLocks noGrp="1"/>
          </p:cNvSpPr>
          <p:nvPr>
            <p:ph type="title"/>
          </p:nvPr>
        </p:nvSpPr>
        <p:spPr/>
        <p:txBody>
          <a:bodyPr/>
          <a:lstStyle/>
          <a:p>
            <a:r>
              <a:rPr lang="en-US" altLang="en-US" sz="4400" dirty="0"/>
              <a:t>How American Elections Work</a:t>
            </a:r>
            <a:endParaRPr lang="en-US" sz="4400" dirty="0"/>
          </a:p>
        </p:txBody>
      </p:sp>
    </p:spTree>
    <p:extLst>
      <p:ext uri="{BB962C8B-B14F-4D97-AF65-F5344CB8AC3E}">
        <p14:creationId xmlns:p14="http://schemas.microsoft.com/office/powerpoint/2010/main" val="35495994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90000"/>
              </a:lnSpc>
            </a:pPr>
            <a:r>
              <a:rPr lang="en-US" altLang="en-US" sz="2800" dirty="0"/>
              <a:t>Democracy and Elections</a:t>
            </a:r>
          </a:p>
          <a:p>
            <a:pPr lvl="1">
              <a:lnSpc>
                <a:spcPct val="90000"/>
              </a:lnSpc>
            </a:pPr>
            <a:r>
              <a:rPr lang="en-US" altLang="en-US" sz="2400" dirty="0"/>
              <a:t>The greater the policy differences between candidates, the more likely voters will be able to steer government policy by their choices.</a:t>
            </a:r>
          </a:p>
          <a:p>
            <a:pPr lvl="2">
              <a:lnSpc>
                <a:spcPct val="90000"/>
              </a:lnSpc>
            </a:pPr>
            <a:r>
              <a:rPr lang="en-US" altLang="en-US" dirty="0"/>
              <a:t>Unlikely—candidates do not always clarify issues</a:t>
            </a:r>
          </a:p>
          <a:p>
            <a:pPr lvl="1">
              <a:lnSpc>
                <a:spcPct val="90000"/>
              </a:lnSpc>
            </a:pPr>
            <a:r>
              <a:rPr lang="en-US" altLang="en-US" sz="2400" dirty="0"/>
              <a:t>Candidates who vow to continue popular policies are more likely to win elections.</a:t>
            </a:r>
          </a:p>
          <a:p>
            <a:pPr lvl="1">
              <a:lnSpc>
                <a:spcPct val="90000"/>
              </a:lnSpc>
            </a:pPr>
            <a:r>
              <a:rPr lang="en-US" altLang="en-US" sz="2400" b="1" dirty="0"/>
              <a:t>Retrospective voting: voters cast a vote based on what a candidate has done for them lately</a:t>
            </a:r>
          </a:p>
          <a:p>
            <a:endParaRPr lang="en-US" dirty="0"/>
          </a:p>
        </p:txBody>
      </p:sp>
      <p:sp>
        <p:nvSpPr>
          <p:cNvPr id="3" name="Title 2"/>
          <p:cNvSpPr>
            <a:spLocks noGrp="1"/>
          </p:cNvSpPr>
          <p:nvPr>
            <p:ph type="title"/>
          </p:nvPr>
        </p:nvSpPr>
        <p:spPr/>
        <p:txBody>
          <a:bodyPr/>
          <a:lstStyle/>
          <a:p>
            <a:r>
              <a:rPr lang="en-US" sz="3600" dirty="0" smtClean="0"/>
              <a:t>Understanding Elections and Voting Behavior</a:t>
            </a:r>
            <a:endParaRPr lang="en-US" sz="3600" dirty="0"/>
          </a:p>
        </p:txBody>
      </p:sp>
    </p:spTree>
    <p:extLst>
      <p:ext uri="{BB962C8B-B14F-4D97-AF65-F5344CB8AC3E}">
        <p14:creationId xmlns:p14="http://schemas.microsoft.com/office/powerpoint/2010/main" val="36652714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dirty="0"/>
              <a:t>Elections and the Scope of Government</a:t>
            </a:r>
          </a:p>
          <a:p>
            <a:pPr lvl="1"/>
            <a:r>
              <a:rPr lang="en-US" altLang="en-US" sz="2800" dirty="0"/>
              <a:t>Elections generally support government policies and power.</a:t>
            </a:r>
          </a:p>
          <a:p>
            <a:pPr lvl="1"/>
            <a:r>
              <a:rPr lang="en-US" altLang="en-US" sz="2800" dirty="0"/>
              <a:t>Voters feel they are sending a message to government to accomplish something</a:t>
            </a:r>
          </a:p>
          <a:p>
            <a:pPr lvl="1"/>
            <a:r>
              <a:rPr lang="en-US" altLang="en-US" sz="2800" dirty="0"/>
              <a:t>Thus, </a:t>
            </a:r>
            <a:r>
              <a:rPr lang="en-US" altLang="en-US" sz="2800" b="1" dirty="0"/>
              <a:t>the government expands to fill the needs of the voters</a:t>
            </a:r>
            <a:r>
              <a:rPr lang="en-US" altLang="en-US" sz="2800" dirty="0"/>
              <a:t>.</a:t>
            </a:r>
          </a:p>
          <a:p>
            <a:endParaRPr lang="en-US" dirty="0"/>
          </a:p>
        </p:txBody>
      </p:sp>
      <p:sp>
        <p:nvSpPr>
          <p:cNvPr id="3" name="Title 2"/>
          <p:cNvSpPr>
            <a:spLocks noGrp="1"/>
          </p:cNvSpPr>
          <p:nvPr>
            <p:ph type="title"/>
          </p:nvPr>
        </p:nvSpPr>
        <p:spPr/>
        <p:txBody>
          <a:bodyPr/>
          <a:lstStyle/>
          <a:p>
            <a:r>
              <a:rPr lang="en-US" dirty="0"/>
              <a:t>Understanding Elections and Voting Behavior</a:t>
            </a:r>
          </a:p>
        </p:txBody>
      </p:sp>
    </p:spTree>
    <p:extLst>
      <p:ext uri="{BB962C8B-B14F-4D97-AF65-F5344CB8AC3E}">
        <p14:creationId xmlns:p14="http://schemas.microsoft.com/office/powerpoint/2010/main" val="11274337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en-US" sz="2800" dirty="0"/>
              <a:t>Voters make two basic decisions at election time:</a:t>
            </a:r>
          </a:p>
          <a:p>
            <a:pPr lvl="1"/>
            <a:r>
              <a:rPr lang="en-US" altLang="en-US" sz="2800" dirty="0"/>
              <a:t>Whether to vote</a:t>
            </a:r>
          </a:p>
          <a:p>
            <a:pPr lvl="1"/>
            <a:r>
              <a:rPr lang="en-US" altLang="en-US" sz="2800" dirty="0"/>
              <a:t>Who to vote for</a:t>
            </a:r>
          </a:p>
          <a:p>
            <a:r>
              <a:rPr lang="en-US" altLang="en-US" sz="2800" dirty="0"/>
              <a:t>Party identification, candidate evaluations, and policy positions drive vote choice.</a:t>
            </a:r>
          </a:p>
          <a:p>
            <a:r>
              <a:rPr lang="en-US" altLang="en-US" sz="2800" dirty="0"/>
              <a:t>Elections are fundamental to a democracy.</a:t>
            </a:r>
          </a:p>
          <a:p>
            <a:endParaRPr lang="en-US" sz="2800" dirty="0"/>
          </a:p>
        </p:txBody>
      </p:sp>
      <p:sp>
        <p:nvSpPr>
          <p:cNvPr id="3" name="Title 2"/>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val="3168652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pPr>
            <a:r>
              <a:rPr lang="en-US" altLang="en-US" sz="2800" b="1" dirty="0"/>
              <a:t>1800: The First Electoral Transition of Power</a:t>
            </a:r>
          </a:p>
          <a:p>
            <a:pPr lvl="1">
              <a:lnSpc>
                <a:spcPct val="90000"/>
              </a:lnSpc>
            </a:pPr>
            <a:r>
              <a:rPr lang="en-US" altLang="en-US" dirty="0"/>
              <a:t>No primaries, no conventions, no speeches</a:t>
            </a:r>
          </a:p>
          <a:p>
            <a:pPr lvl="1">
              <a:lnSpc>
                <a:spcPct val="90000"/>
              </a:lnSpc>
            </a:pPr>
            <a:r>
              <a:rPr lang="en-US" altLang="en-US" dirty="0"/>
              <a:t>Newspapers were very partisan.</a:t>
            </a:r>
          </a:p>
          <a:p>
            <a:pPr lvl="1">
              <a:lnSpc>
                <a:spcPct val="90000"/>
              </a:lnSpc>
            </a:pPr>
            <a:r>
              <a:rPr lang="en-US" altLang="en-US" dirty="0"/>
              <a:t>Campaigns focused not on voters but on state legislatures who chose electors.</a:t>
            </a:r>
          </a:p>
          <a:p>
            <a:pPr lvl="1">
              <a:lnSpc>
                <a:spcPct val="90000"/>
              </a:lnSpc>
            </a:pPr>
            <a:r>
              <a:rPr lang="en-US" altLang="en-US" dirty="0"/>
              <a:t>After many votes in the House, the office of the presidency was transferred to Jefferson peacefully.</a:t>
            </a:r>
          </a:p>
          <a:p>
            <a:endParaRPr lang="en-US" dirty="0"/>
          </a:p>
        </p:txBody>
      </p:sp>
      <p:sp>
        <p:nvSpPr>
          <p:cNvPr id="3" name="Title 2"/>
          <p:cNvSpPr>
            <a:spLocks noGrp="1"/>
          </p:cNvSpPr>
          <p:nvPr>
            <p:ph type="title"/>
          </p:nvPr>
        </p:nvSpPr>
        <p:spPr/>
        <p:txBody>
          <a:bodyPr/>
          <a:lstStyle/>
          <a:p>
            <a:r>
              <a:rPr lang="en-US" altLang="en-US" sz="4800" dirty="0"/>
              <a:t>A Tale of Three Elections</a:t>
            </a:r>
            <a:endParaRPr lang="en-US" sz="4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3700" y="4876800"/>
            <a:ext cx="3276600" cy="177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7905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pPr>
            <a:r>
              <a:rPr lang="en-US" altLang="en-US" sz="2800" b="1" dirty="0"/>
              <a:t>1896: A Bitter Fight over Economic Interests</a:t>
            </a:r>
          </a:p>
          <a:p>
            <a:pPr lvl="1">
              <a:lnSpc>
                <a:spcPct val="90000"/>
              </a:lnSpc>
            </a:pPr>
            <a:r>
              <a:rPr lang="en-US" altLang="en-US" dirty="0"/>
              <a:t>Democrats’ main issue: unlimited coinage of silver</a:t>
            </a:r>
          </a:p>
          <a:p>
            <a:pPr lvl="1">
              <a:lnSpc>
                <a:spcPct val="90000"/>
              </a:lnSpc>
            </a:pPr>
            <a:r>
              <a:rPr lang="en-US" altLang="en-US" dirty="0"/>
              <a:t>William Jennings Bryan won the Democratic Party nomination with speeches about the virtues of silver.</a:t>
            </a:r>
          </a:p>
          <a:p>
            <a:pPr lvl="1">
              <a:lnSpc>
                <a:spcPct val="90000"/>
              </a:lnSpc>
            </a:pPr>
            <a:r>
              <a:rPr lang="en-US" altLang="en-US" dirty="0"/>
              <a:t>McKinley won the election and the Republicans regained majority status.</a:t>
            </a:r>
          </a:p>
          <a:p>
            <a:endParaRPr lang="en-US" dirty="0"/>
          </a:p>
        </p:txBody>
      </p:sp>
      <p:sp>
        <p:nvSpPr>
          <p:cNvPr id="3" name="Title 2"/>
          <p:cNvSpPr>
            <a:spLocks noGrp="1"/>
          </p:cNvSpPr>
          <p:nvPr>
            <p:ph type="title"/>
          </p:nvPr>
        </p:nvSpPr>
        <p:spPr/>
        <p:txBody>
          <a:bodyPr/>
          <a:lstStyle/>
          <a:p>
            <a:r>
              <a:rPr lang="en-US" altLang="en-US" sz="4800" dirty="0">
                <a:solidFill>
                  <a:srgbClr val="895D1D"/>
                </a:solidFill>
              </a:rPr>
              <a:t>A Tale of Three Elections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4191000"/>
            <a:ext cx="1866900" cy="2447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9734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altLang="en-US" sz="2800" b="1" dirty="0"/>
              <a:t>2004: The Ratification of a Polarizing Presidency</a:t>
            </a:r>
          </a:p>
          <a:p>
            <a:pPr lvl="1"/>
            <a:r>
              <a:rPr lang="en-US" altLang="en-US" sz="2400" dirty="0"/>
              <a:t>George W. Bush became the fourth Republican since McKinley to win a second term.</a:t>
            </a:r>
          </a:p>
          <a:p>
            <a:pPr lvl="1"/>
            <a:r>
              <a:rPr lang="en-US" altLang="en-US" sz="2400" dirty="0"/>
              <a:t>The intensity of the election was in part due to the controversy of the 2000 election.</a:t>
            </a:r>
          </a:p>
          <a:p>
            <a:pPr lvl="1"/>
            <a:r>
              <a:rPr lang="en-US" altLang="en-US" sz="2400" dirty="0"/>
              <a:t>The 2004 campaign was characterized by negative campaigning.</a:t>
            </a:r>
          </a:p>
          <a:p>
            <a:pPr lvl="1"/>
            <a:r>
              <a:rPr lang="en-US" altLang="en-US" sz="2400" dirty="0"/>
              <a:t>Leadership of the War on Terrorism and “moral values” proved to be key issues.</a:t>
            </a:r>
          </a:p>
          <a:p>
            <a:endParaRPr lang="en-US" dirty="0"/>
          </a:p>
        </p:txBody>
      </p:sp>
      <p:sp>
        <p:nvSpPr>
          <p:cNvPr id="3" name="Title 2"/>
          <p:cNvSpPr>
            <a:spLocks noGrp="1"/>
          </p:cNvSpPr>
          <p:nvPr>
            <p:ph type="title"/>
          </p:nvPr>
        </p:nvSpPr>
        <p:spPr/>
        <p:txBody>
          <a:bodyPr/>
          <a:lstStyle/>
          <a:p>
            <a:r>
              <a:rPr lang="en-US" altLang="en-US" sz="4800" dirty="0">
                <a:solidFill>
                  <a:srgbClr val="895D1D"/>
                </a:solidFill>
              </a:rPr>
              <a:t>A Tale of Three Elections</a:t>
            </a:r>
            <a:endParaRPr lang="en-US" dirty="0"/>
          </a:p>
        </p:txBody>
      </p:sp>
    </p:spTree>
    <p:extLst>
      <p:ext uri="{BB962C8B-B14F-4D97-AF65-F5344CB8AC3E}">
        <p14:creationId xmlns:p14="http://schemas.microsoft.com/office/powerpoint/2010/main" val="909450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3600" b="1" dirty="0"/>
              <a:t>Suffrage: the legal right to vote</a:t>
            </a:r>
          </a:p>
          <a:p>
            <a:pPr lvl="1"/>
            <a:r>
              <a:rPr lang="en-US" altLang="en-US" sz="3200" dirty="0"/>
              <a:t>Extended to African Americans by the Fifteenth Amendment</a:t>
            </a:r>
          </a:p>
          <a:p>
            <a:pPr lvl="1"/>
            <a:r>
              <a:rPr lang="en-US" altLang="en-US" sz="3200" dirty="0"/>
              <a:t>Extended to Women by the Nineteenth Amendment</a:t>
            </a:r>
          </a:p>
          <a:p>
            <a:pPr lvl="1"/>
            <a:r>
              <a:rPr lang="en-US" altLang="en-US" sz="3200" dirty="0"/>
              <a:t>Extended to people over 18 years of age by the Twenty-Sixth Amendment</a:t>
            </a:r>
          </a:p>
          <a:p>
            <a:endParaRPr lang="en-US" dirty="0"/>
          </a:p>
        </p:txBody>
      </p:sp>
      <p:sp>
        <p:nvSpPr>
          <p:cNvPr id="3" name="Title 2"/>
          <p:cNvSpPr>
            <a:spLocks noGrp="1"/>
          </p:cNvSpPr>
          <p:nvPr>
            <p:ph type="title"/>
          </p:nvPr>
        </p:nvSpPr>
        <p:spPr/>
        <p:txBody>
          <a:bodyPr/>
          <a:lstStyle/>
          <a:p>
            <a:r>
              <a:rPr lang="en-US" altLang="en-US" sz="4000" dirty="0"/>
              <a:t>Whether to Vote: A Citizen’s</a:t>
            </a:r>
            <a:br>
              <a:rPr lang="en-US" altLang="en-US" sz="4000" dirty="0"/>
            </a:br>
            <a:r>
              <a:rPr lang="en-US" altLang="en-US" sz="4000" dirty="0"/>
              <a:t>First Choice</a:t>
            </a:r>
            <a:endParaRPr lang="en-US" sz="4000" dirty="0"/>
          </a:p>
        </p:txBody>
      </p:sp>
    </p:spTree>
    <p:extLst>
      <p:ext uri="{BB962C8B-B14F-4D97-AF65-F5344CB8AC3E}">
        <p14:creationId xmlns:p14="http://schemas.microsoft.com/office/powerpoint/2010/main" val="21237963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133600"/>
            <a:ext cx="7745505" cy="3877815"/>
          </a:xfrm>
        </p:spPr>
        <p:txBody>
          <a:bodyPr>
            <a:normAutofit lnSpcReduction="10000"/>
          </a:bodyPr>
          <a:lstStyle/>
          <a:p>
            <a:r>
              <a:rPr lang="en-US" altLang="en-US" sz="2800" dirty="0"/>
              <a:t>U.S. has low voter turnout</a:t>
            </a:r>
          </a:p>
          <a:p>
            <a:pPr lvl="2"/>
            <a:r>
              <a:rPr lang="en-US" altLang="en-US" sz="2600" dirty="0" smtClean="0"/>
              <a:t>Those </a:t>
            </a:r>
            <a:r>
              <a:rPr lang="en-US" altLang="en-US" sz="2600" dirty="0"/>
              <a:t>who see clear differences between parties are likely to vote.</a:t>
            </a:r>
          </a:p>
          <a:p>
            <a:pPr lvl="2"/>
            <a:r>
              <a:rPr lang="en-US" altLang="en-US" sz="2600" dirty="0"/>
              <a:t>If indifferent, then one may rationally abstain from voting.</a:t>
            </a:r>
          </a:p>
          <a:p>
            <a:pPr lvl="1"/>
            <a:r>
              <a:rPr lang="en-US" altLang="en-US" sz="2400" b="1" dirty="0"/>
              <a:t>Political Efficacy: the belief that one’s political participation really matters</a:t>
            </a:r>
          </a:p>
          <a:p>
            <a:pPr lvl="1"/>
            <a:r>
              <a:rPr lang="en-US" altLang="en-US" sz="2400" b="1" dirty="0"/>
              <a:t>Civic Duty: the belief that in order to support democratic government, a citizen should always vote</a:t>
            </a:r>
          </a:p>
          <a:p>
            <a:endParaRPr lang="en-US" dirty="0"/>
          </a:p>
        </p:txBody>
      </p:sp>
      <p:sp>
        <p:nvSpPr>
          <p:cNvPr id="3" name="Title 2"/>
          <p:cNvSpPr>
            <a:spLocks noGrp="1"/>
          </p:cNvSpPr>
          <p:nvPr>
            <p:ph type="title"/>
          </p:nvPr>
        </p:nvSpPr>
        <p:spPr/>
        <p:txBody>
          <a:bodyPr/>
          <a:lstStyle/>
          <a:p>
            <a:r>
              <a:rPr lang="en-US" altLang="en-US" sz="4000" dirty="0">
                <a:solidFill>
                  <a:srgbClr val="895D1D"/>
                </a:solidFill>
              </a:rPr>
              <a:t>Whether to Vote: A Citizen’s</a:t>
            </a:r>
            <a:br>
              <a:rPr lang="en-US" altLang="en-US" sz="4000" dirty="0">
                <a:solidFill>
                  <a:srgbClr val="895D1D"/>
                </a:solidFill>
              </a:rPr>
            </a:br>
            <a:r>
              <a:rPr lang="en-US" altLang="en-US" sz="4000" dirty="0">
                <a:solidFill>
                  <a:srgbClr val="895D1D"/>
                </a:solidFill>
              </a:rPr>
              <a:t>First Choice</a:t>
            </a:r>
            <a:endParaRPr lang="en-US" dirty="0"/>
          </a:p>
        </p:txBody>
      </p:sp>
    </p:spTree>
    <p:extLst>
      <p:ext uri="{BB962C8B-B14F-4D97-AF65-F5344CB8AC3E}">
        <p14:creationId xmlns:p14="http://schemas.microsoft.com/office/powerpoint/2010/main" val="120795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Shame on us</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87398" y="2247900"/>
            <a:ext cx="6569203" cy="3878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4760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3600" dirty="0"/>
              <a:t>Registering To Vote</a:t>
            </a:r>
          </a:p>
          <a:p>
            <a:pPr lvl="1"/>
            <a:r>
              <a:rPr lang="en-US" altLang="en-US" sz="2400" dirty="0"/>
              <a:t>Voter Registration: a system adopted by the states that requires voters to register well in advance of the election day</a:t>
            </a:r>
          </a:p>
          <a:p>
            <a:pPr lvl="1"/>
            <a:r>
              <a:rPr lang="en-US" altLang="en-US" sz="2400" dirty="0"/>
              <a:t>Registration procedures differ by state.</a:t>
            </a:r>
          </a:p>
          <a:p>
            <a:pPr lvl="1"/>
            <a:r>
              <a:rPr lang="en-US" altLang="en-US" sz="2400" b="1" dirty="0"/>
              <a:t>Motor Voter Act: passed in 1993, requires states to permit people to register to vote when they apply for their driver’s license</a:t>
            </a:r>
          </a:p>
          <a:p>
            <a:endParaRPr lang="en-US" dirty="0"/>
          </a:p>
        </p:txBody>
      </p:sp>
      <p:sp>
        <p:nvSpPr>
          <p:cNvPr id="3" name="Title 2"/>
          <p:cNvSpPr>
            <a:spLocks noGrp="1"/>
          </p:cNvSpPr>
          <p:nvPr>
            <p:ph type="title"/>
          </p:nvPr>
        </p:nvSpPr>
        <p:spPr/>
        <p:txBody>
          <a:bodyPr/>
          <a:lstStyle/>
          <a:p>
            <a:r>
              <a:rPr lang="en-US" altLang="en-US" sz="4000" dirty="0">
                <a:solidFill>
                  <a:srgbClr val="895D1D"/>
                </a:solidFill>
              </a:rPr>
              <a:t>Whether to Vote: A Citizen’s</a:t>
            </a:r>
            <a:br>
              <a:rPr lang="en-US" altLang="en-US" sz="4000" dirty="0">
                <a:solidFill>
                  <a:srgbClr val="895D1D"/>
                </a:solidFill>
              </a:rPr>
            </a:br>
            <a:r>
              <a:rPr lang="en-US" altLang="en-US" sz="4000" dirty="0">
                <a:solidFill>
                  <a:srgbClr val="895D1D"/>
                </a:solidFill>
              </a:rPr>
              <a:t>First Choice</a:t>
            </a:r>
            <a:endParaRPr lang="en-US" dirty="0"/>
          </a:p>
        </p:txBody>
      </p:sp>
      <p:pic>
        <p:nvPicPr>
          <p:cNvPr id="4098"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5257800"/>
            <a:ext cx="1371600"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9949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268</TotalTime>
  <Words>1132</Words>
  <Application>Microsoft Office PowerPoint</Application>
  <PresentationFormat>On-screen Show (4:3)</PresentationFormat>
  <Paragraphs>114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Book Antiqua</vt:lpstr>
      <vt:lpstr>Wingdings</vt:lpstr>
      <vt:lpstr>Hardcover</vt:lpstr>
      <vt:lpstr>Elections and Voting Behavior</vt:lpstr>
      <vt:lpstr>How American Elections Work</vt:lpstr>
      <vt:lpstr>A Tale of Three Elections</vt:lpstr>
      <vt:lpstr>A Tale of Three Elections</vt:lpstr>
      <vt:lpstr>A Tale of Three Elections</vt:lpstr>
      <vt:lpstr>Whether to Vote: A Citizen’s First Choice</vt:lpstr>
      <vt:lpstr>Whether to Vote: A Citizen’s First Choice</vt:lpstr>
      <vt:lpstr>Shame on us</vt:lpstr>
      <vt:lpstr>Whether to Vote: A Citizen’s First Choice</vt:lpstr>
      <vt:lpstr>Whether to Vote: A Citizen’s First Choice</vt:lpstr>
      <vt:lpstr>Whether to Vote: A Citizen’s First Choice</vt:lpstr>
      <vt:lpstr>Voter ID Laws</vt:lpstr>
      <vt:lpstr>Voter ID Laws</vt:lpstr>
      <vt:lpstr>Explaining Citizens’ Decisions</vt:lpstr>
      <vt:lpstr>Explaining Citizens’ Decisions</vt:lpstr>
      <vt:lpstr>Explaining Citizens’ Decisions</vt:lpstr>
      <vt:lpstr>Explaining Citizens’ Decisions</vt:lpstr>
      <vt:lpstr>The Electoral College</vt:lpstr>
      <vt:lpstr>The Electoral College</vt:lpstr>
      <vt:lpstr>Understanding Elections and Voting Behavior</vt:lpstr>
      <vt:lpstr>Understanding Elections and Voting Behavior</vt:lpstr>
      <vt:lpstr>Summary</vt:lpstr>
    </vt:vector>
  </TitlesOfParts>
  <Company>B.C.S.D.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Elections and Voting Behavior</dc:title>
  <dc:creator>BCSD</dc:creator>
  <cp:lastModifiedBy>BCSD </cp:lastModifiedBy>
  <cp:revision>12</cp:revision>
  <dcterms:created xsi:type="dcterms:W3CDTF">2016-11-08T14:48:51Z</dcterms:created>
  <dcterms:modified xsi:type="dcterms:W3CDTF">2020-01-13T15:28:57Z</dcterms:modified>
</cp:coreProperties>
</file>