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A341-4C27-470A-9FE2-89BD7C40EA28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A59-F920-4722-A4D2-67F724E053C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A341-4C27-470A-9FE2-89BD7C40EA28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A59-F920-4722-A4D2-67F724E053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A341-4C27-470A-9FE2-89BD7C40EA28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A59-F920-4722-A4D2-67F724E053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A341-4C27-470A-9FE2-89BD7C40EA28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A59-F920-4722-A4D2-67F724E053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A341-4C27-470A-9FE2-89BD7C40EA28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A59-F920-4722-A4D2-67F724E053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A341-4C27-470A-9FE2-89BD7C40EA28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A59-F920-4722-A4D2-67F724E053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A341-4C27-470A-9FE2-89BD7C40EA28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A59-F920-4722-A4D2-67F724E053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A341-4C27-470A-9FE2-89BD7C40EA28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A59-F920-4722-A4D2-67F724E053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A341-4C27-470A-9FE2-89BD7C40EA28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A59-F920-4722-A4D2-67F724E053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A341-4C27-470A-9FE2-89BD7C40EA28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A59-F920-4722-A4D2-67F724E053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A341-4C27-470A-9FE2-89BD7C40EA28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A59-F920-4722-A4D2-67F724E053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06CA341-4C27-470A-9FE2-89BD7C40EA28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61B7A59-F920-4722-A4D2-67F724E053C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Edwards Chapter 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Interest Groups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Makes an Interest </a:t>
            </a:r>
            <a:br>
              <a:rPr lang="en-US" altLang="en-US" dirty="0"/>
            </a:br>
            <a:r>
              <a:rPr lang="en-US" altLang="en-US" dirty="0"/>
              <a:t>Group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FF00"/>
                </a:solidFill>
              </a:rPr>
              <a:t>Small groups are better organized and more focused on the group’s goals.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Consumer </a:t>
            </a:r>
            <a:r>
              <a:rPr lang="en-US" altLang="en-US" sz="2400" dirty="0"/>
              <a:t>groups have a difficult time getting significant policy gains because the benefits are spread over the entire population.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Public interest lobbies seek “a collective good, the achievement of which will not selectively and materially benefit the membership activities of the organization.”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you don’t know </a:t>
            </a:r>
            <a:r>
              <a:rPr lang="en-US" dirty="0" err="1" smtClean="0"/>
              <a:t>aarp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4350"/>
            <a:ext cx="7924800" cy="41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9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Makes an Interest </a:t>
            </a:r>
            <a:br>
              <a:rPr lang="en-US" altLang="en-US" dirty="0"/>
            </a:br>
            <a:r>
              <a:rPr lang="en-US" altLang="en-US" dirty="0"/>
              <a:t>Group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rgbClr val="FFFF00"/>
                </a:solidFill>
              </a:rPr>
              <a:t>Intensity</a:t>
            </a:r>
          </a:p>
          <a:p>
            <a:pPr lvl="1"/>
            <a:r>
              <a:rPr lang="en-US" altLang="en-US" sz="2800" b="1" dirty="0">
                <a:solidFill>
                  <a:srgbClr val="FFFF00"/>
                </a:solidFill>
              </a:rPr>
              <a:t>Single-Issue groups: groups that focus on a narrow interest, dislike compromise, and often draw membership from people new to politics</a:t>
            </a:r>
          </a:p>
          <a:p>
            <a:pPr lvl="1"/>
            <a:r>
              <a:rPr lang="en-US" altLang="en-US" sz="2800" dirty="0"/>
              <a:t>Groups may focus on an emotional issue, providing them with a psychological advantage.</a:t>
            </a:r>
          </a:p>
          <a:p>
            <a:pPr lvl="1"/>
            <a:r>
              <a:rPr lang="en-US" altLang="en-US" sz="2800" dirty="0"/>
              <a:t>Intensity encourages non-conventional means of participation, i.e.—protests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Makes an Interest </a:t>
            </a:r>
            <a:br>
              <a:rPr lang="en-US" altLang="en-US" dirty="0"/>
            </a:br>
            <a:r>
              <a:rPr lang="en-US" altLang="en-US" dirty="0"/>
              <a:t>Group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rgbClr val="FFFF00"/>
                </a:solidFill>
              </a:rPr>
              <a:t>Financial Resources</a:t>
            </a:r>
          </a:p>
          <a:p>
            <a:pPr lvl="1"/>
            <a:r>
              <a:rPr lang="en-US" altLang="en-US" sz="2800" dirty="0"/>
              <a:t>Not all groups have equal amounts of money.</a:t>
            </a:r>
          </a:p>
          <a:p>
            <a:pPr lvl="1"/>
            <a:r>
              <a:rPr lang="en-US" altLang="en-US" sz="2800" b="1" dirty="0">
                <a:solidFill>
                  <a:srgbClr val="FFFF00"/>
                </a:solidFill>
              </a:rPr>
              <a:t>Monetary donations usually translate into access to the politicians, such as a phone call, meeting, or support for policy.</a:t>
            </a:r>
          </a:p>
          <a:p>
            <a:pPr lvl="1"/>
            <a:r>
              <a:rPr lang="en-US" altLang="en-US" sz="2800" dirty="0"/>
              <a:t>Wealthier groups have more resources—and presumably more access—but they do not always win on policy.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Groups Try to Shape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b="1" dirty="0">
                <a:solidFill>
                  <a:srgbClr val="FFFF00"/>
                </a:solidFill>
              </a:rPr>
              <a:t>Lobbying</a:t>
            </a:r>
          </a:p>
          <a:p>
            <a:pPr lvl="1"/>
            <a:r>
              <a:rPr lang="en-US" altLang="en-US" sz="2800" b="1" dirty="0">
                <a:solidFill>
                  <a:srgbClr val="FFFF00"/>
                </a:solidFill>
              </a:rPr>
              <a:t>“communication by someone other than a citizen acting on his own behalf, directed to a governmental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decision maker </a:t>
            </a:r>
            <a:r>
              <a:rPr lang="en-US" altLang="en-US" sz="2800" b="1" dirty="0">
                <a:solidFill>
                  <a:srgbClr val="FFFF00"/>
                </a:solidFill>
              </a:rPr>
              <a:t>with the hope of influencing his decision”</a:t>
            </a:r>
          </a:p>
          <a:p>
            <a:pPr lvl="1"/>
            <a:r>
              <a:rPr lang="en-US" altLang="en-US" sz="2800" dirty="0"/>
              <a:t>Two basic types of lobbyists:</a:t>
            </a:r>
          </a:p>
          <a:p>
            <a:pPr lvl="2"/>
            <a:r>
              <a:rPr lang="en-US" altLang="en-US" sz="2800" dirty="0"/>
              <a:t>Regular, paid employees of a group</a:t>
            </a:r>
          </a:p>
          <a:p>
            <a:pPr lvl="2"/>
            <a:r>
              <a:rPr lang="en-US" altLang="en-US" sz="2800" dirty="0"/>
              <a:t>Temporary hires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Groups Try to Shape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/>
              <a:t>Lobbying</a:t>
            </a:r>
          </a:p>
          <a:p>
            <a:pPr lvl="1"/>
            <a:r>
              <a:rPr lang="en-US" altLang="en-US" sz="2400" b="1" dirty="0">
                <a:solidFill>
                  <a:srgbClr val="FFFF00"/>
                </a:solidFill>
              </a:rPr>
              <a:t>Lobbyists: </a:t>
            </a:r>
          </a:p>
          <a:p>
            <a:pPr lvl="2"/>
            <a:r>
              <a:rPr lang="en-US" altLang="en-US" sz="2400" b="1" dirty="0">
                <a:solidFill>
                  <a:srgbClr val="FFFF00"/>
                </a:solidFill>
              </a:rPr>
              <a:t>are a source of information</a:t>
            </a:r>
          </a:p>
          <a:p>
            <a:pPr lvl="2"/>
            <a:r>
              <a:rPr lang="en-US" altLang="en-US" sz="2400" b="1" dirty="0">
                <a:solidFill>
                  <a:srgbClr val="FFFF00"/>
                </a:solidFill>
              </a:rPr>
              <a:t>help politicians plan political strategies for legislation</a:t>
            </a:r>
          </a:p>
          <a:p>
            <a:pPr lvl="2"/>
            <a:r>
              <a:rPr lang="en-US" altLang="en-US" sz="2400" b="1" dirty="0">
                <a:solidFill>
                  <a:srgbClr val="FFFF00"/>
                </a:solidFill>
              </a:rPr>
              <a:t>help politicians plan political strategies for reelection campaigns</a:t>
            </a:r>
          </a:p>
          <a:p>
            <a:pPr lvl="2"/>
            <a:r>
              <a:rPr lang="en-US" altLang="en-US" sz="2400" b="1" dirty="0">
                <a:solidFill>
                  <a:srgbClr val="FFFF00"/>
                </a:solidFill>
              </a:rPr>
              <a:t>are a source of ideas and innovations</a:t>
            </a:r>
          </a:p>
          <a:p>
            <a:pPr lvl="1"/>
            <a:r>
              <a:rPr lang="en-US" altLang="en-US" sz="2400" dirty="0"/>
              <a:t>Mixed evidence as to whether lobbying 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24800" cy="1143000"/>
          </a:xfrm>
        </p:spPr>
        <p:txBody>
          <a:bodyPr/>
          <a:lstStyle/>
          <a:p>
            <a:pPr algn="ctr"/>
            <a:r>
              <a:rPr lang="en-US" dirty="0"/>
              <a:t>Industries’ big spenders on lobbying, 2009-2011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7437765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5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Groups Try to Shape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rgbClr val="FFFF00"/>
                </a:solidFill>
              </a:rPr>
              <a:t>Electioneering</a:t>
            </a:r>
          </a:p>
          <a:p>
            <a:pPr lvl="1"/>
            <a:r>
              <a:rPr lang="en-US" altLang="en-US" sz="2400" b="1" dirty="0">
                <a:solidFill>
                  <a:srgbClr val="FFFF00"/>
                </a:solidFill>
              </a:rPr>
              <a:t>Direct group involvement in the election process</a:t>
            </a:r>
          </a:p>
          <a:p>
            <a:pPr lvl="2"/>
            <a:r>
              <a:rPr lang="en-US" altLang="en-US" sz="2000" b="1" dirty="0">
                <a:solidFill>
                  <a:srgbClr val="FFFF00"/>
                </a:solidFill>
              </a:rPr>
              <a:t>Groups can help fund campaigns, provide testimony, and get members to work for candidates; some form PACs.</a:t>
            </a:r>
          </a:p>
          <a:p>
            <a:pPr lvl="1"/>
            <a:r>
              <a:rPr lang="en-US" altLang="en-US" sz="2400" dirty="0"/>
              <a:t>Political Action Committee (PAC): Political funding vehicles created by 1974 campaign finance reforms, PACs are used by interest groups to donate money to candidates. </a:t>
            </a:r>
          </a:p>
          <a:p>
            <a:pPr lvl="2"/>
            <a:r>
              <a:rPr lang="en-US" altLang="en-US" sz="2000" b="1" dirty="0"/>
              <a:t>PACs help pay the bill for increasing campaign costs.</a:t>
            </a:r>
          </a:p>
          <a:p>
            <a:pPr lvl="2"/>
            <a:r>
              <a:rPr lang="en-US" altLang="en-US" sz="2000" b="1" dirty="0"/>
              <a:t>Most PAC money goes to incumbents.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Groups Try to Shape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b="1" dirty="0">
                <a:solidFill>
                  <a:srgbClr val="FFFF00"/>
                </a:solidFill>
              </a:rPr>
              <a:t>Litigation</a:t>
            </a:r>
          </a:p>
          <a:p>
            <a:pPr lvl="1"/>
            <a:r>
              <a:rPr lang="en-US" altLang="en-US" sz="2400" dirty="0">
                <a:solidFill>
                  <a:srgbClr val="FFFF00"/>
                </a:solidFill>
              </a:rPr>
              <a:t>If an interest group fails in one arena, </a:t>
            </a:r>
            <a:r>
              <a:rPr lang="en-US" altLang="en-US" sz="2400" b="1" dirty="0">
                <a:solidFill>
                  <a:srgbClr val="FFFF00"/>
                </a:solidFill>
              </a:rPr>
              <a:t>the courts may be able to provide a remedy.</a:t>
            </a:r>
          </a:p>
          <a:p>
            <a:pPr lvl="1"/>
            <a:r>
              <a:rPr lang="en-US" altLang="en-US" sz="2400" b="1" dirty="0">
                <a:solidFill>
                  <a:srgbClr val="FFFF00"/>
                </a:solidFill>
              </a:rPr>
              <a:t>Interest groups can file </a:t>
            </a:r>
            <a:r>
              <a:rPr lang="en-US" altLang="en-US" sz="2400" b="1" i="1" dirty="0">
                <a:solidFill>
                  <a:srgbClr val="FFFF00"/>
                </a:solidFill>
              </a:rPr>
              <a:t>amicus curiae </a:t>
            </a:r>
            <a:r>
              <a:rPr lang="en-US" altLang="en-US" sz="2400" b="1" dirty="0">
                <a:solidFill>
                  <a:srgbClr val="FFFF00"/>
                </a:solidFill>
              </a:rPr>
              <a:t>briefs to influence a court’s decision.</a:t>
            </a:r>
          </a:p>
          <a:p>
            <a:pPr lvl="2"/>
            <a:r>
              <a:rPr lang="en-US" altLang="en-US" sz="2000" b="1" i="1" dirty="0">
                <a:solidFill>
                  <a:srgbClr val="FFFF00"/>
                </a:solidFill>
              </a:rPr>
              <a:t>amicus curiae: </a:t>
            </a:r>
            <a:r>
              <a:rPr lang="en-US" altLang="en-US" sz="2000" b="1" dirty="0">
                <a:solidFill>
                  <a:srgbClr val="FFFF00"/>
                </a:solidFill>
              </a:rPr>
              <a:t>briefs submitted by a “friend of the court” to raise additional points of view and present information not contained in the briefs of the formal parties</a:t>
            </a:r>
          </a:p>
          <a:p>
            <a:pPr lvl="1"/>
            <a:r>
              <a:rPr lang="en-US" altLang="en-US" sz="2400" b="1" dirty="0"/>
              <a:t>Class Action lawsuits permit a small number of people to sue on behalf of all other people similar situated.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Groups Try to Shape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sz="2400" b="1" dirty="0">
                <a:solidFill>
                  <a:srgbClr val="FFFF00"/>
                </a:solidFill>
              </a:rPr>
              <a:t>Going Public</a:t>
            </a:r>
          </a:p>
          <a:p>
            <a:pPr lvl="1"/>
            <a:r>
              <a:rPr lang="en-US" altLang="en-US" sz="2400" dirty="0"/>
              <a:t>Because public opinion makes its way to policymakers, groups try to:</a:t>
            </a:r>
          </a:p>
          <a:p>
            <a:pPr lvl="2"/>
            <a:r>
              <a:rPr lang="en-US" altLang="en-US" sz="2400" b="1" dirty="0">
                <a:solidFill>
                  <a:srgbClr val="FFFF00"/>
                </a:solidFill>
              </a:rPr>
              <a:t>cultivate a good public image to build a reservoir of goodwill with the public</a:t>
            </a:r>
          </a:p>
          <a:p>
            <a:pPr lvl="2"/>
            <a:r>
              <a:rPr lang="en-US" altLang="en-US" sz="2400" b="1" dirty="0">
                <a:solidFill>
                  <a:srgbClr val="FFFF00"/>
                </a:solidFill>
              </a:rPr>
              <a:t>use marketing strategies to influence public opinion of the group and its issues</a:t>
            </a:r>
          </a:p>
          <a:p>
            <a:pPr lvl="2"/>
            <a:r>
              <a:rPr lang="en-US" altLang="en-US" sz="2400" b="1" dirty="0">
                <a:solidFill>
                  <a:srgbClr val="FFFF00"/>
                </a:solidFill>
              </a:rPr>
              <a:t>advertise to motivate and inform the public about an 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Role of Interest Groups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800" b="1" dirty="0">
                <a:solidFill>
                  <a:srgbClr val="FFFF00"/>
                </a:solidFill>
              </a:rPr>
              <a:t>Interest group</a:t>
            </a:r>
          </a:p>
          <a:p>
            <a:pPr lvl="1"/>
            <a:r>
              <a:rPr lang="en-US" altLang="en-US" sz="2400" b="1" dirty="0">
                <a:solidFill>
                  <a:srgbClr val="FFFF00"/>
                </a:solidFill>
              </a:rPr>
              <a:t>An organization of people with shared policy goals entering the policy process at several points to try to achieve those goals</a:t>
            </a:r>
          </a:p>
          <a:p>
            <a:pPr lvl="1"/>
            <a:r>
              <a:rPr lang="en-US" altLang="en-US" sz="2400" b="1" dirty="0"/>
              <a:t>Interest groups pursue their goals in many arenas.</a:t>
            </a:r>
          </a:p>
          <a:p>
            <a:r>
              <a:rPr lang="en-US" altLang="en-US" sz="2800" dirty="0"/>
              <a:t>Interest groups are distinct from parties.</a:t>
            </a:r>
          </a:p>
          <a:p>
            <a:pPr lvl="1"/>
            <a:r>
              <a:rPr lang="en-US" altLang="en-US" sz="2400" b="1" dirty="0"/>
              <a:t>Political parties fight election battles; interest groups do not field candidates for office but may choose sides.</a:t>
            </a:r>
          </a:p>
          <a:p>
            <a:pPr lvl="1"/>
            <a:r>
              <a:rPr lang="en-US" altLang="en-US" sz="2400" b="1" dirty="0"/>
              <a:t>Interest groups are policy specialists; political parties are policy generalists.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altLang="en-US" sz="2800" dirty="0">
                <a:solidFill>
                  <a:srgbClr val="FFFF00"/>
                </a:solidFill>
              </a:rPr>
              <a:t>Economic Interests</a:t>
            </a:r>
          </a:p>
          <a:p>
            <a:pPr lvl="1"/>
            <a:r>
              <a:rPr lang="en-US" altLang="en-US" sz="2800" dirty="0">
                <a:solidFill>
                  <a:srgbClr val="FFFF00"/>
                </a:solidFill>
              </a:rPr>
              <a:t>Labor</a:t>
            </a:r>
          </a:p>
          <a:p>
            <a:pPr lvl="1"/>
            <a:r>
              <a:rPr lang="en-US" altLang="en-US" sz="2800" dirty="0">
                <a:solidFill>
                  <a:srgbClr val="FFFF00"/>
                </a:solidFill>
              </a:rPr>
              <a:t>Agriculture</a:t>
            </a:r>
          </a:p>
          <a:p>
            <a:pPr lvl="1"/>
            <a:r>
              <a:rPr lang="en-US" altLang="en-US" sz="2800" dirty="0">
                <a:solidFill>
                  <a:srgbClr val="FFFF00"/>
                </a:solidFill>
              </a:rPr>
              <a:t>Business</a:t>
            </a:r>
          </a:p>
          <a:p>
            <a:r>
              <a:rPr lang="en-US" altLang="en-US" sz="2800" dirty="0">
                <a:solidFill>
                  <a:srgbClr val="FFFF00"/>
                </a:solidFill>
              </a:rPr>
              <a:t>Environmental Interests</a:t>
            </a:r>
          </a:p>
          <a:p>
            <a:r>
              <a:rPr lang="en-US" altLang="en-US" sz="2800" dirty="0">
                <a:solidFill>
                  <a:srgbClr val="FFFF00"/>
                </a:solidFill>
              </a:rPr>
              <a:t>Equality Interests</a:t>
            </a:r>
          </a:p>
          <a:p>
            <a:r>
              <a:rPr lang="en-US" altLang="en-US" sz="2800" dirty="0">
                <a:solidFill>
                  <a:srgbClr val="FFFF00"/>
                </a:solidFill>
              </a:rPr>
              <a:t>Consumer and Public Interest Lobbies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20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Understanding 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3200" b="1" dirty="0">
                <a:solidFill>
                  <a:srgbClr val="FFFF00"/>
                </a:solidFill>
              </a:rPr>
              <a:t>Interest Groups and the Scope of Government</a:t>
            </a:r>
          </a:p>
          <a:p>
            <a:pPr lvl="1"/>
            <a:r>
              <a:rPr lang="en-US" altLang="en-US" sz="3200" b="1" dirty="0">
                <a:solidFill>
                  <a:srgbClr val="FFFF00"/>
                </a:solidFill>
              </a:rPr>
              <a:t>Interest groups seek to maintain policies and programs that benefit them.</a:t>
            </a:r>
          </a:p>
          <a:p>
            <a:pPr lvl="1"/>
            <a:r>
              <a:rPr lang="en-US" altLang="en-US" sz="3200" b="1" dirty="0">
                <a:solidFill>
                  <a:srgbClr val="FFFF00"/>
                </a:solidFill>
              </a:rPr>
              <a:t>Interest groups continue to pressure government to do more things.</a:t>
            </a:r>
          </a:p>
          <a:p>
            <a:pPr lvl="1"/>
            <a:r>
              <a:rPr lang="en-US" altLang="en-US" sz="3200" dirty="0"/>
              <a:t>As the government does more, does this cause the formation of more groups?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60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sz="3200" dirty="0"/>
              <a:t>Group theories: pluralism, elitism, and </a:t>
            </a:r>
            <a:r>
              <a:rPr lang="en-US" altLang="en-US" sz="3200" dirty="0" err="1"/>
              <a:t>hyperpluralism</a:t>
            </a:r>
            <a:endParaRPr lang="en-US" altLang="en-US" sz="3200" dirty="0"/>
          </a:p>
          <a:p>
            <a:r>
              <a:rPr lang="en-US" altLang="en-US" sz="3200" dirty="0"/>
              <a:t>A number of factors influence a group’s success, i.e., being small</a:t>
            </a:r>
          </a:p>
          <a:p>
            <a:r>
              <a:rPr lang="en-US" altLang="en-US" sz="3200" dirty="0"/>
              <a:t>Interest groups affect policy process through lobbying, electioneering, litigation, and going public.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2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Theories of Interest Group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Pluralist Theory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Politics is mainly a competition among groups, each one pressing for its own preferred policies.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Elite Theory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Societies are divided along class lines and an upper-class elite rules, regardless of the formal niceties of governmental organization.</a:t>
            </a:r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Hyperpluralist</a:t>
            </a:r>
            <a:r>
              <a:rPr lang="en-US" altLang="en-US" sz="2800" dirty="0"/>
              <a:t> Theory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Groups are so strong that government is weakened. This is an extreme, exaggerated form of pluralism.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Theories of Interest Group Politics: </a:t>
            </a:r>
            <a:r>
              <a:rPr lang="en-US" altLang="en-US" dirty="0" err="1"/>
              <a:t>Hyperpluralism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648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600" b="1" dirty="0" err="1">
                <a:solidFill>
                  <a:srgbClr val="FFFF00"/>
                </a:solidFill>
              </a:rPr>
              <a:t>Subgovernments</a:t>
            </a:r>
            <a:r>
              <a:rPr lang="en-US" altLang="en-US" sz="2600" b="1" dirty="0">
                <a:solidFill>
                  <a:srgbClr val="FFFF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600" b="1" dirty="0">
                <a:solidFill>
                  <a:srgbClr val="FFFF00"/>
                </a:solidFill>
              </a:rPr>
              <a:t>Networks of groups that exercise a great deal of control over specific policy areas.</a:t>
            </a:r>
          </a:p>
          <a:p>
            <a:pPr lvl="1">
              <a:lnSpc>
                <a:spcPct val="90000"/>
              </a:lnSpc>
            </a:pPr>
            <a:r>
              <a:rPr lang="en-US" altLang="en-US" sz="2600" b="1" dirty="0">
                <a:solidFill>
                  <a:srgbClr val="FFFF00"/>
                </a:solidFill>
              </a:rPr>
              <a:t>Consist of interest groups, government agency, and congressional committees that handle particular policies</a:t>
            </a:r>
          </a:p>
          <a:p>
            <a:pPr lvl="1">
              <a:lnSpc>
                <a:spcPct val="90000"/>
              </a:lnSpc>
            </a:pPr>
            <a:r>
              <a:rPr lang="en-US" altLang="en-US" sz="2600" b="1" dirty="0">
                <a:solidFill>
                  <a:srgbClr val="FFFF00"/>
                </a:solidFill>
              </a:rPr>
              <a:t>Also known as iron triangles</a:t>
            </a:r>
          </a:p>
          <a:p>
            <a:pPr lvl="1">
              <a:lnSpc>
                <a:spcPct val="90000"/>
              </a:lnSpc>
            </a:pP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dirty="0"/>
              <a:t>The </a:t>
            </a:r>
            <a:r>
              <a:rPr lang="en-US" altLang="en-US" sz="2600" dirty="0" err="1"/>
              <a:t>hyperpluralist</a:t>
            </a:r>
            <a:r>
              <a:rPr lang="en-US" altLang="en-US" sz="2600" dirty="0"/>
              <a:t> critique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Groups have become too powerful as the government tries to appease every interest.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Many </a:t>
            </a:r>
            <a:r>
              <a:rPr lang="en-US" altLang="en-US" sz="2600" dirty="0" err="1"/>
              <a:t>subgovernments</a:t>
            </a:r>
            <a:r>
              <a:rPr lang="en-US" altLang="en-US" sz="2600" dirty="0"/>
              <a:t> (iron triangles) aggravate the process.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Trying to please every group results in contradictory policies.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6032"/>
            <a:ext cx="7239000" cy="62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8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9616"/>
            <a:ext cx="7010400" cy="62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9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7630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6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Makes an Interest </a:t>
            </a:r>
            <a:br>
              <a:rPr lang="en-US" altLang="en-US" dirty="0"/>
            </a:br>
            <a:r>
              <a:rPr lang="en-US" altLang="en-US" dirty="0"/>
              <a:t>Group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rgbClr val="FFFF00"/>
                </a:solidFill>
              </a:rPr>
              <a:t>The Surprising Ineffectiveness of Large Groups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 dirty="0">
                <a:solidFill>
                  <a:srgbClr val="FFFF00"/>
                </a:solidFill>
              </a:rPr>
              <a:t>Potential group:  all the people who might be interest group members because they share a common interest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 dirty="0">
                <a:solidFill>
                  <a:srgbClr val="FFFF00"/>
                </a:solidFill>
              </a:rPr>
              <a:t>Actual group: the part of the potential group consisting of members who actually join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 dirty="0">
                <a:solidFill>
                  <a:srgbClr val="FFFF00"/>
                </a:solidFill>
              </a:rPr>
              <a:t>Collective good: something of value that cannot be withheld from a group member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Makes an Interest </a:t>
            </a:r>
            <a:br>
              <a:rPr lang="en-US" altLang="en-US" dirty="0"/>
            </a:br>
            <a:r>
              <a:rPr lang="en-US" altLang="en-US" dirty="0"/>
              <a:t>Group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rgbClr val="FFFF00"/>
                </a:solidFill>
              </a:rPr>
              <a:t>Free-Rider Problem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rgbClr val="FFFF00"/>
                </a:solidFill>
              </a:rPr>
              <a:t>Some people don’t join interest groups because they benefit from the group’s activities without officially joining.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Bigger the group, larger the problem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Large groups are difficult to organize</a:t>
            </a:r>
          </a:p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rgbClr val="FFFF00"/>
                </a:solidFill>
              </a:rPr>
              <a:t>Olson’s law of large groups: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rgbClr val="FFFF00"/>
                </a:solidFill>
              </a:rPr>
              <a:t>“The larger the group, the further it will fall short of providing an optimal amount of a collective good.”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Overcome Olson’s law by providing </a:t>
            </a:r>
            <a:r>
              <a:rPr lang="en-US" altLang="en-US" sz="2400" dirty="0">
                <a:solidFill>
                  <a:srgbClr val="FFFF00"/>
                </a:solidFill>
              </a:rPr>
              <a:t>selective benefits: Goods that a group can restrict to those who pay their annual dues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774</TotalTime>
  <Words>979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Arial Narrow</vt:lpstr>
      <vt:lpstr>Horizon</vt:lpstr>
      <vt:lpstr>Interest Groups </vt:lpstr>
      <vt:lpstr>The Role of Interest Groups</vt:lpstr>
      <vt:lpstr>Theories of Interest Group Politics</vt:lpstr>
      <vt:lpstr>Theories of Interest Group Politics: Hyperpluralism</vt:lpstr>
      <vt:lpstr>PowerPoint Presentation</vt:lpstr>
      <vt:lpstr>PowerPoint Presentation</vt:lpstr>
      <vt:lpstr>PowerPoint Presentation</vt:lpstr>
      <vt:lpstr>What Makes an Interest  Group Successful?</vt:lpstr>
      <vt:lpstr>What Makes an Interest  Group Successful?</vt:lpstr>
      <vt:lpstr>What Makes an Interest  Group Successful?</vt:lpstr>
      <vt:lpstr>Then you don’t know aarp</vt:lpstr>
      <vt:lpstr>What Makes an Interest  Group Successful?</vt:lpstr>
      <vt:lpstr>What Makes an Interest  Group Successful?</vt:lpstr>
      <vt:lpstr>How Groups Try to Shape Policy</vt:lpstr>
      <vt:lpstr>How Groups Try to Shape Policy</vt:lpstr>
      <vt:lpstr>Industries’ big spenders on lobbying, 2009-2011 </vt:lpstr>
      <vt:lpstr>How Groups Try to Shape Policy</vt:lpstr>
      <vt:lpstr>How Groups Try to Shape Policy</vt:lpstr>
      <vt:lpstr>How Groups Try to Shape Policy</vt:lpstr>
      <vt:lpstr>Types of Interest Groups</vt:lpstr>
      <vt:lpstr>Understanding Interest Groups</vt:lpstr>
      <vt:lpstr>Summary</vt:lpstr>
    </vt:vector>
  </TitlesOfParts>
  <Company>Baldwinsville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Groups</dc:title>
  <dc:creator>BCSD</dc:creator>
  <cp:lastModifiedBy>BCSD </cp:lastModifiedBy>
  <cp:revision>11</cp:revision>
  <dcterms:created xsi:type="dcterms:W3CDTF">2016-11-14T13:46:40Z</dcterms:created>
  <dcterms:modified xsi:type="dcterms:W3CDTF">2019-02-26T15:40:11Z</dcterms:modified>
</cp:coreProperties>
</file>