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19123-8E62-4982-995B-1F798876E51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79084-D325-4924-A1AA-E70CE2402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3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BD8A03A-67D6-4F54-A43B-72E88AB7BCFB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8072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F090-E9EB-4AE8-A1C7-0AE617A055B4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1723-3C42-4ECC-867D-9C21460E31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F090-E9EB-4AE8-A1C7-0AE617A055B4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1723-3C42-4ECC-867D-9C21460E3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F090-E9EB-4AE8-A1C7-0AE617A055B4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1723-3C42-4ECC-867D-9C21460E3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F090-E9EB-4AE8-A1C7-0AE617A055B4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1723-3C42-4ECC-867D-9C21460E3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F090-E9EB-4AE8-A1C7-0AE617A055B4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1723-3C42-4ECC-867D-9C21460E318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F090-E9EB-4AE8-A1C7-0AE617A055B4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1723-3C42-4ECC-867D-9C21460E3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F090-E9EB-4AE8-A1C7-0AE617A055B4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1723-3C42-4ECC-867D-9C21460E3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F090-E9EB-4AE8-A1C7-0AE617A055B4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1723-3C42-4ECC-867D-9C21460E3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F090-E9EB-4AE8-A1C7-0AE617A055B4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1723-3C42-4ECC-867D-9C21460E318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F090-E9EB-4AE8-A1C7-0AE617A055B4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1723-3C42-4ECC-867D-9C21460E3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F090-E9EB-4AE8-A1C7-0AE617A055B4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1723-3C42-4ECC-867D-9C21460E31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A7F090-E9EB-4AE8-A1C7-0AE617A055B4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5B21723-3C42-4ECC-867D-9C21460E318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litifact.com/truth-o-meter/promises/obameter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Political Parties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Edwards Chapter 8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371975"/>
            <a:ext cx="24288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7533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400" dirty="0"/>
              <a:t>The Party Organizations: From the Grass Roots to Washington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The 50 State Party Systems</a:t>
            </a:r>
          </a:p>
          <a:p>
            <a:pPr lvl="1"/>
            <a:r>
              <a:rPr lang="en-US" altLang="en-US" sz="2400" b="1" dirty="0"/>
              <a:t>Closed primaries: Only people who have registered with the party can vote for that party’s candidates</a:t>
            </a:r>
            <a:r>
              <a:rPr lang="en-US" altLang="en-US" sz="2400" dirty="0"/>
              <a:t>.</a:t>
            </a:r>
          </a:p>
          <a:p>
            <a:pPr lvl="1"/>
            <a:r>
              <a:rPr lang="en-US" altLang="en-US" sz="2400" b="1" dirty="0"/>
              <a:t>Open primaries: Voters decide on Election Day whether they want to vote in the Democrat or Republican primary.</a:t>
            </a:r>
          </a:p>
          <a:p>
            <a:pPr lvl="1"/>
            <a:r>
              <a:rPr lang="en-US" altLang="en-US" sz="2400" dirty="0"/>
              <a:t>Blanket primaries: Voters are presented with a list of candidates from all parties</a:t>
            </a:r>
            <a:r>
              <a:rPr lang="en-US" altLang="en-US" sz="2400" dirty="0" smtClean="0"/>
              <a:t>.  (Illegal)</a:t>
            </a:r>
            <a:endParaRPr lang="en-US" altLang="en-US" sz="2400" dirty="0"/>
          </a:p>
          <a:p>
            <a:pPr lvl="1"/>
            <a:r>
              <a:rPr lang="en-US" altLang="en-US" sz="2400" dirty="0"/>
              <a:t>State parties are better organized in terms of headquarters and budgets than they used to be.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53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/>
              <a:t>The Party Organizations: From the Grass Roots to Washington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The National Party Organizations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National Convention: the meeting of party delegates every four years to choose a presidential ticket and the party’s platform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National Committee: one of the institutions that keeps the party operating between conventions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National Chairperson: responsible for day-to-day activities of the party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61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The Party in Government: Promises and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 dirty="0"/>
              <a:t>Party members actually elected to government</a:t>
            </a:r>
          </a:p>
          <a:p>
            <a:r>
              <a:rPr lang="en-US" altLang="en-US" sz="2800" b="1" dirty="0"/>
              <a:t>Which party controls government has policy consequences</a:t>
            </a:r>
            <a:r>
              <a:rPr lang="en-US" altLang="en-US" sz="2800" b="1" dirty="0" smtClean="0"/>
              <a:t>.  (Gerrymandering)</a:t>
            </a:r>
            <a:endParaRPr lang="en-US" altLang="en-US" sz="2800" b="1" dirty="0"/>
          </a:p>
          <a:p>
            <a:r>
              <a:rPr lang="en-US" altLang="en-US" sz="2800" b="1" dirty="0"/>
              <a:t>Coalition: a group of individuals with a common interest upon which every political party depends</a:t>
            </a:r>
          </a:p>
          <a:p>
            <a:r>
              <a:rPr lang="en-US" altLang="en-US" sz="2800" dirty="0">
                <a:hlinkClick r:id="rId2"/>
              </a:rPr>
              <a:t>Parties and politicians generally act on their campaign promises.</a:t>
            </a:r>
            <a:endParaRPr lang="en-US" alt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97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Party Eras in</a:t>
            </a:r>
            <a:br>
              <a:rPr lang="en-US" altLang="en-US" dirty="0"/>
            </a:br>
            <a:r>
              <a:rPr lang="en-US" altLang="en-US" dirty="0"/>
              <a:t>American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 dirty="0"/>
              <a:t>Party Eras</a:t>
            </a:r>
          </a:p>
          <a:p>
            <a:pPr lvl="1"/>
            <a:r>
              <a:rPr lang="en-US" altLang="en-US" sz="2400" b="1" dirty="0"/>
              <a:t>Historical periods in which a majority of votes cling to the party in power</a:t>
            </a:r>
          </a:p>
          <a:p>
            <a:r>
              <a:rPr lang="en-US" altLang="en-US" sz="2800" b="1" dirty="0"/>
              <a:t>Critical Election</a:t>
            </a:r>
          </a:p>
          <a:p>
            <a:pPr lvl="1"/>
            <a:r>
              <a:rPr lang="en-US" altLang="en-US" sz="2400" b="1" dirty="0"/>
              <a:t>An electoral “earthquake” where new issues and new coalitions </a:t>
            </a:r>
            <a:r>
              <a:rPr lang="en-US" altLang="en-US" sz="2400" b="1" dirty="0" smtClean="0"/>
              <a:t>emerge (2016?)</a:t>
            </a:r>
            <a:endParaRPr lang="en-US" altLang="en-US" sz="2400" b="1" dirty="0"/>
          </a:p>
          <a:p>
            <a:r>
              <a:rPr lang="en-US" altLang="en-US" sz="2800" b="1" dirty="0"/>
              <a:t>Party Realignment</a:t>
            </a:r>
          </a:p>
          <a:p>
            <a:pPr lvl="1"/>
            <a:r>
              <a:rPr lang="en-US" altLang="en-US" sz="2400" b="1" dirty="0"/>
              <a:t>The displacement of the majority party by the minority party, usually during a critical election</a:t>
            </a:r>
          </a:p>
        </p:txBody>
      </p:sp>
    </p:spTree>
    <p:extLst>
      <p:ext uri="{BB962C8B-B14F-4D97-AF65-F5344CB8AC3E}">
        <p14:creationId xmlns:p14="http://schemas.microsoft.com/office/powerpoint/2010/main" val="12455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Party Eras in</a:t>
            </a:r>
            <a:br>
              <a:rPr lang="en-US" altLang="en-US" dirty="0"/>
            </a:br>
            <a:r>
              <a:rPr lang="en-US" altLang="en-US" dirty="0"/>
              <a:t>American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1796-1824: The First Party </a:t>
            </a:r>
            <a:r>
              <a:rPr lang="en-US" altLang="en-US" dirty="0" smtClean="0"/>
              <a:t>System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Madison warned of “factions”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Federalists: first political </a:t>
            </a:r>
            <a:r>
              <a:rPr lang="en-US" altLang="en-US" b="1" dirty="0" smtClean="0"/>
              <a:t>party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1828-1856: Jackson and the Democrats Versus the </a:t>
            </a:r>
            <a:r>
              <a:rPr lang="en-US" altLang="en-US" dirty="0" smtClean="0"/>
              <a:t>Whigs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Modern party founded by Jackson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Whigs formed mainly to oppose Jacksonian Democrats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5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Party Eras in</a:t>
            </a:r>
            <a:br>
              <a:rPr lang="en-US" altLang="en-US" dirty="0"/>
            </a:br>
            <a:r>
              <a:rPr lang="en-US" altLang="en-US" dirty="0"/>
              <a:t>American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1860-1928: The Two Republican Eras</a:t>
            </a:r>
          </a:p>
          <a:p>
            <a:pPr lvl="1"/>
            <a:r>
              <a:rPr lang="en-US" altLang="en-US" dirty="0"/>
              <a:t>Republicans rose as the antislavery party</a:t>
            </a:r>
          </a:p>
          <a:p>
            <a:pPr lvl="1"/>
            <a:r>
              <a:rPr lang="en-US" altLang="en-US" dirty="0"/>
              <a:t>1896 election centered </a:t>
            </a:r>
            <a:r>
              <a:rPr lang="en-US" altLang="en-US" dirty="0" smtClean="0"/>
              <a:t>on economy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1932-1964: The New Deal Coalition</a:t>
            </a:r>
          </a:p>
          <a:p>
            <a:pPr lvl="1"/>
            <a:r>
              <a:rPr lang="en-US" altLang="en-US" b="1" dirty="0"/>
              <a:t>New Deal coalition: forged by the Democrats; consisted of urban working class, ethnic groups, Catholics, Jews, the poor, Southerners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32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7325806" cy="626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725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Party Eras in American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1968-Present: The Era of Divided Party Government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Divided government: one party controls Congress and the other controls White House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Divided government due in party to:</a:t>
            </a:r>
          </a:p>
          <a:p>
            <a:pPr lvl="2">
              <a:lnSpc>
                <a:spcPct val="90000"/>
              </a:lnSpc>
            </a:pPr>
            <a:r>
              <a:rPr lang="en-US" altLang="en-US" b="1" dirty="0"/>
              <a:t>Party </a:t>
            </a:r>
            <a:r>
              <a:rPr lang="en-US" altLang="en-US" b="1" dirty="0" err="1"/>
              <a:t>dealignment</a:t>
            </a:r>
            <a:r>
              <a:rPr lang="en-US" altLang="en-US" b="1" dirty="0"/>
              <a:t>: disengagement of people from parties as evidenced by shrinking party identification</a:t>
            </a:r>
          </a:p>
          <a:p>
            <a:pPr lvl="2">
              <a:lnSpc>
                <a:spcPct val="90000"/>
              </a:lnSpc>
            </a:pPr>
            <a:r>
              <a:rPr lang="en-US" altLang="en-US" b="1" dirty="0"/>
              <a:t>Party neutrality: people are indifferent towards the two parties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13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Third Parties: Their Impact on American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/>
          <a:lstStyle/>
          <a:p>
            <a:r>
              <a:rPr lang="en-US" altLang="en-US" sz="2800" dirty="0"/>
              <a:t>Third parties: electoral contenders other than the two party parties; rarely win elections</a:t>
            </a:r>
          </a:p>
          <a:p>
            <a:r>
              <a:rPr lang="en-US" altLang="en-US" sz="2800" b="1" dirty="0"/>
              <a:t>Third parties are important.</a:t>
            </a:r>
          </a:p>
          <a:p>
            <a:pPr lvl="1"/>
            <a:r>
              <a:rPr lang="en-US" altLang="en-US" sz="2400" b="1" dirty="0"/>
              <a:t>Are “safety valves” for popular discontent</a:t>
            </a:r>
          </a:p>
          <a:p>
            <a:pPr lvl="1"/>
            <a:r>
              <a:rPr lang="en-US" altLang="en-US" sz="2400" b="1" dirty="0"/>
              <a:t>Bring new groups and ideas into politics</a:t>
            </a:r>
          </a:p>
          <a:p>
            <a:r>
              <a:rPr lang="en-US" altLang="en-US" sz="2800" b="1" dirty="0"/>
              <a:t>Two-party system </a:t>
            </a:r>
          </a:p>
          <a:p>
            <a:pPr lvl="1"/>
            <a:r>
              <a:rPr lang="en-US" altLang="en-US" sz="2400" b="1" dirty="0"/>
              <a:t>Discourages extreme views</a:t>
            </a:r>
          </a:p>
          <a:p>
            <a:pPr lvl="1"/>
            <a:r>
              <a:rPr lang="en-US" altLang="en-US" sz="2400" b="1" dirty="0"/>
              <a:t>Contributes to political ambiguity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7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Understanding 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/>
          <a:lstStyle/>
          <a:p>
            <a:r>
              <a:rPr lang="en-US" altLang="en-US" sz="2800" dirty="0"/>
              <a:t>Democracy and Responsible Party Government</a:t>
            </a:r>
          </a:p>
          <a:p>
            <a:pPr lvl="1"/>
            <a:r>
              <a:rPr lang="en-US" altLang="en-US" sz="2400" dirty="0"/>
              <a:t>Responsible Party Model</a:t>
            </a:r>
          </a:p>
          <a:p>
            <a:pPr lvl="1">
              <a:buFontTx/>
              <a:buNone/>
            </a:pPr>
            <a:r>
              <a:rPr lang="en-US" altLang="en-US" sz="2400" dirty="0"/>
              <a:t>	1. Parties have distinct comprehensive programs.</a:t>
            </a:r>
          </a:p>
          <a:p>
            <a:pPr lvl="1">
              <a:buFontTx/>
              <a:buNone/>
            </a:pPr>
            <a:r>
              <a:rPr lang="en-US" altLang="en-US" sz="2400" dirty="0"/>
              <a:t>	2. Candidates are committed to the program.</a:t>
            </a:r>
          </a:p>
          <a:p>
            <a:pPr lvl="1">
              <a:buFontTx/>
              <a:buNone/>
            </a:pPr>
            <a:r>
              <a:rPr lang="en-US" altLang="en-US" sz="2400" dirty="0"/>
              <a:t>	3. The majority party must carry out its program.</a:t>
            </a:r>
          </a:p>
          <a:p>
            <a:pPr lvl="1">
              <a:buFontTx/>
              <a:buNone/>
            </a:pPr>
            <a:r>
              <a:rPr lang="en-US" altLang="en-US" sz="2400" dirty="0"/>
              <a:t>	4. The majority party must accept responsibility.</a:t>
            </a:r>
          </a:p>
          <a:p>
            <a:pPr lvl="1"/>
            <a:r>
              <a:rPr lang="en-US" altLang="en-US" sz="2400" dirty="0"/>
              <a:t>American political parties fall short of these conditions.</a:t>
            </a:r>
          </a:p>
          <a:p>
            <a:pPr lvl="1"/>
            <a:r>
              <a:rPr lang="en-US" altLang="en-US" sz="2400" b="1" dirty="0"/>
              <a:t>No mechanism for party discipline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9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Meaning of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dirty="0"/>
              <a:t>Political Party:</a:t>
            </a:r>
          </a:p>
          <a:p>
            <a:pPr lvl="1"/>
            <a:r>
              <a:rPr lang="en-US" altLang="en-US" b="1" dirty="0"/>
              <a:t>A “team of men </a:t>
            </a:r>
            <a:r>
              <a:rPr lang="en-US" altLang="en-US" b="1" dirty="0" smtClean="0"/>
              <a:t>and women seeking </a:t>
            </a:r>
            <a:r>
              <a:rPr lang="en-US" altLang="en-US" b="1" dirty="0"/>
              <a:t>to control the governing apparatus by gaining office in a duly constituted election”</a:t>
            </a:r>
          </a:p>
          <a:p>
            <a:r>
              <a:rPr lang="en-US" altLang="en-US" dirty="0"/>
              <a:t>Parties can be thought of in three parts:</a:t>
            </a:r>
          </a:p>
          <a:p>
            <a:pPr lvl="1"/>
            <a:r>
              <a:rPr lang="en-US" altLang="en-US" b="1" dirty="0"/>
              <a:t>Party in the electorate</a:t>
            </a:r>
          </a:p>
          <a:p>
            <a:pPr lvl="1"/>
            <a:r>
              <a:rPr lang="en-US" altLang="en-US" b="1" dirty="0"/>
              <a:t>Party as an organization</a:t>
            </a:r>
          </a:p>
          <a:p>
            <a:pPr lvl="1"/>
            <a:r>
              <a:rPr lang="en-US" altLang="en-US" b="1" dirty="0"/>
              <a:t>Party in government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153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Understanding 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019288" cy="4800600"/>
          </a:xfrm>
        </p:spPr>
        <p:txBody>
          <a:bodyPr/>
          <a:lstStyle/>
          <a:p>
            <a:r>
              <a:rPr lang="en-US" altLang="en-US" dirty="0"/>
              <a:t>American Political Parties and the Scope of Government</a:t>
            </a:r>
          </a:p>
          <a:p>
            <a:pPr lvl="1"/>
            <a:r>
              <a:rPr lang="en-US" altLang="en-US" b="1" dirty="0"/>
              <a:t>Lack of uniformity keeps government small</a:t>
            </a:r>
          </a:p>
          <a:p>
            <a:pPr lvl="2"/>
            <a:r>
              <a:rPr lang="en-US" altLang="en-US" dirty="0"/>
              <a:t>Big programs like Health Care (1994) fail</a:t>
            </a:r>
          </a:p>
          <a:p>
            <a:pPr lvl="1"/>
            <a:r>
              <a:rPr lang="en-US" altLang="en-US" dirty="0"/>
              <a:t>But also makes </a:t>
            </a:r>
            <a:r>
              <a:rPr lang="en-US" altLang="en-US" b="1" dirty="0"/>
              <a:t>cutting government programs difficult</a:t>
            </a:r>
          </a:p>
          <a:p>
            <a:pPr lvl="2"/>
            <a:r>
              <a:rPr lang="en-US" altLang="en-US" dirty="0"/>
              <a:t>Individuals focus on getting more from government for their own constituents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0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Understanding 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/>
          <a:lstStyle/>
          <a:p>
            <a:r>
              <a:rPr lang="en-US" altLang="en-US" dirty="0"/>
              <a:t>Is the Party Over?</a:t>
            </a:r>
          </a:p>
          <a:p>
            <a:pPr lvl="1"/>
            <a:r>
              <a:rPr lang="en-US" altLang="en-US" b="1" dirty="0"/>
              <a:t>Political parties are no longer main source of information for voters; media are</a:t>
            </a:r>
          </a:p>
          <a:p>
            <a:pPr lvl="1"/>
            <a:r>
              <a:rPr lang="en-US" altLang="en-US" dirty="0"/>
              <a:t>Yet parties will play an important but diminished role in American politics</a:t>
            </a:r>
          </a:p>
          <a:p>
            <a:pPr lvl="2"/>
            <a:r>
              <a:rPr lang="en-US" altLang="en-US" b="1" dirty="0"/>
              <a:t>State and national party organizations have become more visible and active</a:t>
            </a:r>
          </a:p>
          <a:p>
            <a:pPr lvl="2"/>
            <a:r>
              <a:rPr lang="en-US" altLang="en-US" b="1" dirty="0"/>
              <a:t>Majority of people still identify with a party</a:t>
            </a:r>
          </a:p>
          <a:p>
            <a:pPr lvl="1"/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48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AutoShape 2"/>
          <p:cNvSpPr>
            <a:spLocks noChangeArrowheads="1"/>
          </p:cNvSpPr>
          <p:nvPr/>
        </p:nvSpPr>
        <p:spPr bwMode="auto">
          <a:xfrm rot="10800000" flipH="1">
            <a:off x="304800" y="228600"/>
            <a:ext cx="4038600" cy="6324600"/>
          </a:xfrm>
          <a:prstGeom prst="upArrow">
            <a:avLst>
              <a:gd name="adj1" fmla="val 50000"/>
              <a:gd name="adj2" fmla="val 39151"/>
            </a:avLst>
          </a:prstGeom>
          <a:solidFill>
            <a:srgbClr val="FF9EF7"/>
          </a:solidFill>
          <a:ln w="9525">
            <a:solidFill>
              <a:srgbClr val="FF9EF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228600" y="5791200"/>
            <a:ext cx="4191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000">
                <a:solidFill>
                  <a:srgbClr val="150D99"/>
                </a:solidFill>
              </a:rPr>
              <a:t>Demand Increases</a:t>
            </a:r>
            <a:endParaRPr lang="en-US" altLang="en-US" sz="2800">
              <a:solidFill>
                <a:srgbClr val="150D99"/>
              </a:solidFill>
            </a:endParaRPr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228600" y="4800600"/>
            <a:ext cx="4191000" cy="101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000">
                <a:solidFill>
                  <a:srgbClr val="150D99"/>
                </a:solidFill>
              </a:rPr>
              <a:t>More $Wages$ in Circulation</a:t>
            </a:r>
            <a:endParaRPr lang="en-US" altLang="en-US" sz="2800">
              <a:solidFill>
                <a:srgbClr val="150D99"/>
              </a:solidFill>
            </a:endParaRPr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228600" y="4038600"/>
            <a:ext cx="4191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000">
                <a:solidFill>
                  <a:srgbClr val="150D99"/>
                </a:solidFill>
              </a:rPr>
              <a:t>Increased Production</a:t>
            </a:r>
            <a:endParaRPr lang="en-US" altLang="en-US" sz="2800">
              <a:solidFill>
                <a:srgbClr val="150D99"/>
              </a:solidFill>
            </a:endParaRPr>
          </a:p>
        </p:txBody>
      </p:sp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228600" y="3276600"/>
            <a:ext cx="4191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000">
                <a:solidFill>
                  <a:srgbClr val="150D99"/>
                </a:solidFill>
              </a:rPr>
              <a:t>New Jobs</a:t>
            </a:r>
            <a:endParaRPr lang="en-US" altLang="en-US" sz="2800">
              <a:solidFill>
                <a:srgbClr val="150D99"/>
              </a:solidFill>
            </a:endParaRPr>
          </a:p>
        </p:txBody>
      </p:sp>
      <p:sp>
        <p:nvSpPr>
          <p:cNvPr id="162823" name="Rectangle 7"/>
          <p:cNvSpPr>
            <a:spLocks noChangeArrowheads="1"/>
          </p:cNvSpPr>
          <p:nvPr/>
        </p:nvSpPr>
        <p:spPr bwMode="auto">
          <a:xfrm>
            <a:off x="228600" y="2262188"/>
            <a:ext cx="4191000" cy="10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000">
                <a:solidFill>
                  <a:srgbClr val="150D99"/>
                </a:solidFill>
              </a:rPr>
              <a:t>New Investment &amp; Plant Expansion</a:t>
            </a:r>
          </a:p>
        </p:txBody>
      </p:sp>
      <p:sp>
        <p:nvSpPr>
          <p:cNvPr id="162824" name="Rectangle 8"/>
          <p:cNvSpPr>
            <a:spLocks noChangeArrowheads="1"/>
          </p:cNvSpPr>
          <p:nvPr/>
        </p:nvSpPr>
        <p:spPr bwMode="auto">
          <a:xfrm>
            <a:off x="228600" y="1501775"/>
            <a:ext cx="4191000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000">
                <a:solidFill>
                  <a:srgbClr val="150D99"/>
                </a:solidFill>
              </a:rPr>
              <a:t>Gov.’t Loans to Business</a:t>
            </a:r>
          </a:p>
        </p:txBody>
      </p:sp>
      <p:sp>
        <p:nvSpPr>
          <p:cNvPr id="162825" name="Rectangle 9"/>
          <p:cNvSpPr>
            <a:spLocks noChangeArrowheads="1"/>
          </p:cNvSpPr>
          <p:nvPr/>
        </p:nvSpPr>
        <p:spPr bwMode="auto">
          <a:xfrm>
            <a:off x="228600" y="252413"/>
            <a:ext cx="4191000" cy="124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150D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80" charset="-128"/>
              </a:rPr>
              <a:t>Conservative Economic Policy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150D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80" charset="-128"/>
              </a:rPr>
              <a:t>Trickle Down Economics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150D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80" charset="-128"/>
              </a:rPr>
              <a:t>(Supply Side)</a:t>
            </a:r>
            <a:endParaRPr lang="en-US" b="1" dirty="0">
              <a:solidFill>
                <a:srgbClr val="150D99"/>
              </a:solidFill>
              <a:latin typeface="Arial" charset="0"/>
              <a:ea typeface="ＭＳ Ｐゴシック" pitchFamily="-80" charset="-128"/>
            </a:endParaRPr>
          </a:p>
        </p:txBody>
      </p:sp>
      <p:sp>
        <p:nvSpPr>
          <p:cNvPr id="83978" name="Line 10"/>
          <p:cNvSpPr>
            <a:spLocks noChangeShapeType="1"/>
          </p:cNvSpPr>
          <p:nvPr/>
        </p:nvSpPr>
        <p:spPr bwMode="auto">
          <a:xfrm>
            <a:off x="228600" y="228600"/>
            <a:ext cx="4191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9" name="Line 11"/>
          <p:cNvSpPr>
            <a:spLocks noChangeShapeType="1"/>
          </p:cNvSpPr>
          <p:nvPr/>
        </p:nvSpPr>
        <p:spPr bwMode="auto">
          <a:xfrm>
            <a:off x="228600" y="1477963"/>
            <a:ext cx="419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0" name="Line 12"/>
          <p:cNvSpPr>
            <a:spLocks noChangeShapeType="1"/>
          </p:cNvSpPr>
          <p:nvPr/>
        </p:nvSpPr>
        <p:spPr bwMode="auto">
          <a:xfrm>
            <a:off x="228600" y="2238375"/>
            <a:ext cx="419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1" name="Line 13"/>
          <p:cNvSpPr>
            <a:spLocks noChangeShapeType="1"/>
          </p:cNvSpPr>
          <p:nvPr/>
        </p:nvSpPr>
        <p:spPr bwMode="auto">
          <a:xfrm>
            <a:off x="228600" y="3252788"/>
            <a:ext cx="419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2" name="Line 14"/>
          <p:cNvSpPr>
            <a:spLocks noChangeShapeType="1"/>
          </p:cNvSpPr>
          <p:nvPr/>
        </p:nvSpPr>
        <p:spPr bwMode="auto">
          <a:xfrm>
            <a:off x="228600" y="4014788"/>
            <a:ext cx="419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3" name="Line 15"/>
          <p:cNvSpPr>
            <a:spLocks noChangeShapeType="1"/>
          </p:cNvSpPr>
          <p:nvPr/>
        </p:nvSpPr>
        <p:spPr bwMode="auto">
          <a:xfrm>
            <a:off x="228600" y="4776788"/>
            <a:ext cx="419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4" name="Line 16"/>
          <p:cNvSpPr>
            <a:spLocks noChangeShapeType="1"/>
          </p:cNvSpPr>
          <p:nvPr/>
        </p:nvSpPr>
        <p:spPr bwMode="auto">
          <a:xfrm>
            <a:off x="228600" y="5791200"/>
            <a:ext cx="419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5" name="Line 17"/>
          <p:cNvSpPr>
            <a:spLocks noChangeShapeType="1"/>
          </p:cNvSpPr>
          <p:nvPr/>
        </p:nvSpPr>
        <p:spPr bwMode="auto">
          <a:xfrm>
            <a:off x="228600" y="6629400"/>
            <a:ext cx="4191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6" name="Line 18"/>
          <p:cNvSpPr>
            <a:spLocks noChangeShapeType="1"/>
          </p:cNvSpPr>
          <p:nvPr/>
        </p:nvSpPr>
        <p:spPr bwMode="auto">
          <a:xfrm>
            <a:off x="228600" y="228600"/>
            <a:ext cx="0" cy="6400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7" name="Line 19"/>
          <p:cNvSpPr>
            <a:spLocks noChangeShapeType="1"/>
          </p:cNvSpPr>
          <p:nvPr/>
        </p:nvSpPr>
        <p:spPr bwMode="auto">
          <a:xfrm>
            <a:off x="4419600" y="228600"/>
            <a:ext cx="0" cy="6400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36" name="AutoShape 20"/>
          <p:cNvSpPr>
            <a:spLocks noChangeArrowheads="1"/>
          </p:cNvSpPr>
          <p:nvPr/>
        </p:nvSpPr>
        <p:spPr bwMode="auto">
          <a:xfrm>
            <a:off x="4800600" y="304800"/>
            <a:ext cx="4114800" cy="6324600"/>
          </a:xfrm>
          <a:prstGeom prst="upArrow">
            <a:avLst>
              <a:gd name="adj1" fmla="val 50000"/>
              <a:gd name="adj2" fmla="val 38426"/>
            </a:avLst>
          </a:prstGeom>
          <a:solidFill>
            <a:srgbClr val="85F5FF"/>
          </a:solidFill>
          <a:ln w="9525">
            <a:solidFill>
              <a:srgbClr val="85F5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2837" name="Rectangle 21"/>
          <p:cNvSpPr>
            <a:spLocks noChangeArrowheads="1"/>
          </p:cNvSpPr>
          <p:nvPr/>
        </p:nvSpPr>
        <p:spPr bwMode="auto">
          <a:xfrm>
            <a:off x="4800600" y="1965325"/>
            <a:ext cx="41148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000">
                <a:solidFill>
                  <a:srgbClr val="912022"/>
                </a:solidFill>
              </a:rPr>
              <a:t>New Investment</a:t>
            </a:r>
          </a:p>
        </p:txBody>
      </p:sp>
      <p:sp>
        <p:nvSpPr>
          <p:cNvPr id="162838" name="Rectangle 22"/>
          <p:cNvSpPr>
            <a:spLocks noChangeArrowheads="1"/>
          </p:cNvSpPr>
          <p:nvPr/>
        </p:nvSpPr>
        <p:spPr bwMode="auto">
          <a:xfrm>
            <a:off x="4800600" y="2495550"/>
            <a:ext cx="41148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000">
                <a:solidFill>
                  <a:srgbClr val="912022"/>
                </a:solidFill>
              </a:rPr>
              <a:t>Increased Demand</a:t>
            </a:r>
          </a:p>
        </p:txBody>
      </p:sp>
      <p:sp>
        <p:nvSpPr>
          <p:cNvPr id="162839" name="Rectangle 23"/>
          <p:cNvSpPr>
            <a:spLocks noChangeArrowheads="1"/>
          </p:cNvSpPr>
          <p:nvPr/>
        </p:nvSpPr>
        <p:spPr bwMode="auto">
          <a:xfrm>
            <a:off x="4800600" y="3025775"/>
            <a:ext cx="41148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000">
                <a:solidFill>
                  <a:srgbClr val="912022"/>
                </a:solidFill>
              </a:rPr>
              <a:t>New $Money$ in Circulation</a:t>
            </a:r>
          </a:p>
        </p:txBody>
      </p:sp>
      <p:sp>
        <p:nvSpPr>
          <p:cNvPr id="162840" name="Rectangle 24"/>
          <p:cNvSpPr>
            <a:spLocks noChangeArrowheads="1"/>
          </p:cNvSpPr>
          <p:nvPr/>
        </p:nvSpPr>
        <p:spPr bwMode="auto">
          <a:xfrm>
            <a:off x="4800600" y="5399088"/>
            <a:ext cx="4114800" cy="123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9120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80" charset="-128"/>
              </a:rPr>
              <a:t>Liberal Economic Policy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9120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80" charset="-128"/>
              </a:rPr>
              <a:t>“</a:t>
            </a:r>
            <a:r>
              <a:rPr lang="en-US" b="1" dirty="0" err="1" smtClean="0">
                <a:solidFill>
                  <a:srgbClr val="9120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80" charset="-128"/>
              </a:rPr>
              <a:t>Keynsian</a:t>
            </a:r>
            <a:r>
              <a:rPr lang="en-US" b="1" dirty="0" smtClean="0">
                <a:solidFill>
                  <a:srgbClr val="9120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80" charset="-128"/>
              </a:rPr>
              <a:t> Economics”</a:t>
            </a:r>
            <a:endParaRPr lang="en-US" b="1" dirty="0">
              <a:solidFill>
                <a:srgbClr val="91202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80" charset="-128"/>
            </a:endParaRPr>
          </a:p>
        </p:txBody>
      </p:sp>
      <p:sp>
        <p:nvSpPr>
          <p:cNvPr id="162841" name="Rectangle 25"/>
          <p:cNvSpPr>
            <a:spLocks noChangeArrowheads="1"/>
          </p:cNvSpPr>
          <p:nvPr/>
        </p:nvSpPr>
        <p:spPr bwMode="auto">
          <a:xfrm>
            <a:off x="4800600" y="3994150"/>
            <a:ext cx="4114800" cy="140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000" dirty="0">
                <a:solidFill>
                  <a:srgbClr val="912022"/>
                </a:solidFill>
              </a:rPr>
              <a:t>Relief Payments </a:t>
            </a:r>
            <a:r>
              <a:rPr lang="en-US" altLang="en-US" sz="2000" dirty="0" smtClean="0">
                <a:solidFill>
                  <a:srgbClr val="912022"/>
                </a:solidFill>
              </a:rPr>
              <a:t>and Government infusion of cash into industry</a:t>
            </a:r>
            <a:endParaRPr lang="en-US" altLang="en-US" sz="2000" dirty="0">
              <a:solidFill>
                <a:srgbClr val="912022"/>
              </a:solidFill>
            </a:endParaRPr>
          </a:p>
        </p:txBody>
      </p:sp>
      <p:sp>
        <p:nvSpPr>
          <p:cNvPr id="162842" name="Rectangle 26"/>
          <p:cNvSpPr>
            <a:spLocks noChangeArrowheads="1"/>
          </p:cNvSpPr>
          <p:nvPr/>
        </p:nvSpPr>
        <p:spPr bwMode="auto">
          <a:xfrm>
            <a:off x="4800600" y="1435100"/>
            <a:ext cx="41148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000">
                <a:solidFill>
                  <a:srgbClr val="912022"/>
                </a:solidFill>
              </a:rPr>
              <a:t>Plant Expansion</a:t>
            </a:r>
          </a:p>
        </p:txBody>
      </p:sp>
      <p:sp>
        <p:nvSpPr>
          <p:cNvPr id="162843" name="Rectangle 27"/>
          <p:cNvSpPr>
            <a:spLocks noChangeArrowheads="1"/>
          </p:cNvSpPr>
          <p:nvPr/>
        </p:nvSpPr>
        <p:spPr bwMode="auto">
          <a:xfrm>
            <a:off x="4800600" y="904875"/>
            <a:ext cx="41148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000">
                <a:solidFill>
                  <a:srgbClr val="912022"/>
                </a:solidFill>
              </a:rPr>
              <a:t>New Jobs</a:t>
            </a:r>
          </a:p>
        </p:txBody>
      </p:sp>
      <p:sp>
        <p:nvSpPr>
          <p:cNvPr id="162844" name="Rectangle 28"/>
          <p:cNvSpPr>
            <a:spLocks noChangeArrowheads="1"/>
          </p:cNvSpPr>
          <p:nvPr/>
        </p:nvSpPr>
        <p:spPr bwMode="auto">
          <a:xfrm>
            <a:off x="4800600" y="228600"/>
            <a:ext cx="41148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000">
                <a:solidFill>
                  <a:srgbClr val="912022"/>
                </a:solidFill>
              </a:rPr>
              <a:t>New Profits</a:t>
            </a:r>
          </a:p>
        </p:txBody>
      </p:sp>
      <p:sp>
        <p:nvSpPr>
          <p:cNvPr id="83997" name="Line 29"/>
          <p:cNvSpPr>
            <a:spLocks noChangeShapeType="1"/>
          </p:cNvSpPr>
          <p:nvPr/>
        </p:nvSpPr>
        <p:spPr bwMode="auto">
          <a:xfrm>
            <a:off x="4800600" y="228600"/>
            <a:ext cx="41148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8" name="Line 30"/>
          <p:cNvSpPr>
            <a:spLocks noChangeShapeType="1"/>
          </p:cNvSpPr>
          <p:nvPr/>
        </p:nvSpPr>
        <p:spPr bwMode="auto">
          <a:xfrm>
            <a:off x="4800600" y="904875"/>
            <a:ext cx="411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9" name="Line 31"/>
          <p:cNvSpPr>
            <a:spLocks noChangeShapeType="1"/>
          </p:cNvSpPr>
          <p:nvPr/>
        </p:nvSpPr>
        <p:spPr bwMode="auto">
          <a:xfrm>
            <a:off x="4800600" y="1435100"/>
            <a:ext cx="411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0" name="Line 32"/>
          <p:cNvSpPr>
            <a:spLocks noChangeShapeType="1"/>
          </p:cNvSpPr>
          <p:nvPr/>
        </p:nvSpPr>
        <p:spPr bwMode="auto">
          <a:xfrm>
            <a:off x="4800600" y="1965325"/>
            <a:ext cx="411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1" name="Line 33"/>
          <p:cNvSpPr>
            <a:spLocks noChangeShapeType="1"/>
          </p:cNvSpPr>
          <p:nvPr/>
        </p:nvSpPr>
        <p:spPr bwMode="auto">
          <a:xfrm>
            <a:off x="4800600" y="5399088"/>
            <a:ext cx="411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2" name="Line 34"/>
          <p:cNvSpPr>
            <a:spLocks noChangeShapeType="1"/>
          </p:cNvSpPr>
          <p:nvPr/>
        </p:nvSpPr>
        <p:spPr bwMode="auto">
          <a:xfrm>
            <a:off x="4800600" y="6629400"/>
            <a:ext cx="41148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3" name="Line 35"/>
          <p:cNvSpPr>
            <a:spLocks noChangeShapeType="1"/>
          </p:cNvSpPr>
          <p:nvPr/>
        </p:nvSpPr>
        <p:spPr bwMode="auto">
          <a:xfrm>
            <a:off x="4800600" y="228600"/>
            <a:ext cx="0" cy="6400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4" name="Line 36"/>
          <p:cNvSpPr>
            <a:spLocks noChangeShapeType="1"/>
          </p:cNvSpPr>
          <p:nvPr/>
        </p:nvSpPr>
        <p:spPr bwMode="auto">
          <a:xfrm>
            <a:off x="8915400" y="228600"/>
            <a:ext cx="0" cy="6400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5" name="Line 37"/>
          <p:cNvSpPr>
            <a:spLocks noChangeShapeType="1"/>
          </p:cNvSpPr>
          <p:nvPr/>
        </p:nvSpPr>
        <p:spPr bwMode="auto">
          <a:xfrm>
            <a:off x="4800600" y="3994150"/>
            <a:ext cx="411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6" name="Line 38"/>
          <p:cNvSpPr>
            <a:spLocks noChangeShapeType="1"/>
          </p:cNvSpPr>
          <p:nvPr/>
        </p:nvSpPr>
        <p:spPr bwMode="auto">
          <a:xfrm>
            <a:off x="4800600" y="3025775"/>
            <a:ext cx="411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7" name="Line 39"/>
          <p:cNvSpPr>
            <a:spLocks noChangeShapeType="1"/>
          </p:cNvSpPr>
          <p:nvPr/>
        </p:nvSpPr>
        <p:spPr bwMode="auto">
          <a:xfrm>
            <a:off x="4800600" y="2495550"/>
            <a:ext cx="411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4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2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2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7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62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62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2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2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62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62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62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62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62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animBg="1"/>
      <p:bldP spid="162819" grpId="0" autoUpdateAnimBg="0"/>
      <p:bldP spid="162820" grpId="0" autoUpdateAnimBg="0"/>
      <p:bldP spid="162821" grpId="0" autoUpdateAnimBg="0"/>
      <p:bldP spid="162822" grpId="0" autoUpdateAnimBg="0"/>
      <p:bldP spid="162823" grpId="0" autoUpdateAnimBg="0"/>
      <p:bldP spid="162824" grpId="0" autoUpdateAnimBg="0"/>
      <p:bldP spid="162825" grpId="0" autoUpdateAnimBg="0"/>
      <p:bldP spid="162836" grpId="0" animBg="1"/>
      <p:bldP spid="162837" grpId="0" autoUpdateAnimBg="0"/>
      <p:bldP spid="162838" grpId="0" autoUpdateAnimBg="0"/>
      <p:bldP spid="162839" grpId="0" autoUpdateAnimBg="0"/>
      <p:bldP spid="162840" grpId="0" autoUpdateAnimBg="0"/>
      <p:bldP spid="162841" grpId="0" autoUpdateAnimBg="0"/>
      <p:bldP spid="162842" grpId="0" autoUpdateAnimBg="0"/>
      <p:bldP spid="162843" grpId="0" autoUpdateAnimBg="0"/>
      <p:bldP spid="16284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Parties are a pervasive linkage institution in American politics.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Party in electorate, government, and as organization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America has a two-party system.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decentralized nature of political parties makes major change difficult and encourages individualism in politics.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91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Meaning of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 dirty="0"/>
              <a:t>Tasks of the Parties</a:t>
            </a:r>
          </a:p>
          <a:p>
            <a:pPr lvl="1"/>
            <a:r>
              <a:rPr lang="en-US" altLang="en-US" sz="2400" b="1" dirty="0"/>
              <a:t>Linkage Institution: </a:t>
            </a:r>
            <a:r>
              <a:rPr lang="en-US" altLang="en-US" sz="2400" dirty="0"/>
              <a:t>the channels through which people’s concerns become political issues on the government’s policy agenda</a:t>
            </a:r>
          </a:p>
          <a:p>
            <a:pPr lvl="1"/>
            <a:r>
              <a:rPr lang="en-US" altLang="en-US" sz="2400" dirty="0"/>
              <a:t>Parties </a:t>
            </a:r>
            <a:r>
              <a:rPr lang="en-US" altLang="en-US" sz="2400" b="1" dirty="0"/>
              <a:t>Pick Candidates</a:t>
            </a:r>
          </a:p>
          <a:p>
            <a:pPr lvl="1"/>
            <a:r>
              <a:rPr lang="en-US" altLang="en-US" sz="2400" dirty="0"/>
              <a:t>Parties </a:t>
            </a:r>
            <a:r>
              <a:rPr lang="en-US" altLang="en-US" sz="2400" b="1" dirty="0"/>
              <a:t>Run Campaigns</a:t>
            </a:r>
          </a:p>
          <a:p>
            <a:pPr lvl="1"/>
            <a:r>
              <a:rPr lang="en-US" altLang="en-US" sz="2400" dirty="0"/>
              <a:t>Parties </a:t>
            </a:r>
            <a:r>
              <a:rPr lang="en-US" altLang="en-US" sz="2400" b="1" dirty="0"/>
              <a:t>Give Cues to Voters</a:t>
            </a:r>
          </a:p>
          <a:p>
            <a:pPr lvl="1"/>
            <a:r>
              <a:rPr lang="en-US" altLang="en-US" sz="2400" dirty="0"/>
              <a:t>Parties </a:t>
            </a:r>
            <a:r>
              <a:rPr lang="en-US" altLang="en-US" sz="2400" b="1" dirty="0"/>
              <a:t>Articulate </a:t>
            </a:r>
            <a:r>
              <a:rPr lang="en-US" altLang="en-US" sz="2400" b="1" dirty="0" smtClean="0"/>
              <a:t>Policies (Platform)</a:t>
            </a:r>
            <a:endParaRPr lang="en-US" altLang="en-US" sz="2400" b="1" dirty="0"/>
          </a:p>
          <a:p>
            <a:pPr lvl="1"/>
            <a:r>
              <a:rPr lang="en-US" altLang="en-US" sz="2400" dirty="0"/>
              <a:t>Parties </a:t>
            </a:r>
            <a:r>
              <a:rPr lang="en-US" altLang="en-US" sz="2400" b="1" dirty="0"/>
              <a:t>Coordinate Policymaking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398578"/>
            <a:ext cx="2543175" cy="142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9053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Meaning of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Parties, Voters, and Policy: The Downs Model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Rational-choice theory</a:t>
            </a:r>
          </a:p>
          <a:p>
            <a:pPr lvl="2">
              <a:lnSpc>
                <a:spcPct val="90000"/>
              </a:lnSpc>
            </a:pPr>
            <a:r>
              <a:rPr lang="en-US" altLang="en-US" b="1" dirty="0"/>
              <a:t>Assumes that individuals act in their own best interest, weighing the costs and benefits of possible alternatives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Downs Model</a:t>
            </a:r>
          </a:p>
          <a:p>
            <a:pPr lvl="2">
              <a:lnSpc>
                <a:spcPct val="90000"/>
              </a:lnSpc>
            </a:pPr>
            <a:r>
              <a:rPr lang="en-US" altLang="en-US" b="1" dirty="0"/>
              <a:t>Voters maximize chances that policies they favor are adopted by government.</a:t>
            </a:r>
          </a:p>
          <a:p>
            <a:pPr lvl="2">
              <a:lnSpc>
                <a:spcPct val="90000"/>
              </a:lnSpc>
            </a:pPr>
            <a:r>
              <a:rPr lang="en-US" altLang="en-US" b="1" dirty="0"/>
              <a:t>Parties want to win elected office.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097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Meaning of Party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7406466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0460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Party in the Electorate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 dirty="0"/>
              <a:t>Party image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dirty="0"/>
              <a:t>A voter’s </a:t>
            </a:r>
            <a:r>
              <a:rPr lang="en-US" altLang="en-US" sz="2400" b="1" i="1" dirty="0"/>
              <a:t>perception</a:t>
            </a:r>
            <a:r>
              <a:rPr lang="en-US" altLang="en-US" sz="2400" b="1" dirty="0"/>
              <a:t> of what Republicans or Democrats stand for</a:t>
            </a:r>
          </a:p>
          <a:p>
            <a:pPr lvl="1"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Party identification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 citizen’s self-proclaimed preference for one party or the other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Republican, Democrat, or Independent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800600"/>
            <a:ext cx="27527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8613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Party in the Electorate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 dirty="0"/>
              <a:t>Ticket-splitting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dirty="0"/>
              <a:t>Voting with one party for one office and with another party for other offices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Independents are most likely to split tickets.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dirty="0"/>
              <a:t>No state or race is completely safe due to split tickets.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048125"/>
            <a:ext cx="4225018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653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Party in the Electorate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8229600" cy="465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38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/>
              <a:t>The Party Organizations: From the Grass Roots to Washington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These are the people that work for the party.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Local Parties</a:t>
            </a:r>
          </a:p>
          <a:p>
            <a:pPr lvl="1">
              <a:lnSpc>
                <a:spcPct val="80000"/>
              </a:lnSpc>
            </a:pPr>
            <a:r>
              <a:rPr lang="en-US" altLang="en-US" sz="2400" b="1" dirty="0"/>
              <a:t>Party Machines: a type of political party organization that relies heavily on material inducements to win votes and to govern</a:t>
            </a:r>
          </a:p>
          <a:p>
            <a:pPr lvl="1">
              <a:lnSpc>
                <a:spcPct val="80000"/>
              </a:lnSpc>
            </a:pPr>
            <a:r>
              <a:rPr lang="en-US" altLang="en-US" sz="2400" b="1" dirty="0"/>
              <a:t>Patronage: a job, promotion or contract given for political reasons rather than merit; used by party machines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Due to progressive reforms, urban party organizations are generally weak.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Revitalization of party organization at county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5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372</TotalTime>
  <Words>989</Words>
  <Application>Microsoft Office PowerPoint</Application>
  <PresentationFormat>On-screen Show (4:3)</PresentationFormat>
  <Paragraphs>144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MS PGothic</vt:lpstr>
      <vt:lpstr>Arial</vt:lpstr>
      <vt:lpstr>Calibri</vt:lpstr>
      <vt:lpstr>Gill Sans MT</vt:lpstr>
      <vt:lpstr>Verdana</vt:lpstr>
      <vt:lpstr>Wingdings 2</vt:lpstr>
      <vt:lpstr>Solstice</vt:lpstr>
      <vt:lpstr>Political Parties </vt:lpstr>
      <vt:lpstr>The Meaning of Party</vt:lpstr>
      <vt:lpstr>The Meaning of Party</vt:lpstr>
      <vt:lpstr>The Meaning of Party</vt:lpstr>
      <vt:lpstr>The Meaning of Party</vt:lpstr>
      <vt:lpstr>The Party in the Electorate</vt:lpstr>
      <vt:lpstr>The Party in the Electorate</vt:lpstr>
      <vt:lpstr>The Party in the Electorate</vt:lpstr>
      <vt:lpstr>The Party Organizations: From the Grass Roots to Washington</vt:lpstr>
      <vt:lpstr>The Party Organizations: From the Grass Roots to Washington</vt:lpstr>
      <vt:lpstr>The Party Organizations: From the Grass Roots to Washington</vt:lpstr>
      <vt:lpstr>The Party in Government: Promises and Policy</vt:lpstr>
      <vt:lpstr>Party Eras in American History</vt:lpstr>
      <vt:lpstr>Party Eras in American History</vt:lpstr>
      <vt:lpstr>Party Eras in American History</vt:lpstr>
      <vt:lpstr>PowerPoint Presentation</vt:lpstr>
      <vt:lpstr>Party Eras in American History</vt:lpstr>
      <vt:lpstr>Third Parties: Their Impact on American Politics</vt:lpstr>
      <vt:lpstr>Understanding Political Parties</vt:lpstr>
      <vt:lpstr>Understanding Political Parties</vt:lpstr>
      <vt:lpstr>Understanding Political Parties</vt:lpstr>
      <vt:lpstr>PowerPoint Presentation</vt:lpstr>
      <vt:lpstr>Summary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Parties</dc:title>
  <dc:creator>Daniel Young</dc:creator>
  <cp:lastModifiedBy>BCSD </cp:lastModifiedBy>
  <cp:revision>14</cp:revision>
  <dcterms:created xsi:type="dcterms:W3CDTF">2017-01-16T14:38:49Z</dcterms:created>
  <dcterms:modified xsi:type="dcterms:W3CDTF">2019-11-21T12:59:19Z</dcterms:modified>
</cp:coreProperties>
</file>