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FED8CC-B699-4A7B-BD6F-41D1044A5D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A38E59-6D66-49B5-BACB-6EA10612A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ebfx.com/data/the-6-companies-that-own-almost-all-medi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Mass Media and the Political Agenda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Edwards 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Private Control of the Media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Only a small number of TV stations are publicly owned in America.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Independent in what they can report, </a:t>
            </a:r>
            <a:r>
              <a:rPr lang="en-US" altLang="en-US" b="1" dirty="0"/>
              <a:t>media are totally dependent on advertising revenues.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Chains: massive media conglomerates that account for over four-fifths of the nation’s daily newspaper circulation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Also control broadcast media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3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Finding the News</a:t>
            </a:r>
          </a:p>
          <a:p>
            <a:pPr lvl="1"/>
            <a:r>
              <a:rPr lang="en-US" altLang="en-US" sz="2800" b="1" dirty="0"/>
              <a:t>Beats: specific locations from which news frequently emanates, such as Congress or the White House</a:t>
            </a:r>
          </a:p>
          <a:p>
            <a:pPr lvl="1"/>
            <a:r>
              <a:rPr lang="en-US" altLang="en-US" sz="2800" b="1" dirty="0"/>
              <a:t>Trial Balloons: an intentional news leak for the purpose of assessing the political reaction</a:t>
            </a:r>
          </a:p>
          <a:p>
            <a:pPr lvl="1"/>
            <a:r>
              <a:rPr lang="en-US" altLang="en-US" sz="2800" dirty="0"/>
              <a:t>Reporters and their sources depend on each other—one for stories, the other to get them out.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the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News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94267" y="1676400"/>
            <a:ext cx="7772400" cy="4865688"/>
            <a:chOff x="288" y="960"/>
            <a:chExt cx="4896" cy="3065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0"/>
              <a:ext cx="489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44"/>
              <a:ext cx="4896" cy="2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8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News</a:t>
            </a:r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535178"/>
            <a:ext cx="7638066" cy="276750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2044006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Presenting the News</a:t>
            </a:r>
          </a:p>
          <a:p>
            <a:pPr lvl="1"/>
            <a:r>
              <a:rPr lang="en-US" altLang="en-US" sz="2000" i="1" dirty="0" smtClean="0"/>
              <a:t>Superficial</a:t>
            </a:r>
            <a:r>
              <a:rPr lang="en-US" altLang="en-US" sz="2000" dirty="0" smtClean="0"/>
              <a:t> describes most news coverage today.</a:t>
            </a:r>
            <a:endParaRPr lang="en-US" altLang="en-US" sz="2000" i="1" dirty="0" smtClean="0"/>
          </a:p>
          <a:p>
            <a:pPr lvl="1"/>
            <a:r>
              <a:rPr lang="en-US" altLang="en-US" sz="2400" b="1" dirty="0" smtClean="0"/>
              <a:t>Sound Bites: short video clips of approximately 10 seconds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Bias in the News</a:t>
            </a:r>
          </a:p>
          <a:p>
            <a:pPr lvl="1"/>
            <a:r>
              <a:rPr lang="en-US" altLang="en-US" sz="2800" dirty="0"/>
              <a:t>Many people believe the news is biased in favor of one point of view.</a:t>
            </a:r>
          </a:p>
          <a:p>
            <a:pPr lvl="1"/>
            <a:r>
              <a:rPr lang="en-US" altLang="en-US" sz="2800" dirty="0"/>
              <a:t>Generally is </a:t>
            </a:r>
            <a:r>
              <a:rPr lang="en-US" altLang="en-US" sz="2800" i="1" dirty="0"/>
              <a:t>not</a:t>
            </a:r>
            <a:r>
              <a:rPr lang="en-US" altLang="en-US" sz="2800" dirty="0"/>
              <a:t> very biased toward a particular ideology</a:t>
            </a:r>
          </a:p>
          <a:p>
            <a:pPr lvl="1"/>
            <a:r>
              <a:rPr lang="en-US" altLang="en-US" sz="2800" b="1" dirty="0"/>
              <a:t>News reporting is biased towards what will draw the largest audience—good pictures and negative reporting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News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640556"/>
            <a:ext cx="7756525" cy="1054100"/>
          </a:xfrm>
        </p:spPr>
        <p:txBody>
          <a:bodyPr/>
          <a:lstStyle/>
          <a:p>
            <a:r>
              <a:rPr lang="en-US" dirty="0"/>
              <a:t>Reporting the News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676400" y="1694656"/>
            <a:ext cx="5791200" cy="4832350"/>
            <a:chOff x="288" y="960"/>
            <a:chExt cx="3648" cy="3044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0"/>
              <a:ext cx="364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3648" cy="2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7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News and Public Opinion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Television news can affect what people think is important.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Agenda-setting effect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The media influence the criteria by which the public evaluates political leaders.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Some stories or events can be made more important, others less important, depending on their coverage.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676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Policy Agenda</a:t>
            </a:r>
          </a:p>
          <a:p>
            <a:pPr lvl="1"/>
            <a:r>
              <a:rPr lang="en-US" altLang="en-US" b="1" dirty="0"/>
              <a:t>The issues that attract the serious attention of public officials and other people actively involved in politics at the time</a:t>
            </a:r>
          </a:p>
          <a:p>
            <a:r>
              <a:rPr lang="en-US" altLang="en-US" dirty="0"/>
              <a:t>Policy Entrepreneurs</a:t>
            </a:r>
          </a:p>
          <a:p>
            <a:pPr lvl="1"/>
            <a:r>
              <a:rPr lang="en-US" altLang="en-US" dirty="0"/>
              <a:t>People who invest their political “capital” in an issue to get it placed high on governmental agenda</a:t>
            </a:r>
          </a:p>
          <a:p>
            <a:pPr lvl="1"/>
            <a:r>
              <a:rPr lang="en-US" altLang="en-US" dirty="0"/>
              <a:t>Use media to raise awareness of issue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The Media’s Agenda-Setting Function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85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Media and the Scope of Government</a:t>
            </a:r>
          </a:p>
          <a:p>
            <a:pPr lvl="1"/>
            <a:r>
              <a:rPr lang="en-US" altLang="en-US" sz="2800" b="1" dirty="0"/>
              <a:t>Media as watchdog restricts politicians</a:t>
            </a:r>
          </a:p>
          <a:p>
            <a:pPr lvl="1"/>
            <a:r>
              <a:rPr lang="en-US" altLang="en-US" sz="2800" b="1" dirty="0"/>
              <a:t>New proposals are met with skepticism which restricts scope of government, what it can do</a:t>
            </a:r>
          </a:p>
          <a:p>
            <a:pPr lvl="1"/>
            <a:r>
              <a:rPr lang="en-US" altLang="en-US" sz="2800" b="1" dirty="0"/>
              <a:t>If media identifies a problem, it forces government to address it, which expands the scope of government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Understanding the Mass Media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60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Individualism and the Media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Candidates run on their own by appealing to people on television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Easier to focus on one person like the president, than groups, e.g., Congress or the courts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Democracy and the Media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“Information is the fuel of democracy.”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But news provides more entertainment than information; it is superficial.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News is a business, giving people what they want.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Understanding the Mass Media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48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Mass Media:</a:t>
            </a:r>
          </a:p>
          <a:p>
            <a:pPr lvl="1"/>
            <a:r>
              <a:rPr lang="en-US" altLang="en-US" b="1" dirty="0"/>
              <a:t>Television, radio, newspapers, magazines, the Internet and other means of popular communication</a:t>
            </a:r>
          </a:p>
          <a:p>
            <a:r>
              <a:rPr lang="en-US" altLang="en-US" b="1" dirty="0"/>
              <a:t>High-Tech Politics:</a:t>
            </a:r>
          </a:p>
          <a:p>
            <a:pPr lvl="1"/>
            <a:r>
              <a:rPr lang="en-US" altLang="en-US" b="1" dirty="0"/>
              <a:t>A politics in which the behavior of citizens and policymakers and the political agenda itself are increasingly shaped by technology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3" y="50292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/>
              <a:t>Media shape public opinion on political issues and influence policy agenda.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Broadcast media have replaced print media over time.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Narrowcasting and the Internet are further shifting media.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Seeking profits, media are biased in favor of stories with high drama.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Effective communication through media is key to political success.</a:t>
            </a:r>
          </a:p>
          <a:p>
            <a:pPr lvl="1"/>
            <a:r>
              <a:rPr lang="en-US" altLang="en-US" b="1" dirty="0"/>
              <a:t>Media Events: events purposely staged for the media that nonetheless look spontaneous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Media events can be staged by almost anybody.</a:t>
            </a:r>
          </a:p>
          <a:p>
            <a:pPr lvl="1"/>
            <a:r>
              <a:rPr lang="en-US" altLang="en-US" dirty="0"/>
              <a:t>Image making and news management is important, especially for presidents.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Mass Media Today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067050" cy="21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 dirty="0"/>
              <a:t>Introduction</a:t>
            </a:r>
          </a:p>
          <a:p>
            <a:pPr lvl="1"/>
            <a:r>
              <a:rPr lang="en-US" altLang="en-US" sz="2400" dirty="0"/>
              <a:t>The news media wasn’t always so important.</a:t>
            </a:r>
          </a:p>
          <a:p>
            <a:pPr lvl="1"/>
            <a:r>
              <a:rPr lang="en-US" altLang="en-US" sz="2400" b="1" dirty="0"/>
              <a:t>Press Conferences: meetings of public officials with reporters.</a:t>
            </a:r>
          </a:p>
          <a:p>
            <a:pPr lvl="2"/>
            <a:r>
              <a:rPr lang="en-US" altLang="en-US" dirty="0"/>
              <a:t>Franklin Roosevelt held over 1,000</a:t>
            </a:r>
          </a:p>
          <a:p>
            <a:pPr lvl="1"/>
            <a:r>
              <a:rPr lang="en-US" altLang="en-US" sz="2400" b="1" dirty="0"/>
              <a:t>Investigative Journalism: the use of in-depth reporting to unearth scandals, scams &amp; schemes putting reporters &amp; politicians opposite each other.</a:t>
            </a:r>
          </a:p>
          <a:p>
            <a:pPr lvl="1"/>
            <a:r>
              <a:rPr lang="en-US" altLang="en-US" sz="2400" dirty="0"/>
              <a:t>Coverage of presidential candidates has become less favorable.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The Development of Media Politics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0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The Print Media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Newspapers and magazines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“Yellow journalism”: a sensational style of reporting characterized newspapers at the turn of the century.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Pecking order among newspapers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/>
              <a:t>New York Times </a:t>
            </a:r>
            <a:r>
              <a:rPr lang="en-US" altLang="en-US" dirty="0"/>
              <a:t>has largest impact</a:t>
            </a:r>
            <a:endParaRPr lang="en-US" altLang="en-US" i="1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Newspaper and newsweekly circulation has declined.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866900" cy="18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2882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The Broadcast Media</a:t>
            </a:r>
          </a:p>
          <a:p>
            <a:pPr lvl="1"/>
            <a:r>
              <a:rPr lang="en-US" altLang="en-US" b="1" dirty="0"/>
              <a:t>Television and radio</a:t>
            </a:r>
          </a:p>
          <a:p>
            <a:pPr lvl="1"/>
            <a:r>
              <a:rPr lang="en-US" altLang="en-US" dirty="0"/>
              <a:t>Brought government and politics into peoples’ homes.</a:t>
            </a:r>
          </a:p>
          <a:p>
            <a:pPr lvl="2"/>
            <a:r>
              <a:rPr lang="en-US" altLang="en-US" dirty="0"/>
              <a:t>Vietnam War</a:t>
            </a:r>
          </a:p>
          <a:p>
            <a:pPr lvl="1"/>
            <a:r>
              <a:rPr lang="en-US" altLang="en-US" dirty="0"/>
              <a:t>Politicians’ appearances and mannerisms more important.</a:t>
            </a:r>
          </a:p>
          <a:p>
            <a:pPr lvl="2"/>
            <a:r>
              <a:rPr lang="en-US" altLang="en-US" dirty="0"/>
              <a:t>Kennedy-Nixon presidential debate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83" y="5063067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Government Regulation of the Broadcast Media</a:t>
            </a:r>
          </a:p>
          <a:p>
            <a:pPr lvl="1"/>
            <a:r>
              <a:rPr lang="en-US" altLang="en-US" sz="2400" b="1" dirty="0"/>
              <a:t>The Federal Communications Commission (FCC) regulates the use of airwaves in three ways:</a:t>
            </a:r>
          </a:p>
          <a:p>
            <a:pPr lvl="2"/>
            <a:r>
              <a:rPr lang="en-US" altLang="en-US" sz="2400" b="1" dirty="0"/>
              <a:t>Prevent near monopoly control of market</a:t>
            </a:r>
          </a:p>
          <a:p>
            <a:pPr lvl="2"/>
            <a:r>
              <a:rPr lang="en-US" altLang="en-US" sz="2400" b="1" dirty="0"/>
              <a:t>Reviews performance of stations</a:t>
            </a:r>
          </a:p>
          <a:p>
            <a:pPr lvl="2"/>
            <a:r>
              <a:rPr lang="en-US" altLang="en-US" sz="2400" b="1" dirty="0"/>
              <a:t>Issues fair treatment rules for politicians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From Broadcasting to Narrowcasting: The Rise of Cable News Channels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Narrowcasting: media programming on cable TV or Internet that is focused on one topic and aimed at a particular audience, e.g., C-SPAN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Potential of cable to report on news as it happens and offer myriad choices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Yet resources are limited and stories are not </a:t>
            </a:r>
            <a:r>
              <a:rPr lang="en-US" altLang="en-US" sz="2800" dirty="0" smtClean="0"/>
              <a:t>substantive  (“Breaking News”)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The Impact of the Internet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Potential to inform Americans about politics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Internet is purposive—people choose what to learn about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Since Americans are generally disinterested in politics, they will not necessarily use the Internet for political information.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Blogs </a:t>
            </a:r>
            <a:r>
              <a:rPr lang="en-US" altLang="en-US" dirty="0" smtClean="0"/>
              <a:t>and podcasts provide </a:t>
            </a:r>
            <a:r>
              <a:rPr lang="en-US" altLang="en-US" dirty="0"/>
              <a:t>additional information about news stories.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Development of Media Politics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21" y="5029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206</TotalTime>
  <Words>867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Book Antiqua</vt:lpstr>
      <vt:lpstr>Wingdings</vt:lpstr>
      <vt:lpstr>Hardcover</vt:lpstr>
      <vt:lpstr>The Mass Media and the Political Agenda  </vt:lpstr>
      <vt:lpstr>Introduction</vt:lpstr>
      <vt:lpstr>The Mass Media Today</vt:lpstr>
      <vt:lpstr>The Development of Media Politics</vt:lpstr>
      <vt:lpstr>The Development of Media Politics</vt:lpstr>
      <vt:lpstr>The Development of Media Politics</vt:lpstr>
      <vt:lpstr>The Development of Media Politics</vt:lpstr>
      <vt:lpstr>The Development of Media Politics</vt:lpstr>
      <vt:lpstr>The Development of Media Politics</vt:lpstr>
      <vt:lpstr>The Development of Media Politics</vt:lpstr>
      <vt:lpstr>Reporting the News</vt:lpstr>
      <vt:lpstr>Reporting the News</vt:lpstr>
      <vt:lpstr>Reporting the News</vt:lpstr>
      <vt:lpstr>Reporting the News</vt:lpstr>
      <vt:lpstr>Reporting the News</vt:lpstr>
      <vt:lpstr>The News and Public Opinion</vt:lpstr>
      <vt:lpstr>The Media’s Agenda-Setting Function</vt:lpstr>
      <vt:lpstr>Understanding the Mass Media</vt:lpstr>
      <vt:lpstr>Understanding the Mass Media</vt:lpstr>
      <vt:lpstr>Summary</vt:lpstr>
    </vt:vector>
  </TitlesOfParts>
  <Company>Baldwinsville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 Media and the Political Agenda</dc:title>
  <dc:creator>BCSD</dc:creator>
  <cp:lastModifiedBy>BCSD </cp:lastModifiedBy>
  <cp:revision>12</cp:revision>
  <dcterms:created xsi:type="dcterms:W3CDTF">2017-01-03T13:32:27Z</dcterms:created>
  <dcterms:modified xsi:type="dcterms:W3CDTF">2019-01-14T14:02:35Z</dcterms:modified>
</cp:coreProperties>
</file>