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9" autoAdjust="0"/>
    <p:restoredTop sz="94660"/>
  </p:normalViewPr>
  <p:slideViewPr>
    <p:cSldViewPr>
      <p:cViewPr varScale="1">
        <p:scale>
          <a:sx n="91" d="100"/>
          <a:sy n="91" d="100"/>
        </p:scale>
        <p:origin x="10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40-3A62-4BD0-8403-893465154BA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81E3DD-A9E1-4D4E-967C-84C1A01843C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40-3A62-4BD0-8403-893465154BA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E3DD-A9E1-4D4E-967C-84C1A0184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40-3A62-4BD0-8403-893465154BA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E3DD-A9E1-4D4E-967C-84C1A0184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CF6F40-3A62-4BD0-8403-893465154BA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381E3DD-A9E1-4D4E-967C-84C1A01843C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40-3A62-4BD0-8403-893465154BA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E3DD-A9E1-4D4E-967C-84C1A01843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40-3A62-4BD0-8403-893465154BA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E3DD-A9E1-4D4E-967C-84C1A01843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E3DD-A9E1-4D4E-967C-84C1A01843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40-3A62-4BD0-8403-893465154BA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40-3A62-4BD0-8403-893465154BA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E3DD-A9E1-4D4E-967C-84C1A01843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40-3A62-4BD0-8403-893465154BA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E3DD-A9E1-4D4E-967C-84C1A0184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CF6F40-3A62-4BD0-8403-893465154BA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81E3DD-A9E1-4D4E-967C-84C1A01843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F40-3A62-4BD0-8403-893465154BA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81E3DD-A9E1-4D4E-967C-84C1A01843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CF6F40-3A62-4BD0-8403-893465154BA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381E3DD-A9E1-4D4E-967C-84C1A01843C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President	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04104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3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/>
              <a:t>Constitutional Powers</a:t>
            </a:r>
          </a:p>
          <a:p>
            <a:pPr lvl="1"/>
            <a:r>
              <a:rPr lang="en-US" altLang="en-US" sz="2800" b="1" dirty="0"/>
              <a:t>National Security – </a:t>
            </a:r>
            <a:r>
              <a:rPr lang="en-US" altLang="en-US" sz="2800" dirty="0"/>
              <a:t>Commander in chief of the armed forces; Make treaties with other nations with two-thirds Senate approval; Nominate ambassadors with majority Senate approval; and Receive ambassadors of other nations (diplomatic recognition on other governments).</a:t>
            </a:r>
          </a:p>
          <a:p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835" y="464820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5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altLang="en-US" sz="2800" b="1" dirty="0"/>
              <a:t>Legislative Powers – </a:t>
            </a:r>
            <a:r>
              <a:rPr lang="en-US" altLang="en-US" sz="2800" dirty="0"/>
              <a:t>Present the State of the Union to Congress; Propose legislation to Congress; Convene both houses of Congress on special session; Adjourn Congress if both houses cannot agree on adjournment; and Veto legislation (two-thirds vote of each house can override veto).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Powers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3714750" cy="20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7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altLang="en-US" sz="2800" b="1" dirty="0"/>
              <a:t>Administrative Powers – </a:t>
            </a:r>
            <a:r>
              <a:rPr lang="ja-JP" altLang="en-US" sz="2800" dirty="0"/>
              <a:t>“</a:t>
            </a:r>
            <a:r>
              <a:rPr lang="en-US" altLang="ja-JP" sz="2800" dirty="0"/>
              <a:t>Take care that the laws be faithfully executed</a:t>
            </a:r>
            <a:r>
              <a:rPr lang="ja-JP" altLang="en-US" sz="2800" dirty="0"/>
              <a:t>”</a:t>
            </a:r>
            <a:r>
              <a:rPr lang="en-US" altLang="ja-JP" sz="2800" dirty="0"/>
              <a:t>; Appoint officials as provided for by Congress with a majority Senate approval; Request written opinions of administrative officials; and Fill administrative vacancies during congressional recesses.</a:t>
            </a:r>
            <a:endParaRPr lang="en-US" alt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Powers</a:t>
            </a:r>
          </a:p>
        </p:txBody>
      </p:sp>
    </p:spTree>
    <p:extLst>
      <p:ext uri="{BB962C8B-B14F-4D97-AF65-F5344CB8AC3E}">
        <p14:creationId xmlns:p14="http://schemas.microsoft.com/office/powerpoint/2010/main" val="11906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altLang="en-US" sz="3200" b="1" dirty="0"/>
              <a:t>Judicial Powers – </a:t>
            </a:r>
            <a:r>
              <a:rPr lang="en-US" altLang="en-US" sz="3200" dirty="0"/>
              <a:t>Give reprieves and pardons for federal offenses (except impeachment); and Appoint federal judges with the agreement of a majority of the Senate.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Powers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42869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4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“Informal” </a:t>
            </a:r>
            <a:r>
              <a:rPr lang="en-US" dirty="0" smtClean="0"/>
              <a:t>Powers of the President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Executive Orders:  </a:t>
            </a:r>
            <a:r>
              <a:rPr lang="en-US" dirty="0">
                <a:solidFill>
                  <a:schemeClr val="bg1"/>
                </a:solidFill>
              </a:rPr>
              <a:t>a rule or order issued by the president to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executive branch of the government and having the force of law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Executive Agreement:  </a:t>
            </a:r>
            <a:r>
              <a:rPr lang="en-US" dirty="0">
                <a:solidFill>
                  <a:schemeClr val="bg1"/>
                </a:solidFill>
              </a:rPr>
              <a:t>an agreement between the U.S. and a foreign government made by the executive branch either alone or with Congressional approval and dealing usually with routine matters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Powers</a:t>
            </a:r>
          </a:p>
        </p:txBody>
      </p:sp>
    </p:spTree>
    <p:extLst>
      <p:ext uri="{BB962C8B-B14F-4D97-AF65-F5344CB8AC3E}">
        <p14:creationId xmlns:p14="http://schemas.microsoft.com/office/powerpoint/2010/main" val="32121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President presides over the administration of government.</a:t>
            </a:r>
          </a:p>
          <a:p>
            <a:pPr lvl="1"/>
            <a:r>
              <a:rPr lang="en-US" altLang="en-US" sz="2800" dirty="0"/>
              <a:t>Today, federal bureaucracy spends $3 trillion a year and numbers more than 4 million employees.</a:t>
            </a:r>
          </a:p>
          <a:p>
            <a:pPr lvl="1"/>
            <a:r>
              <a:rPr lang="en-US" altLang="en-US" sz="2800" dirty="0">
                <a:solidFill>
                  <a:schemeClr val="bg1"/>
                </a:solidFill>
              </a:rPr>
              <a:t>Presidents appoint about 500 high-level positions and 2,500 lesser jobs.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Chief Executive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/>
              <a:t>The Vice President</a:t>
            </a:r>
          </a:p>
          <a:p>
            <a:pPr lvl="1"/>
            <a:r>
              <a:rPr lang="en-US" altLang="en-US" sz="2800" dirty="0"/>
              <a:t>Constitutionally, they are assigned the minor task of </a:t>
            </a:r>
            <a:r>
              <a:rPr lang="en-US" altLang="en-US" sz="2800" dirty="0">
                <a:solidFill>
                  <a:schemeClr val="bg1"/>
                </a:solidFill>
              </a:rPr>
              <a:t>presiding over the Senate and voting in case of a </a:t>
            </a:r>
            <a:r>
              <a:rPr lang="en-US" altLang="en-US" sz="2800" dirty="0" smtClean="0">
                <a:solidFill>
                  <a:schemeClr val="bg1"/>
                </a:solidFill>
              </a:rPr>
              <a:t>tie, and deciding the evaluating the presidents ability to govern (25</a:t>
            </a:r>
            <a:r>
              <a:rPr lang="en-US" alt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altLang="en-US" sz="2800" dirty="0" smtClean="0">
                <a:solidFill>
                  <a:schemeClr val="bg1"/>
                </a:solidFill>
              </a:rPr>
              <a:t> amendment)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lvl="1"/>
            <a:r>
              <a:rPr lang="en-US" altLang="en-US" sz="2800" dirty="0"/>
              <a:t>Recent presidents have involved their vice presidents in policy discussions and important diplomacy.</a:t>
            </a:r>
            <a:endParaRPr lang="en-US" altLang="en-US" sz="2800" dirty="0">
              <a:cs typeface="Arial" pitchFamily="34" charset="0"/>
            </a:endParaRP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Chief Executive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2952750" cy="193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3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The Cabinet</a:t>
            </a:r>
          </a:p>
          <a:p>
            <a:pPr lvl="1"/>
            <a:r>
              <a:rPr lang="en-US" altLang="en-US" sz="2800" b="1" dirty="0">
                <a:solidFill>
                  <a:schemeClr val="bg1"/>
                </a:solidFill>
              </a:rPr>
              <a:t>Cabinet – </a:t>
            </a:r>
            <a:r>
              <a:rPr lang="en-US" altLang="en-US" sz="2800" dirty="0">
                <a:solidFill>
                  <a:schemeClr val="bg1"/>
                </a:solidFill>
              </a:rPr>
              <a:t>Group of presidential advisers not mentioned in the Constitution</a:t>
            </a:r>
            <a:r>
              <a:rPr lang="en-US" altLang="en-US" sz="2800" dirty="0"/>
              <a:t>, although every president has had one.</a:t>
            </a:r>
          </a:p>
          <a:p>
            <a:pPr lvl="1"/>
            <a:r>
              <a:rPr lang="en-US" altLang="en-US" sz="2800" dirty="0"/>
              <a:t>Today, </a:t>
            </a:r>
            <a:r>
              <a:rPr lang="en-US" altLang="en-US" sz="2800" dirty="0">
                <a:solidFill>
                  <a:schemeClr val="bg1"/>
                </a:solidFill>
              </a:rPr>
              <a:t>the cabinet is composed of 14 secretaries and the attorney general.</a:t>
            </a:r>
            <a:endParaRPr lang="en-US" altLang="en-US" sz="28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Chief Executive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3595738" cy="20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1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07975"/>
            <a:ext cx="85471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0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Chief Executive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Executive Office</a:t>
            </a:r>
          </a:p>
          <a:p>
            <a:r>
              <a:rPr lang="en-US" dirty="0"/>
              <a:t>Started in 1939 when President Roosevelt established it and is made up of several policymaking and advisory bodies.</a:t>
            </a:r>
          </a:p>
          <a:p>
            <a:r>
              <a:rPr lang="en-US" dirty="0">
                <a:solidFill>
                  <a:schemeClr val="bg1"/>
                </a:solidFill>
              </a:rPr>
              <a:t>Three major policymaking bodies are the National Security </a:t>
            </a:r>
            <a:r>
              <a:rPr lang="en-US" dirty="0" smtClean="0">
                <a:solidFill>
                  <a:schemeClr val="bg1"/>
                </a:solidFill>
              </a:rPr>
              <a:t>Council (NSC), </a:t>
            </a:r>
            <a:r>
              <a:rPr lang="en-US" dirty="0">
                <a:solidFill>
                  <a:schemeClr val="bg1"/>
                </a:solidFill>
              </a:rPr>
              <a:t>the Council of Economic </a:t>
            </a:r>
            <a:r>
              <a:rPr lang="en-US" dirty="0" smtClean="0">
                <a:solidFill>
                  <a:schemeClr val="bg1"/>
                </a:solidFill>
              </a:rPr>
              <a:t>Advisers (CEA), </a:t>
            </a:r>
            <a:r>
              <a:rPr lang="en-US" dirty="0">
                <a:solidFill>
                  <a:schemeClr val="bg1"/>
                </a:solidFill>
              </a:rPr>
              <a:t>and Office of Management and </a:t>
            </a:r>
            <a:r>
              <a:rPr lang="en-US" dirty="0" smtClean="0">
                <a:solidFill>
                  <a:schemeClr val="bg1"/>
                </a:solidFill>
              </a:rPr>
              <a:t>Budget (OMB).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185051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96" y="4648200"/>
            <a:ext cx="18383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18383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1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b="1" dirty="0"/>
              <a:t>Great Expectations</a:t>
            </a:r>
          </a:p>
          <a:p>
            <a:pPr lvl="1"/>
            <a:r>
              <a:rPr lang="en-US" altLang="en-US" sz="3200" dirty="0"/>
              <a:t>Americans are of two minds about the presidency.</a:t>
            </a:r>
          </a:p>
          <a:p>
            <a:pPr lvl="1"/>
            <a:r>
              <a:rPr lang="en-US" altLang="en-US" sz="3200" dirty="0"/>
              <a:t>On the one hand, they want to believe in a powerful president, one who can do good.</a:t>
            </a:r>
          </a:p>
          <a:p>
            <a:pPr lvl="1"/>
            <a:r>
              <a:rPr lang="en-US" altLang="en-US" sz="3200" dirty="0"/>
              <a:t>On the other hand, Americans dislike a concentration of power.</a:t>
            </a:r>
            <a:endParaRPr lang="en-US" altLang="en-US" sz="3200" dirty="0"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Presidents</a:t>
            </a:r>
          </a:p>
        </p:txBody>
      </p:sp>
    </p:spTree>
    <p:extLst>
      <p:ext uri="{BB962C8B-B14F-4D97-AF65-F5344CB8AC3E}">
        <p14:creationId xmlns:p14="http://schemas.microsoft.com/office/powerpoint/2010/main" val="33558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National Security Council – This committee links the president’s foreign and military policy advisers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Formal members are president, vice president, secretary of state, and secretary of defense, and it is managed by president’s national security assistant.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Chief Executive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27762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Council of Economic Advisers – A  three-member body appointed by the president to advise the president on economic policy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Office of Management and Budget – Prepares president’s budget, advises presidents on agencies’ proposals, and reviews agencies’ proposed regulations.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Chief Executive</a:t>
            </a:r>
          </a:p>
        </p:txBody>
      </p:sp>
    </p:spTree>
    <p:extLst>
      <p:ext uri="{BB962C8B-B14F-4D97-AF65-F5344CB8AC3E}">
        <p14:creationId xmlns:p14="http://schemas.microsoft.com/office/powerpoint/2010/main" val="9298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The First Lady</a:t>
            </a:r>
          </a:p>
          <a:p>
            <a:pPr lvl="1"/>
            <a:r>
              <a:rPr lang="en-US" altLang="en-US" dirty="0"/>
              <a:t>No official government position, but active in politics.</a:t>
            </a:r>
          </a:p>
          <a:p>
            <a:pPr lvl="1"/>
            <a:r>
              <a:rPr lang="en-US" altLang="en-US" dirty="0"/>
              <a:t>Most focus on a single issue; Hillary Clinton and health </a:t>
            </a:r>
            <a:r>
              <a:rPr lang="en-US" altLang="en-US" dirty="0" smtClean="0"/>
              <a:t>care, Michelle Obama and ruining school lunches, Melania Trump and cyberbullying.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Chief Executive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3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Chief Legislator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Veto – The constitutional power of the president to send a bill back to Congress with reasons for rejecting it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altLang="en-US" dirty="0">
              <a:solidFill>
                <a:schemeClr val="bg1"/>
              </a:solidFill>
            </a:endParaRP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A two thirds vote in each house can override a veto.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President and The Congress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42719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5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Pocket Veto – </a:t>
            </a:r>
            <a:r>
              <a:rPr lang="en-US" altLang="en-US" dirty="0">
                <a:solidFill>
                  <a:schemeClr val="bg1"/>
                </a:solidFill>
              </a:rPr>
              <a:t>A type of veto occurring when Congress adjourns within 10 days of submitting a bill to the president and the president simply lets the bill die by neither signing nor vetoing 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President and The Congress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66" y="3276600"/>
            <a:ext cx="3433763" cy="331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6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185863"/>
            <a:ext cx="831532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4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President and The Congress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Party </a:t>
            </a:r>
            <a:r>
              <a:rPr lang="en-US" altLang="en-US" b="1" dirty="0" smtClean="0"/>
              <a:t>Leadership</a:t>
            </a:r>
          </a:p>
          <a:p>
            <a:endParaRPr lang="en-US" altLang="en-US" b="1" dirty="0"/>
          </a:p>
          <a:p>
            <a:pPr lvl="1"/>
            <a:r>
              <a:rPr lang="en-US" altLang="en-US" b="1" dirty="0"/>
              <a:t>The Bonds of Party – </a:t>
            </a:r>
            <a:r>
              <a:rPr lang="en-US" altLang="en-US" dirty="0"/>
              <a:t>Being in the president</a:t>
            </a:r>
            <a:r>
              <a:rPr lang="ja-JP" altLang="en-US" dirty="0"/>
              <a:t>’</a:t>
            </a:r>
            <a:r>
              <a:rPr lang="en-US" altLang="ja-JP" dirty="0"/>
              <a:t>s party creates a psychological bond between legislators and presidents, increasing agreement</a:t>
            </a:r>
            <a:r>
              <a:rPr lang="en-US" altLang="ja-JP" dirty="0" smtClean="0"/>
              <a:t>.</a:t>
            </a:r>
          </a:p>
          <a:p>
            <a:pPr lvl="1"/>
            <a:endParaRPr lang="en-US" altLang="ja-JP" dirty="0"/>
          </a:p>
          <a:p>
            <a:pPr lvl="1"/>
            <a:r>
              <a:rPr lang="en-US" altLang="en-US" b="1" dirty="0"/>
              <a:t>Slippage in Party Support – </a:t>
            </a:r>
            <a:r>
              <a:rPr lang="en-US" altLang="en-US" dirty="0"/>
              <a:t>They cannot always count on party support on controversial issues</a:t>
            </a:r>
            <a:r>
              <a:rPr lang="en-US" altLang="en-US" dirty="0" smtClean="0"/>
              <a:t>. (DeVos)</a:t>
            </a:r>
            <a:endParaRPr lang="en-US" altLang="en-US" dirty="0"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Party Leadership </a:t>
            </a:r>
            <a:r>
              <a:rPr lang="en-US" altLang="en-US" dirty="0"/>
              <a:t>(cont.)</a:t>
            </a:r>
          </a:p>
          <a:p>
            <a:pPr lvl="1"/>
            <a:r>
              <a:rPr lang="en-US" altLang="en-US" b="1" dirty="0"/>
              <a:t>Leading the Party –</a:t>
            </a:r>
            <a:r>
              <a:rPr lang="en-US" altLang="en-US" dirty="0"/>
              <a:t> Work with party leadership in Congress and support party candidates</a:t>
            </a:r>
            <a:r>
              <a:rPr lang="en-US" altLang="en-US" dirty="0" smtClean="0"/>
              <a:t>.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b="1" dirty="0">
                <a:solidFill>
                  <a:schemeClr val="bg1"/>
                </a:solidFill>
              </a:rPr>
              <a:t>Presidential coattails – </a:t>
            </a:r>
            <a:r>
              <a:rPr lang="en-US" altLang="en-US" dirty="0">
                <a:solidFill>
                  <a:schemeClr val="bg1"/>
                </a:solidFill>
              </a:rPr>
              <a:t>When voters cast their ballots for congressional candidates of the president</a:t>
            </a:r>
            <a:r>
              <a:rPr lang="ja-JP" altLang="en-US" dirty="0">
                <a:solidFill>
                  <a:schemeClr val="bg1"/>
                </a:solidFill>
              </a:rPr>
              <a:t>’</a:t>
            </a:r>
            <a:r>
              <a:rPr lang="en-US" altLang="ja-JP" dirty="0">
                <a:solidFill>
                  <a:schemeClr val="bg1"/>
                </a:solidFill>
              </a:rPr>
              <a:t>s party because they support the president.</a:t>
            </a:r>
            <a:endParaRPr lang="en-US" altLang="en-US" dirty="0">
              <a:solidFill>
                <a:schemeClr val="bg1"/>
              </a:solidFill>
              <a:cs typeface="Arial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President and The Congress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26" y="4114800"/>
            <a:ext cx="2802161" cy="237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4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349250"/>
            <a:ext cx="5949950" cy="6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9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460375"/>
            <a:ext cx="57118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3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Who They Are</a:t>
            </a:r>
          </a:p>
          <a:p>
            <a:pPr lvl="1"/>
            <a:r>
              <a:rPr lang="en-US" altLang="en-US" sz="2800" dirty="0"/>
              <a:t>The Constitution states that </a:t>
            </a:r>
            <a:r>
              <a:rPr lang="en-US" altLang="en-US" sz="2800" b="1" dirty="0">
                <a:solidFill>
                  <a:schemeClr val="bg1"/>
                </a:solidFill>
              </a:rPr>
              <a:t>the president must be a natural-born citizen at least 35 years old and must have resided in the U.S. for at least 14 years.</a:t>
            </a:r>
          </a:p>
          <a:p>
            <a:pPr lvl="1"/>
            <a:r>
              <a:rPr lang="en-US" altLang="en-US" sz="2800" dirty="0"/>
              <a:t>All American presidents have been white (except for Barack Obama), male, and Protestant (except for John Kennedy).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Presidents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92954"/>
            <a:ext cx="1952625" cy="187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6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President and The Congress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Public Support</a:t>
            </a:r>
          </a:p>
          <a:p>
            <a:pPr lvl="1"/>
            <a:r>
              <a:rPr lang="en-US" altLang="en-US" b="1" dirty="0"/>
              <a:t>Public Approval – </a:t>
            </a:r>
            <a:r>
              <a:rPr lang="en-US" altLang="en-US" dirty="0"/>
              <a:t>A source of presidential leadership of Congress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lvl="1"/>
            <a:r>
              <a:rPr lang="en-US" altLang="en-US" dirty="0"/>
              <a:t>Public approval gives the president leverage, not command; it does not guarantee success</a:t>
            </a:r>
            <a:r>
              <a:rPr lang="en-US" altLang="en-US" dirty="0" smtClean="0"/>
              <a:t>.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b="1" dirty="0">
                <a:solidFill>
                  <a:schemeClr val="bg1"/>
                </a:solidFill>
              </a:rPr>
              <a:t>Mandates – </a:t>
            </a:r>
            <a:r>
              <a:rPr lang="en-US" altLang="en-US" dirty="0">
                <a:solidFill>
                  <a:schemeClr val="bg1"/>
                </a:solidFill>
              </a:rPr>
              <a:t>Perception that the voters strongly support the president</a:t>
            </a:r>
            <a:r>
              <a:rPr lang="ja-JP" altLang="en-US" dirty="0">
                <a:solidFill>
                  <a:schemeClr val="bg1"/>
                </a:solidFill>
              </a:rPr>
              <a:t>’</a:t>
            </a:r>
            <a:r>
              <a:rPr lang="en-US" altLang="ja-JP" dirty="0">
                <a:solidFill>
                  <a:schemeClr val="bg1"/>
                </a:solidFill>
              </a:rPr>
              <a:t>s character and policies.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Mandates are infrequent, but presidents claim a mandate anyway</a:t>
            </a:r>
            <a:r>
              <a:rPr lang="en-US" altLang="en-US" dirty="0" smtClean="0">
                <a:solidFill>
                  <a:schemeClr val="bg1"/>
                </a:solidFill>
              </a:rPr>
              <a:t>.  (Trump?)</a:t>
            </a:r>
            <a:endParaRPr lang="en-US" altLang="en-US" dirty="0">
              <a:solidFill>
                <a:schemeClr val="bg1"/>
              </a:solidFill>
            </a:endParaRPr>
          </a:p>
          <a:p>
            <a:pPr lvl="1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Commander in Chief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Writers of the Constitution wanted civilian control of the military.</a:t>
            </a:r>
          </a:p>
          <a:p>
            <a:pPr lvl="1"/>
            <a:r>
              <a:rPr lang="en-US" altLang="en-US" dirty="0"/>
              <a:t>Presidents often make important military decisions.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Presidents command a standing military and nuclear arsenal.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President and National Security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2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altLang="en-US" b="1" dirty="0">
                <a:solidFill>
                  <a:schemeClr val="bg1"/>
                </a:solidFill>
              </a:rPr>
              <a:t>War Powers Resolution </a:t>
            </a:r>
            <a:r>
              <a:rPr lang="en-US" altLang="en-US" b="1" dirty="0"/>
              <a:t>– </a:t>
            </a:r>
            <a:r>
              <a:rPr lang="en-US" altLang="en-US" dirty="0" smtClean="0"/>
              <a:t>A </a:t>
            </a:r>
            <a:r>
              <a:rPr lang="en-US" altLang="en-US" dirty="0"/>
              <a:t>law passed in 1973 due to fighting in Vietnam and Cambodia that </a:t>
            </a:r>
            <a:r>
              <a:rPr lang="en-US" altLang="en-US" dirty="0" smtClean="0">
                <a:solidFill>
                  <a:schemeClr val="bg1"/>
                </a:solidFill>
              </a:rPr>
              <a:t>requires presidents to consult with Congress whenever possible prior to using military force and to withdraw forces after 60 days unless Congress declares war or grants an extension.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altLang="en-US" dirty="0" smtClean="0">
                <a:solidFill>
                  <a:schemeClr val="bg1"/>
                </a:solidFill>
              </a:rPr>
              <a:t>Within 48 hours of deployment, the President must inform Congress the purpose and scope of his action.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President and National Security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44958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&quot;No&quot; Symbol 4"/>
          <p:cNvSpPr/>
          <p:nvPr/>
        </p:nvSpPr>
        <p:spPr>
          <a:xfrm>
            <a:off x="3429000" y="4343400"/>
            <a:ext cx="2209800" cy="2057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Going Public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Public support is a president</a:t>
            </a:r>
            <a:r>
              <a:rPr lang="ja-JP" altLang="en-US" dirty="0">
                <a:solidFill>
                  <a:schemeClr val="bg1"/>
                </a:solidFill>
              </a:rPr>
              <a:t>’</a:t>
            </a:r>
            <a:r>
              <a:rPr lang="en-US" altLang="ja-JP" dirty="0">
                <a:solidFill>
                  <a:schemeClr val="bg1"/>
                </a:solidFill>
              </a:rPr>
              <a:t>s greatest source of influence.</a:t>
            </a:r>
          </a:p>
          <a:p>
            <a:pPr lvl="1"/>
            <a:r>
              <a:rPr lang="en-US" altLang="en-US" dirty="0"/>
              <a:t>Presidential appearances are staged to get the public</a:t>
            </a:r>
            <a:r>
              <a:rPr lang="ja-JP" altLang="en-US" dirty="0"/>
              <a:t>’</a:t>
            </a:r>
            <a:r>
              <a:rPr lang="en-US" altLang="ja-JP" dirty="0"/>
              <a:t>s attention.</a:t>
            </a:r>
          </a:p>
          <a:p>
            <a:pPr lvl="1"/>
            <a:r>
              <a:rPr lang="en-US" altLang="en-US" dirty="0"/>
              <a:t>As head of state, presidents often perform many ceremonial functions, which usually result in favorable press coverage.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Public Presidency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2819400" cy="203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8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Presidential </a:t>
            </a:r>
            <a:r>
              <a:rPr lang="en-US" altLang="en-US" b="1" dirty="0" smtClean="0"/>
              <a:t>Approval</a:t>
            </a:r>
          </a:p>
          <a:p>
            <a:endParaRPr lang="en-US" alt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Public Presidency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8448"/>
            <a:ext cx="8515350" cy="589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The Presidents</a:t>
            </a:r>
          </a:p>
          <a:p>
            <a:pPr lvl="1"/>
            <a:r>
              <a:rPr lang="en-US" altLang="en-US" dirty="0"/>
              <a:t>Policy advocates and want to control the amount and timing of information about their administration</a:t>
            </a:r>
            <a:r>
              <a:rPr lang="en-US" altLang="en-US" dirty="0" smtClean="0"/>
              <a:t>.</a:t>
            </a:r>
          </a:p>
          <a:p>
            <a:pPr lvl="1"/>
            <a:endParaRPr lang="en-US" altLang="en-US" dirty="0"/>
          </a:p>
          <a:p>
            <a:r>
              <a:rPr lang="en-US" altLang="en-US" b="1" dirty="0"/>
              <a:t>The Press</a:t>
            </a:r>
          </a:p>
          <a:p>
            <a:pPr lvl="1"/>
            <a:r>
              <a:rPr lang="en-US" altLang="en-US" dirty="0"/>
              <a:t>Wants all the information that exists without delay.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President and the Press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3595688" cy="24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8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Press Secretary</a:t>
            </a:r>
          </a:p>
          <a:p>
            <a:pPr lvl="1">
              <a:lnSpc>
                <a:spcPct val="95000"/>
              </a:lnSpc>
            </a:pPr>
            <a:r>
              <a:rPr lang="en-US" altLang="en-US" dirty="0">
                <a:solidFill>
                  <a:schemeClr val="bg1"/>
                </a:solidFill>
              </a:rPr>
              <a:t>Serves as conduit of information from White House to the press.</a:t>
            </a:r>
          </a:p>
          <a:p>
            <a:pPr lvl="1">
              <a:lnSpc>
                <a:spcPct val="95000"/>
              </a:lnSpc>
            </a:pPr>
            <a:r>
              <a:rPr lang="en-US" altLang="en-US" dirty="0"/>
              <a:t>Conduct daily press briefings, and arrange private interviews, photo opportunities, and travel arrangements for reporters.</a:t>
            </a:r>
          </a:p>
          <a:p>
            <a:pPr>
              <a:lnSpc>
                <a:spcPct val="95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Presidential Press Conference</a:t>
            </a:r>
          </a:p>
          <a:p>
            <a:pPr lvl="1">
              <a:lnSpc>
                <a:spcPct val="95000"/>
              </a:lnSpc>
            </a:pPr>
            <a:r>
              <a:rPr lang="en-US" altLang="en-US" dirty="0">
                <a:solidFill>
                  <a:schemeClr val="bg1"/>
                </a:solidFill>
              </a:rPr>
              <a:t>Direct interaction between the president and the press.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President and the Press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72440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962400" cy="426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133220"/>
            <a:ext cx="4321441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3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How They Got There</a:t>
            </a:r>
          </a:p>
          <a:p>
            <a:pPr lvl="1"/>
            <a:r>
              <a:rPr lang="en-US" altLang="en-US" sz="2800" dirty="0"/>
              <a:t>Once elected, </a:t>
            </a:r>
            <a:r>
              <a:rPr lang="en-US" altLang="en-US" sz="2800" dirty="0">
                <a:solidFill>
                  <a:schemeClr val="bg1"/>
                </a:solidFill>
              </a:rPr>
              <a:t>the president serves a term of four years.</a:t>
            </a:r>
          </a:p>
          <a:p>
            <a:pPr lvl="1"/>
            <a:r>
              <a:rPr lang="en-US" altLang="en-US" sz="2800" dirty="0">
                <a:solidFill>
                  <a:schemeClr val="bg1"/>
                </a:solidFill>
              </a:rPr>
              <a:t>22</a:t>
            </a:r>
            <a:r>
              <a:rPr lang="en-US" altLang="en-US" sz="2800" baseline="30000" dirty="0">
                <a:solidFill>
                  <a:schemeClr val="bg1"/>
                </a:solidFill>
              </a:rPr>
              <a:t>nd</a:t>
            </a:r>
            <a:r>
              <a:rPr lang="en-US" altLang="en-US" sz="2800" dirty="0">
                <a:solidFill>
                  <a:schemeClr val="bg1"/>
                </a:solidFill>
              </a:rPr>
              <a:t> Amendment (1951) limited the number of terms to two.</a:t>
            </a:r>
          </a:p>
          <a:p>
            <a:pPr lvl="1"/>
            <a:r>
              <a:rPr lang="en-US" altLang="en-US" sz="2800" dirty="0" smtClean="0"/>
              <a:t>36 </a:t>
            </a:r>
            <a:r>
              <a:rPr lang="en-US" altLang="en-US" sz="2800"/>
              <a:t>of </a:t>
            </a:r>
            <a:r>
              <a:rPr lang="en-US" altLang="en-US" sz="2800" smtClean="0"/>
              <a:t>45 </a:t>
            </a:r>
            <a:r>
              <a:rPr lang="en-US" altLang="en-US" sz="2800" dirty="0"/>
              <a:t>presidents have been elected to office.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0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/>
              <a:t>How They Got There </a:t>
            </a:r>
            <a:r>
              <a:rPr lang="en-US" altLang="en-US" sz="2800" dirty="0"/>
              <a:t>(cont.)</a:t>
            </a:r>
          </a:p>
          <a:p>
            <a:pPr lvl="1"/>
            <a:r>
              <a:rPr lang="en-US" altLang="en-US" sz="2800" b="1" dirty="0"/>
              <a:t>Succession – </a:t>
            </a:r>
            <a:r>
              <a:rPr lang="en-US" altLang="en-US" sz="2800" dirty="0">
                <a:solidFill>
                  <a:schemeClr val="bg1"/>
                </a:solidFill>
              </a:rPr>
              <a:t>Vice president succeeds if the president leaves office (9 presidents) due to death, resignation, or removal.</a:t>
            </a:r>
          </a:p>
          <a:p>
            <a:pPr lvl="1"/>
            <a:r>
              <a:rPr lang="en-US" altLang="en-US" sz="2800" b="1" dirty="0"/>
              <a:t>25</a:t>
            </a:r>
            <a:r>
              <a:rPr lang="en-US" altLang="en-US" sz="2800" b="1" baseline="30000" dirty="0"/>
              <a:t>th</a:t>
            </a:r>
            <a:r>
              <a:rPr lang="en-US" altLang="en-US" sz="2800" b="1" dirty="0"/>
              <a:t> Amendment – </a:t>
            </a:r>
            <a:r>
              <a:rPr lang="en-US" altLang="en-US" sz="2800" dirty="0"/>
              <a:t>Vice president becomes acting president if the vice president and president</a:t>
            </a:r>
            <a:r>
              <a:rPr lang="ja-JP" altLang="en-US" sz="2800" dirty="0"/>
              <a:t>’</a:t>
            </a:r>
            <a:r>
              <a:rPr lang="en-US" altLang="ja-JP" sz="2800" dirty="0"/>
              <a:t>s cabinet determine that the president is disabled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Presidents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76633"/>
            <a:ext cx="243031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8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563688"/>
            <a:ext cx="84931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7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How They Got There </a:t>
            </a:r>
            <a:r>
              <a:rPr lang="en-US" altLang="en-US" sz="2800" dirty="0"/>
              <a:t>(cont.)</a:t>
            </a:r>
          </a:p>
          <a:p>
            <a:pPr lvl="1"/>
            <a:r>
              <a:rPr lang="en-US" altLang="en-US" sz="2800" b="1" dirty="0">
                <a:solidFill>
                  <a:schemeClr val="bg1"/>
                </a:solidFill>
              </a:rPr>
              <a:t>Impeachment – </a:t>
            </a:r>
            <a:r>
              <a:rPr lang="en-US" altLang="en-US" sz="2800" u="sng" dirty="0">
                <a:solidFill>
                  <a:schemeClr val="bg1"/>
                </a:solidFill>
              </a:rPr>
              <a:t>Accusation </a:t>
            </a:r>
            <a:r>
              <a:rPr lang="en-US" altLang="en-US" sz="2800" dirty="0">
                <a:solidFill>
                  <a:schemeClr val="bg1"/>
                </a:solidFill>
              </a:rPr>
              <a:t>after a majority vote in the House.</a:t>
            </a:r>
          </a:p>
          <a:p>
            <a:pPr lvl="1"/>
            <a:r>
              <a:rPr lang="en-US" altLang="en-US" sz="2800" dirty="0"/>
              <a:t>Charges may be brought for </a:t>
            </a:r>
            <a:r>
              <a:rPr lang="ja-JP" altLang="en-US" sz="2800" dirty="0"/>
              <a:t>“</a:t>
            </a:r>
            <a:r>
              <a:rPr lang="en-US" altLang="ja-JP" sz="2800" dirty="0"/>
              <a:t>Treason, Bribery, or other high Crimes and Misdemeanors.</a:t>
            </a:r>
            <a:r>
              <a:rPr lang="ja-JP" altLang="en-US" sz="2800" dirty="0"/>
              <a:t>”</a:t>
            </a:r>
            <a:endParaRPr lang="en-US" altLang="ja-JP" sz="2800" dirty="0"/>
          </a:p>
          <a:p>
            <a:pPr lvl="1"/>
            <a:r>
              <a:rPr lang="en-US" altLang="en-US" sz="2800" dirty="0">
                <a:solidFill>
                  <a:schemeClr val="bg1"/>
                </a:solidFill>
              </a:rPr>
              <a:t>An impeached president is tried by the Senate.</a:t>
            </a:r>
          </a:p>
          <a:p>
            <a:pPr lvl="1"/>
            <a:r>
              <a:rPr lang="en-US" altLang="en-US" sz="2800" dirty="0" smtClean="0">
                <a:solidFill>
                  <a:schemeClr val="bg1"/>
                </a:solidFill>
              </a:rPr>
              <a:t>Three </a:t>
            </a:r>
            <a:r>
              <a:rPr lang="en-US" altLang="en-US" sz="2800" dirty="0">
                <a:solidFill>
                  <a:schemeClr val="bg1"/>
                </a:solidFill>
              </a:rPr>
              <a:t>presidents </a:t>
            </a:r>
            <a:r>
              <a:rPr lang="en-US" altLang="en-US" sz="2800" dirty="0" smtClean="0">
                <a:solidFill>
                  <a:schemeClr val="bg1"/>
                </a:solidFill>
              </a:rPr>
              <a:t>have been </a:t>
            </a:r>
            <a:r>
              <a:rPr lang="en-US" altLang="en-US" sz="2800" dirty="0">
                <a:solidFill>
                  <a:schemeClr val="bg1"/>
                </a:solidFill>
              </a:rPr>
              <a:t>impeached and </a:t>
            </a:r>
            <a:r>
              <a:rPr lang="en-US" altLang="en-US" sz="2800" dirty="0" smtClean="0">
                <a:solidFill>
                  <a:schemeClr val="bg1"/>
                </a:solidFill>
              </a:rPr>
              <a:t>none of them were convicted. (A. Johnson, Clinton, Trump)</a:t>
            </a:r>
            <a:endParaRPr lang="en-US" alt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Presidents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4800" y="5410200"/>
            <a:ext cx="4403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NOT NIXON!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4" y="381000"/>
            <a:ext cx="127802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379449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8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444500"/>
            <a:ext cx="7394575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3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882</TotalTime>
  <Words>1312</Words>
  <Application>Microsoft Office PowerPoint</Application>
  <PresentationFormat>On-screen Show (4:3)</PresentationFormat>
  <Paragraphs>121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Constantia</vt:lpstr>
      <vt:lpstr>HG明朝E</vt:lpstr>
      <vt:lpstr>Wingdings 2</vt:lpstr>
      <vt:lpstr>Paper</vt:lpstr>
      <vt:lpstr>The President </vt:lpstr>
      <vt:lpstr>The Presidents</vt:lpstr>
      <vt:lpstr>The Presidents</vt:lpstr>
      <vt:lpstr>PowerPoint Presentation</vt:lpstr>
      <vt:lpstr>The Presidents</vt:lpstr>
      <vt:lpstr>The Presidents</vt:lpstr>
      <vt:lpstr>PowerPoint Presentation</vt:lpstr>
      <vt:lpstr>The Presidents</vt:lpstr>
      <vt:lpstr>PowerPoint Presentation</vt:lpstr>
      <vt:lpstr>Presidential Powers</vt:lpstr>
      <vt:lpstr>Presidential Powers</vt:lpstr>
      <vt:lpstr>Presidential Powers</vt:lpstr>
      <vt:lpstr>Presidential Powers</vt:lpstr>
      <vt:lpstr>Presidential Powers</vt:lpstr>
      <vt:lpstr>The Chief Executive</vt:lpstr>
      <vt:lpstr>The Chief Executive</vt:lpstr>
      <vt:lpstr>The Chief Executive</vt:lpstr>
      <vt:lpstr>PowerPoint Presentation</vt:lpstr>
      <vt:lpstr>The Chief Executive</vt:lpstr>
      <vt:lpstr>The Chief Executive</vt:lpstr>
      <vt:lpstr>The Chief Executive</vt:lpstr>
      <vt:lpstr>The Chief Executive</vt:lpstr>
      <vt:lpstr>The President and The Congress </vt:lpstr>
      <vt:lpstr>The President and The Congress </vt:lpstr>
      <vt:lpstr>PowerPoint Presentation</vt:lpstr>
      <vt:lpstr>The President and The Congress </vt:lpstr>
      <vt:lpstr>The President and The Congress </vt:lpstr>
      <vt:lpstr>PowerPoint Presentation</vt:lpstr>
      <vt:lpstr>PowerPoint Presentation</vt:lpstr>
      <vt:lpstr>The President and The Congress </vt:lpstr>
      <vt:lpstr>The President and National Security</vt:lpstr>
      <vt:lpstr>The President and National Security</vt:lpstr>
      <vt:lpstr>The Public Presidency</vt:lpstr>
      <vt:lpstr>The Public Presidency</vt:lpstr>
      <vt:lpstr>The President and the Press</vt:lpstr>
      <vt:lpstr>The President and the Press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President</dc:title>
  <dc:creator>Daniel Young</dc:creator>
  <cp:lastModifiedBy>BCSD </cp:lastModifiedBy>
  <cp:revision>22</cp:revision>
  <dcterms:created xsi:type="dcterms:W3CDTF">2017-02-11T23:52:54Z</dcterms:created>
  <dcterms:modified xsi:type="dcterms:W3CDTF">2020-03-10T15:30:42Z</dcterms:modified>
</cp:coreProperties>
</file>