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Civil liberties and civil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3"/>
            <a:ext cx="8946541" cy="4195481"/>
          </a:xfrm>
        </p:spPr>
        <p:txBody>
          <a:bodyPr/>
          <a:lstStyle/>
          <a:p>
            <a:r>
              <a:rPr lang="en-US" dirty="0" smtClean="0"/>
              <a:t>Due Process clause (steps in the criminal justice system)</a:t>
            </a:r>
          </a:p>
          <a:p>
            <a:r>
              <a:rPr lang="en-US" dirty="0" smtClean="0"/>
              <a:t>Equal Protection clause (anti-discrimination)</a:t>
            </a:r>
          </a:p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539142"/>
              </p:ext>
            </p:extLst>
          </p:nvPr>
        </p:nvGraphicFramePr>
        <p:xfrm>
          <a:off x="2231561" y="1979407"/>
          <a:ext cx="669200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964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438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 Evidence gathered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Unreasonable search</a:t>
                      </a:r>
                      <a:r>
                        <a:rPr lang="en-US" baseline="0" dirty="0" smtClean="0"/>
                        <a:t> and seizure forbidden (4)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385">
                <a:tc>
                  <a:txBody>
                    <a:bodyPr/>
                    <a:lstStyle/>
                    <a:p>
                      <a:r>
                        <a:rPr lang="en-US" dirty="0" smtClean="0"/>
                        <a:t>2.  Suspicion 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Guarantee</a:t>
                      </a:r>
                      <a:r>
                        <a:rPr lang="en-US" baseline="0" dirty="0" smtClean="0"/>
                        <a:t> that “writ of habeas corpus” will not be suspended, forbidding imprisonment without evidence (Article I, Section 9)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64">
                <a:tc>
                  <a:txBody>
                    <a:bodyPr/>
                    <a:lstStyle/>
                    <a:p>
                      <a:r>
                        <a:rPr lang="en-US" dirty="0" smtClean="0"/>
                        <a:t>3.  Arrest made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to assistance</a:t>
                      </a:r>
                      <a:r>
                        <a:rPr lang="en-US" baseline="0" dirty="0" smtClean="0"/>
                        <a:t> of counsel (6)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438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r>
                        <a:rPr lang="en-US" baseline="0" dirty="0" smtClean="0"/>
                        <a:t>  Interrogation held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Forced incrimination forbidden (5), excessive</a:t>
                      </a:r>
                      <a:r>
                        <a:rPr lang="en-US" baseline="0" dirty="0" smtClean="0"/>
                        <a:t> bail forbidden (8)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911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 Trial held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Speedy</a:t>
                      </a:r>
                      <a:r>
                        <a:rPr lang="en-US" baseline="0" dirty="0" smtClean="0"/>
                        <a:t> and public trial by an impartial jury (6), double jeopardy (5), right to confront witnesses (6)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438">
                <a:tc>
                  <a:txBody>
                    <a:bodyPr/>
                    <a:lstStyle/>
                    <a:p>
                      <a:r>
                        <a:rPr lang="en-US" dirty="0" smtClean="0"/>
                        <a:t>6.  Punishment</a:t>
                      </a:r>
                      <a:r>
                        <a:rPr lang="en-US" baseline="0" dirty="0" smtClean="0"/>
                        <a:t> imposed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Cruel and unusual punishment forbidden (8)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23477" y="2872292"/>
            <a:ext cx="25710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numbers in the chart are the amendments that protect citizens at each stage of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5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Strict vs. Loose interpretation</a:t>
            </a:r>
          </a:p>
          <a:p>
            <a:r>
              <a:rPr lang="en-US" dirty="0" smtClean="0"/>
              <a:t>A strict interpretation means that the reader bases their view of what the Constitution says.  For example, the state of Maryland argued that the national government had no right to establish a bank because the Constitution made </a:t>
            </a:r>
            <a:r>
              <a:rPr lang="en-US" b="1" dirty="0" smtClean="0"/>
              <a:t>no mention </a:t>
            </a:r>
            <a:r>
              <a:rPr lang="en-US" dirty="0" smtClean="0"/>
              <a:t>of the right to do so.  </a:t>
            </a:r>
          </a:p>
          <a:p>
            <a:r>
              <a:rPr lang="en-US" dirty="0" smtClean="0"/>
              <a:t>A loose interpretation is like “reading between the lines” and uses the Elastic clause to support the idea that the Constitution is written to be a flexible document that Congress has </a:t>
            </a:r>
            <a:r>
              <a:rPr lang="en-US" b="1" dirty="0" smtClean="0"/>
              <a:t>implied powers </a:t>
            </a:r>
            <a:r>
              <a:rPr lang="en-US" dirty="0" smtClean="0"/>
              <a:t>to make laws </a:t>
            </a:r>
            <a:r>
              <a:rPr lang="en-US" b="1" dirty="0" smtClean="0"/>
              <a:t>“necessary and proper.”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1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Cruel and Unusual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Edwards, pages 139-142</a:t>
            </a:r>
          </a:p>
          <a:p>
            <a:r>
              <a:rPr lang="en-US" dirty="0" smtClean="0"/>
              <a:t>I cannot stress enough how helpful reading these four pages will be.</a:t>
            </a:r>
          </a:p>
          <a:p>
            <a:r>
              <a:rPr lang="en-US" dirty="0" smtClean="0"/>
              <a:t>Pay special attention to:</a:t>
            </a:r>
          </a:p>
          <a:p>
            <a:pPr lvl="1"/>
            <a:r>
              <a:rPr lang="en-US" dirty="0" smtClean="0"/>
              <a:t>Any SCOTUS rulings on the death penalty</a:t>
            </a:r>
          </a:p>
          <a:p>
            <a:pPr lvl="1"/>
            <a:r>
              <a:rPr lang="en-US" dirty="0" smtClean="0"/>
              <a:t>Limitations placed upon states in regard to the death penalty</a:t>
            </a:r>
          </a:p>
          <a:p>
            <a:pPr lvl="1"/>
            <a:r>
              <a:rPr lang="en-US" dirty="0" smtClean="0"/>
              <a:t>Trends in the popularity of the death penalty from polling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8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Review </a:t>
            </a:r>
            <a:r>
              <a:rPr lang="en-US" sz="3200" b="1" dirty="0" smtClean="0"/>
              <a:t>what is and isn’t protected </a:t>
            </a:r>
            <a:r>
              <a:rPr lang="en-US" sz="3200" dirty="0" smtClean="0"/>
              <a:t>by the first amendments.  Pay close attention to the different types of speech that are protected.</a:t>
            </a:r>
          </a:p>
          <a:p>
            <a:r>
              <a:rPr lang="en-US" sz="3200" dirty="0" smtClean="0"/>
              <a:t>It would help to know an example of each type of speech.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493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provisions of </a:t>
            </a:r>
            <a:r>
              <a:rPr lang="en-US" i="1" dirty="0" smtClean="0"/>
              <a:t>Brown v. Board</a:t>
            </a:r>
            <a:r>
              <a:rPr lang="en-US" dirty="0" smtClean="0"/>
              <a:t>, specifically, what did it do?</a:t>
            </a:r>
          </a:p>
          <a:p>
            <a:r>
              <a:rPr lang="en-US" dirty="0" smtClean="0"/>
              <a:t>Be able to define </a:t>
            </a:r>
            <a:r>
              <a:rPr lang="en-US" b="1" dirty="0" smtClean="0"/>
              <a:t>selective incorporation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Understand where our </a:t>
            </a:r>
            <a:r>
              <a:rPr lang="en-US" b="1" dirty="0" smtClean="0"/>
              <a:t>right to privacy </a:t>
            </a:r>
            <a:r>
              <a:rPr lang="en-US" dirty="0" smtClean="0"/>
              <a:t>comes from and some examples. </a:t>
            </a:r>
          </a:p>
          <a:p>
            <a:r>
              <a:rPr lang="en-US" dirty="0" smtClean="0"/>
              <a:t>Understand </a:t>
            </a:r>
            <a:r>
              <a:rPr lang="en-US" b="1" dirty="0" smtClean="0"/>
              <a:t>exactly</a:t>
            </a:r>
            <a:r>
              <a:rPr lang="en-US" dirty="0" smtClean="0"/>
              <a:t> what the fourth amendment protects against.</a:t>
            </a:r>
          </a:p>
          <a:p>
            <a:r>
              <a:rPr lang="en-US" dirty="0" smtClean="0"/>
              <a:t>What does the 24</a:t>
            </a:r>
            <a:r>
              <a:rPr lang="en-US" baseline="30000" dirty="0" smtClean="0"/>
              <a:t>th</a:t>
            </a:r>
            <a:r>
              <a:rPr lang="en-US" dirty="0" smtClean="0"/>
              <a:t> amendment do?</a:t>
            </a:r>
          </a:p>
          <a:p>
            <a:r>
              <a:rPr lang="en-US" dirty="0" smtClean="0"/>
              <a:t>Understand the basic provisions of the Civil Rights Act of 1964 and the Voting Rights Act of 1965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25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417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Unit 2 Review</vt:lpstr>
      <vt:lpstr>14th Amendment Protections</vt:lpstr>
      <vt:lpstr>Reading the Constitution</vt:lpstr>
      <vt:lpstr>Cruel and Unusual Punishment</vt:lpstr>
      <vt:lpstr>1st Amendment Protections</vt:lpstr>
      <vt:lpstr>Miscellaneous</vt:lpstr>
    </vt:vector>
  </TitlesOfParts>
  <Company>Baldwinsville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</dc:title>
  <dc:creator>BCSD</dc:creator>
  <cp:lastModifiedBy>BCSD </cp:lastModifiedBy>
  <cp:revision>7</cp:revision>
  <dcterms:created xsi:type="dcterms:W3CDTF">2019-11-06T13:40:17Z</dcterms:created>
  <dcterms:modified xsi:type="dcterms:W3CDTF">2019-11-12T13:13:02Z</dcterms:modified>
</cp:coreProperties>
</file>