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44FD36-5D4F-431D-8FB2-0E4BF10CA43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2D7700A-CD9F-4006-8C2C-F583C3077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FD36-5D4F-431D-8FB2-0E4BF10CA43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700A-CD9F-4006-8C2C-F583C3077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14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44FD36-5D4F-431D-8FB2-0E4BF10CA43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2D7700A-CD9F-4006-8C2C-F583C3077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82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FD36-5D4F-431D-8FB2-0E4BF10CA43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12D7700A-CD9F-4006-8C2C-F583C3077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9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44FD36-5D4F-431D-8FB2-0E4BF10CA43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2D7700A-CD9F-4006-8C2C-F583C3077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1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FD36-5D4F-431D-8FB2-0E4BF10CA43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700A-CD9F-4006-8C2C-F583C3077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7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FD36-5D4F-431D-8FB2-0E4BF10CA43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700A-CD9F-4006-8C2C-F583C3077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FD36-5D4F-431D-8FB2-0E4BF10CA43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700A-CD9F-4006-8C2C-F583C3077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49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FD36-5D4F-431D-8FB2-0E4BF10CA43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700A-CD9F-4006-8C2C-F583C3077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4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44FD36-5D4F-431D-8FB2-0E4BF10CA43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2D7700A-CD9F-4006-8C2C-F583C3077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9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FD36-5D4F-431D-8FB2-0E4BF10CA43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700A-CD9F-4006-8C2C-F583C3077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2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D44FD36-5D4F-431D-8FB2-0E4BF10CA43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2D7700A-CD9F-4006-8C2C-F583C30773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323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2:  Civil liberties and civil rights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Supreme court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485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prstClr val="white"/>
                </a:solidFill>
              </a:rPr>
              <a:t>Gideon  v.  wainwright (1963)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Clr>
                <a:srgbClr val="903163"/>
              </a:buClr>
            </a:pPr>
            <a:r>
              <a:rPr lang="en-US" sz="3000" u="sng" dirty="0">
                <a:solidFill>
                  <a:srgbClr val="3D3D3D"/>
                </a:solidFill>
              </a:rPr>
              <a:t>Constitutional Principle</a:t>
            </a:r>
            <a:endParaRPr lang="en-US" sz="3000" dirty="0">
              <a:solidFill>
                <a:srgbClr val="3D3D3D"/>
              </a:solidFill>
            </a:endParaRPr>
          </a:p>
          <a:p>
            <a:r>
              <a:rPr lang="en-US" sz="3000" dirty="0" smtClean="0"/>
              <a:t>Right to counsel in all criminal cases</a:t>
            </a:r>
          </a:p>
          <a:p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Enduring Legacy:  Regardless of the crime, people are entitled to a lawyer even if they cannot afford one.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Analogous case:  </a:t>
            </a:r>
            <a:r>
              <a:rPr lang="en-US" sz="3000" i="1" dirty="0" smtClean="0"/>
              <a:t>Miranda v.  Arizona </a:t>
            </a:r>
            <a:r>
              <a:rPr lang="en-US" sz="3000" dirty="0" smtClean="0"/>
              <a:t>(due process)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1079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Tinker  v.  Des Moines (1969)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03163"/>
              </a:buClr>
            </a:pPr>
            <a:r>
              <a:rPr lang="en-US" sz="3200" u="sng" dirty="0">
                <a:solidFill>
                  <a:srgbClr val="3D3D3D"/>
                </a:solidFill>
              </a:rPr>
              <a:t>Constitutional Question (Background of the Case)</a:t>
            </a:r>
          </a:p>
          <a:p>
            <a:r>
              <a:rPr lang="en-US" sz="3000" dirty="0" smtClean="0"/>
              <a:t>Does a prohibition against the wearing of armbands in public schools as a form of symbolic speech violate the students’ freedom of speech protections guaranteed by the 1</a:t>
            </a:r>
            <a:r>
              <a:rPr lang="en-US" sz="3000" baseline="30000" dirty="0" smtClean="0"/>
              <a:t>st</a:t>
            </a:r>
            <a:r>
              <a:rPr lang="en-US" sz="3000" dirty="0" smtClean="0"/>
              <a:t> amendment?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26619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Tinker  v.  Des Moines (1969)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03163"/>
              </a:buClr>
            </a:pPr>
            <a:r>
              <a:rPr lang="en-US" sz="3000" u="sng" dirty="0">
                <a:solidFill>
                  <a:srgbClr val="3D3D3D"/>
                </a:solidFill>
              </a:rPr>
              <a:t>Majority Opinion</a:t>
            </a:r>
          </a:p>
          <a:p>
            <a:r>
              <a:rPr lang="en-US" sz="3000" dirty="0" smtClean="0"/>
              <a:t>Students do not lose their 1</a:t>
            </a:r>
            <a:r>
              <a:rPr lang="en-US" sz="3000" baseline="30000" dirty="0" smtClean="0"/>
              <a:t>st</a:t>
            </a:r>
            <a:r>
              <a:rPr lang="en-US" sz="3000" dirty="0" smtClean="0"/>
              <a:t> amendment rights when they step on school property</a:t>
            </a:r>
          </a:p>
          <a:p>
            <a:r>
              <a:rPr lang="en-US" sz="3000" dirty="0" smtClean="0"/>
              <a:t>Necessary to prove the conduct would “materially and substantially interfere with the operation of the school.”</a:t>
            </a:r>
          </a:p>
          <a:p>
            <a:pPr marL="0" indent="0">
              <a:buNone/>
            </a:pP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32670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Tinker  v.  Des Moines (1969)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03163"/>
              </a:buClr>
            </a:pPr>
            <a:r>
              <a:rPr lang="en-US" sz="3000" u="sng" dirty="0">
                <a:solidFill>
                  <a:srgbClr val="3D3D3D"/>
                </a:solidFill>
              </a:rPr>
              <a:t>Dissenting Opinion</a:t>
            </a:r>
          </a:p>
          <a:p>
            <a:r>
              <a:rPr lang="en-US" sz="3000" dirty="0" smtClean="0"/>
              <a:t>1</a:t>
            </a:r>
            <a:r>
              <a:rPr lang="en-US" sz="3000" baseline="30000" dirty="0" smtClean="0"/>
              <a:t>st</a:t>
            </a:r>
            <a:r>
              <a:rPr lang="en-US" sz="3000" dirty="0" smtClean="0"/>
              <a:t> amendment does not provide the right to express any opinion at any time</a:t>
            </a:r>
          </a:p>
          <a:p>
            <a:r>
              <a:rPr lang="en-US" sz="3000" dirty="0" smtClean="0"/>
              <a:t>Armbands were a distraction</a:t>
            </a:r>
          </a:p>
          <a:p>
            <a:r>
              <a:rPr lang="en-US" sz="3000" dirty="0" smtClean="0"/>
              <a:t>Banning armbands was a legitimate school interest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1389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prstClr val="white"/>
                </a:solidFill>
              </a:rPr>
              <a:t>Tinker  v.  Des Moines (1969)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Clr>
                <a:srgbClr val="903163"/>
              </a:buClr>
            </a:pPr>
            <a:r>
              <a:rPr lang="en-US" sz="3500" u="sng" dirty="0">
                <a:solidFill>
                  <a:srgbClr val="3D3D3D"/>
                </a:solidFill>
              </a:rPr>
              <a:t>Constitutional Principle</a:t>
            </a:r>
            <a:endParaRPr lang="en-US" sz="3500" dirty="0">
              <a:solidFill>
                <a:srgbClr val="3D3D3D"/>
              </a:solidFill>
            </a:endParaRPr>
          </a:p>
          <a:p>
            <a:r>
              <a:rPr lang="en-US" sz="3000" dirty="0" smtClean="0"/>
              <a:t>Freedom of speech</a:t>
            </a:r>
          </a:p>
          <a:p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Enduring Legacy:  Set precedent that a student did not leave their Constitutional rights at the school house door.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Analogous cases:  </a:t>
            </a:r>
            <a:r>
              <a:rPr lang="en-US" sz="3000" i="1" dirty="0" smtClean="0"/>
              <a:t>Texas v Johnson</a:t>
            </a:r>
            <a:r>
              <a:rPr lang="en-US" sz="3000" i="1" smtClean="0"/>
              <a:t>, </a:t>
            </a:r>
            <a:r>
              <a:rPr lang="en-US" sz="3000" i="1" smtClean="0"/>
              <a:t>Snyder </a:t>
            </a:r>
            <a:r>
              <a:rPr lang="en-US" sz="3000" i="1" dirty="0" smtClean="0"/>
              <a:t>v. Phelps </a:t>
            </a:r>
            <a:r>
              <a:rPr lang="en-US" sz="3000" dirty="0" smtClean="0"/>
              <a:t>(hate speech)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9226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New York times co.  V.  United States (1971)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03163"/>
              </a:buClr>
            </a:pPr>
            <a:r>
              <a:rPr lang="en-US" sz="3200" u="sng" dirty="0">
                <a:solidFill>
                  <a:srgbClr val="3D3D3D"/>
                </a:solidFill>
              </a:rPr>
              <a:t>Constitutional Question (Background of the Case)</a:t>
            </a:r>
          </a:p>
          <a:p>
            <a:r>
              <a:rPr lang="en-US" sz="3000" dirty="0" smtClean="0"/>
              <a:t>Did the governments efforts to prevent two newspapers from publishing classified information given to them by a government leaker violate the 1</a:t>
            </a:r>
            <a:r>
              <a:rPr lang="en-US" sz="3000" baseline="30000" dirty="0" smtClean="0"/>
              <a:t>st</a:t>
            </a:r>
            <a:r>
              <a:rPr lang="en-US" sz="3000" dirty="0" smtClean="0"/>
              <a:t> amendment protection of freedom of the press?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3390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New York times co.  V.  United States (1971)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Clr>
                <a:srgbClr val="903163"/>
              </a:buClr>
            </a:pPr>
            <a:r>
              <a:rPr lang="en-US" sz="3000" u="sng" dirty="0">
                <a:solidFill>
                  <a:srgbClr val="3D3D3D"/>
                </a:solidFill>
              </a:rPr>
              <a:t>Majority Opinion</a:t>
            </a:r>
          </a:p>
          <a:p>
            <a:r>
              <a:rPr lang="en-US" sz="3000" dirty="0" smtClean="0"/>
              <a:t>Publication of the Pentagon Papers would not cause an inevitable, direct and immediate event imperiling American forces.</a:t>
            </a:r>
          </a:p>
          <a:p>
            <a:r>
              <a:rPr lang="en-US" sz="3200" u="sng" dirty="0" smtClean="0"/>
              <a:t>Dissenting Opinion</a:t>
            </a:r>
          </a:p>
          <a:p>
            <a:r>
              <a:rPr lang="en-US" sz="3000" dirty="0" smtClean="0"/>
              <a:t>Free press v. function of the government</a:t>
            </a:r>
          </a:p>
          <a:p>
            <a:r>
              <a:rPr lang="en-US" sz="3000" dirty="0" smtClean="0"/>
              <a:t>NY Times should have discussed the issue with the government</a:t>
            </a:r>
          </a:p>
          <a:p>
            <a:r>
              <a:rPr lang="en-US" sz="3000" dirty="0" smtClean="0"/>
              <a:t>Decision was made in haste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301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prstClr val="white"/>
                </a:solidFill>
              </a:rPr>
              <a:t>New York times co.  V.  United States (1971)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903163"/>
              </a:buClr>
            </a:pPr>
            <a:r>
              <a:rPr lang="en-US" sz="3200" u="sng" dirty="0">
                <a:solidFill>
                  <a:srgbClr val="3D3D3D"/>
                </a:solidFill>
              </a:rPr>
              <a:t>Constitutional Principle</a:t>
            </a:r>
            <a:endParaRPr lang="en-US" sz="3200" dirty="0">
              <a:solidFill>
                <a:srgbClr val="3D3D3D"/>
              </a:solidFill>
            </a:endParaRPr>
          </a:p>
          <a:p>
            <a:r>
              <a:rPr lang="en-US" sz="3000" dirty="0" smtClean="0"/>
              <a:t>Freedom of the press</a:t>
            </a:r>
          </a:p>
          <a:p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Enduring Legacy:  Freedom of the press is strengthened and expanded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Analogous case:  </a:t>
            </a:r>
            <a:r>
              <a:rPr lang="en-US" sz="3000" i="1" dirty="0" err="1" smtClean="0"/>
              <a:t>Hazlewood</a:t>
            </a:r>
            <a:r>
              <a:rPr lang="en-US" sz="3000" i="1" dirty="0" smtClean="0"/>
              <a:t> School District v. </a:t>
            </a:r>
            <a:r>
              <a:rPr lang="en-US" sz="3000" i="1" dirty="0" err="1" smtClean="0"/>
              <a:t>Kullman</a:t>
            </a:r>
            <a:r>
              <a:rPr lang="en-US" sz="3000" i="1" dirty="0" smtClean="0"/>
              <a:t> </a:t>
            </a:r>
            <a:r>
              <a:rPr lang="en-US" sz="3000" dirty="0" smtClean="0"/>
              <a:t>(prior restraint)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3039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Wisconsin  v.  Yoder (1972)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03163"/>
              </a:buClr>
            </a:pPr>
            <a:r>
              <a:rPr lang="en-US" sz="3200" u="sng" dirty="0">
                <a:solidFill>
                  <a:srgbClr val="3D3D3D"/>
                </a:solidFill>
              </a:rPr>
              <a:t>Constitutional Question (Background of the Case)</a:t>
            </a:r>
          </a:p>
          <a:p>
            <a:r>
              <a:rPr lang="en-US" sz="3000" dirty="0" smtClean="0"/>
              <a:t>Under what conditions does the states’ interest in promoting compulsory education override parents’ rights to free exercise of religion?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857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prstClr val="white"/>
                </a:solidFill>
              </a:rPr>
              <a:t>Wisconsin  v.  Yoder (1972)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03163"/>
              </a:buClr>
            </a:pPr>
            <a:r>
              <a:rPr lang="en-US" sz="2800" u="sng" dirty="0">
                <a:solidFill>
                  <a:srgbClr val="3D3D3D"/>
                </a:solidFill>
              </a:rPr>
              <a:t>Majority Opinion</a:t>
            </a:r>
          </a:p>
          <a:p>
            <a:r>
              <a:rPr lang="en-US" sz="3000" dirty="0" smtClean="0"/>
              <a:t>Free exercise of religion outweighs states’ interest in compelling school attendance past 8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grade</a:t>
            </a:r>
          </a:p>
          <a:p>
            <a:r>
              <a:rPr lang="en-US" sz="3000" dirty="0" smtClean="0"/>
              <a:t>High school provided no benefit to the Amish</a:t>
            </a:r>
          </a:p>
          <a:p>
            <a:endParaRPr lang="en-US" sz="3000" dirty="0"/>
          </a:p>
          <a:p>
            <a:r>
              <a:rPr lang="en-US" sz="3000" dirty="0" smtClean="0"/>
              <a:t>There was no dissent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8874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Schenck v. United States (1919)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03163"/>
              </a:buClr>
            </a:pPr>
            <a:r>
              <a:rPr lang="en-US" sz="3200" u="sng" dirty="0">
                <a:solidFill>
                  <a:srgbClr val="3D3D3D"/>
                </a:solidFill>
              </a:rPr>
              <a:t>Constitutional Question (Background of the Case)</a:t>
            </a:r>
          </a:p>
          <a:p>
            <a:r>
              <a:rPr lang="en-US" sz="3000" dirty="0" smtClean="0"/>
              <a:t>Did Schenck’s conviction under the Espionage Act for criticizing the draft violate his 1</a:t>
            </a:r>
            <a:r>
              <a:rPr lang="en-US" sz="3000" baseline="30000" dirty="0" smtClean="0"/>
              <a:t>st</a:t>
            </a:r>
            <a:r>
              <a:rPr lang="en-US" sz="3000" dirty="0" smtClean="0"/>
              <a:t> amendment free speech rights?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45393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prstClr val="white"/>
                </a:solidFill>
              </a:rPr>
              <a:t>Wisconsin  v.  Yoder (1972)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Clr>
                <a:srgbClr val="903163"/>
              </a:buClr>
            </a:pPr>
            <a:r>
              <a:rPr lang="en-US" sz="3200" u="sng" dirty="0">
                <a:solidFill>
                  <a:srgbClr val="3D3D3D"/>
                </a:solidFill>
              </a:rPr>
              <a:t>Constitutional Principle</a:t>
            </a:r>
            <a:endParaRPr lang="en-US" sz="3200" dirty="0">
              <a:solidFill>
                <a:srgbClr val="3D3D3D"/>
              </a:solidFill>
            </a:endParaRPr>
          </a:p>
          <a:p>
            <a:r>
              <a:rPr lang="en-US" sz="3000" dirty="0" smtClean="0"/>
              <a:t>Free exercise of religion	</a:t>
            </a:r>
          </a:p>
          <a:p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Enduring Legacy:  No one could be subjected to go school.  Private home schoolings were options.  Kept church and state separated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Analogous case:  </a:t>
            </a:r>
            <a:r>
              <a:rPr lang="en-US" sz="3000" i="1" dirty="0" smtClean="0"/>
              <a:t>Masterpiece Cake Shop v. Colorado Civil Rights Comm.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7764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Mcdonald  v.  Chicago (2010)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03163"/>
              </a:buClr>
            </a:pPr>
            <a:r>
              <a:rPr lang="en-US" sz="3200" u="sng" dirty="0">
                <a:solidFill>
                  <a:srgbClr val="3D3D3D"/>
                </a:solidFill>
              </a:rPr>
              <a:t>Constitutional Question (Background of the Case)</a:t>
            </a:r>
          </a:p>
          <a:p>
            <a:r>
              <a:rPr lang="en-US" sz="3000" dirty="0" smtClean="0"/>
              <a:t>Does the 2</a:t>
            </a:r>
            <a:r>
              <a:rPr lang="en-US" sz="3000" baseline="30000" dirty="0" smtClean="0"/>
              <a:t>nd</a:t>
            </a:r>
            <a:r>
              <a:rPr lang="en-US" sz="3000" dirty="0" smtClean="0"/>
              <a:t> amendment right to keep and bear arms apply to state and local governments through the 14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amendment and thus limit Chicago’s ability to regulate guns? 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4127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prstClr val="white"/>
                </a:solidFill>
              </a:rPr>
              <a:t>Mcdonald  v.  Chicago (2010)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903163"/>
              </a:buClr>
            </a:pPr>
            <a:r>
              <a:rPr lang="en-US" sz="2800" u="sng" dirty="0">
                <a:solidFill>
                  <a:srgbClr val="3D3D3D"/>
                </a:solidFill>
              </a:rPr>
              <a:t>Majority Opinion</a:t>
            </a:r>
          </a:p>
          <a:p>
            <a:r>
              <a:rPr lang="en-US" sz="3000" dirty="0" smtClean="0"/>
              <a:t>Self-defense was a fundamental and deeply rooted right (</a:t>
            </a:r>
            <a:r>
              <a:rPr lang="en-US" sz="3000" i="1" dirty="0" smtClean="0"/>
              <a:t>Heller, 2008)</a:t>
            </a:r>
          </a:p>
          <a:p>
            <a:r>
              <a:rPr lang="en-US" sz="3000" u="sng" dirty="0" smtClean="0"/>
              <a:t>Dissenting Opinion</a:t>
            </a:r>
          </a:p>
          <a:p>
            <a:r>
              <a:rPr lang="en-US" sz="3000" dirty="0" smtClean="0"/>
              <a:t>Owning a personal firearm was not a “liberty” interest protected by the Due Process clause</a:t>
            </a:r>
          </a:p>
          <a:p>
            <a:r>
              <a:rPr lang="en-US" sz="3000" dirty="0" smtClean="0"/>
              <a:t>2</a:t>
            </a:r>
            <a:r>
              <a:rPr lang="en-US" sz="3000" baseline="30000" dirty="0" smtClean="0"/>
              <a:t>nd</a:t>
            </a:r>
            <a:r>
              <a:rPr lang="en-US" sz="3000" dirty="0" smtClean="0"/>
              <a:t> amendment does not say it is a fundamental right to own a gun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0358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prstClr val="white"/>
                </a:solidFill>
              </a:rPr>
              <a:t>Mcdonald  v.  Chicago (2010)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Clr>
                <a:srgbClr val="903163"/>
              </a:buClr>
            </a:pPr>
            <a:r>
              <a:rPr lang="en-US" sz="3000" u="sng" dirty="0">
                <a:solidFill>
                  <a:srgbClr val="3D3D3D"/>
                </a:solidFill>
              </a:rPr>
              <a:t>Constitutional Principle</a:t>
            </a:r>
            <a:endParaRPr lang="en-US" sz="3000" dirty="0">
              <a:solidFill>
                <a:srgbClr val="3D3D3D"/>
              </a:solidFill>
            </a:endParaRPr>
          </a:p>
          <a:p>
            <a:r>
              <a:rPr lang="en-US" sz="3000" dirty="0" smtClean="0"/>
              <a:t>Right to keep and bear arms</a:t>
            </a:r>
          </a:p>
          <a:p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Enduring Legacy:  Prohibition of handguns was unconstitutional.  Deepened the divide between pro-2</a:t>
            </a:r>
            <a:r>
              <a:rPr lang="en-US" sz="3000" baseline="30000" dirty="0" smtClean="0"/>
              <a:t>nd</a:t>
            </a:r>
            <a:r>
              <a:rPr lang="en-US" sz="3000" dirty="0" smtClean="0"/>
              <a:t> amendment groups and gun control advocates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Analogous case:  </a:t>
            </a:r>
            <a:r>
              <a:rPr lang="en-US" sz="3000" i="1" dirty="0" smtClean="0"/>
              <a:t>D.C. v. Heller, Mapp v. Ohio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9296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Roe  v.  Wade (1973)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03163"/>
              </a:buClr>
            </a:pPr>
            <a:r>
              <a:rPr lang="en-US" sz="3200" u="sng" dirty="0">
                <a:solidFill>
                  <a:srgbClr val="3D3D3D"/>
                </a:solidFill>
              </a:rPr>
              <a:t>Constitutional Question (Background of the Case)</a:t>
            </a:r>
          </a:p>
          <a:p>
            <a:r>
              <a:rPr lang="en-US" sz="3000" dirty="0" smtClean="0"/>
              <a:t>Does the Constitution protect the right of a woman to obtain an abortion?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9309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prstClr val="white"/>
                </a:solidFill>
              </a:rPr>
              <a:t>Roe  v.  Wade (1973)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Clr>
                <a:srgbClr val="903163"/>
              </a:buClr>
            </a:pPr>
            <a:r>
              <a:rPr lang="en-US" sz="2800" u="sng" dirty="0">
                <a:solidFill>
                  <a:srgbClr val="3D3D3D"/>
                </a:solidFill>
              </a:rPr>
              <a:t>Majority Opinion</a:t>
            </a:r>
          </a:p>
          <a:p>
            <a:r>
              <a:rPr lang="en-US" sz="3000" dirty="0" smtClean="0"/>
              <a:t>A woman has total autonomy over the pregnancy in the first trimester, and different levels of state interest for the second and third trimester.</a:t>
            </a:r>
          </a:p>
          <a:p>
            <a:r>
              <a:rPr lang="en-US" sz="3000" u="sng" dirty="0" smtClean="0"/>
              <a:t>Dissenting Opinion</a:t>
            </a:r>
          </a:p>
          <a:p>
            <a:r>
              <a:rPr lang="en-US" sz="3000" dirty="0" smtClean="0"/>
              <a:t>There is nothing in the Constitution to support the Court’s judgement.</a:t>
            </a:r>
          </a:p>
          <a:p>
            <a:r>
              <a:rPr lang="en-US" sz="3000" dirty="0" smtClean="0"/>
              <a:t>The court values the convenience of the pregnant mother over the potential life she carries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899163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prstClr val="white"/>
                </a:solidFill>
              </a:rPr>
              <a:t>Roe  v.  Wade (1973)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Clr>
                <a:srgbClr val="903163"/>
              </a:buClr>
            </a:pPr>
            <a:r>
              <a:rPr lang="en-US" sz="2800" u="sng" dirty="0">
                <a:solidFill>
                  <a:srgbClr val="3D3D3D"/>
                </a:solidFill>
              </a:rPr>
              <a:t>Constitutional Principle</a:t>
            </a:r>
            <a:endParaRPr lang="en-US" sz="2800" dirty="0">
              <a:solidFill>
                <a:srgbClr val="3D3D3D"/>
              </a:solidFill>
            </a:endParaRPr>
          </a:p>
          <a:p>
            <a:r>
              <a:rPr lang="en-US" sz="3000" dirty="0" smtClean="0"/>
              <a:t>Right to privacy</a:t>
            </a:r>
          </a:p>
          <a:p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Enduring Legacy:  Continues to be a highly controversial topic.  “Roe” test used as a litmus test for federal judges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Analogous Case:  </a:t>
            </a:r>
            <a:r>
              <a:rPr lang="en-US" sz="3000" i="1" dirty="0" smtClean="0"/>
              <a:t>Griswold v. Connecticut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76513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Schenck v. United States (1919)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03163"/>
              </a:buClr>
            </a:pPr>
            <a:r>
              <a:rPr lang="en-US" sz="3200" u="sng" dirty="0">
                <a:solidFill>
                  <a:srgbClr val="3D3D3D"/>
                </a:solidFill>
              </a:rPr>
              <a:t>Majority Opinion</a:t>
            </a:r>
          </a:p>
          <a:p>
            <a:r>
              <a:rPr lang="en-US" sz="3000" dirty="0" smtClean="0"/>
              <a:t>Government may limit liberties at a time of war</a:t>
            </a:r>
          </a:p>
          <a:p>
            <a:r>
              <a:rPr lang="en-US" sz="3000" dirty="0" smtClean="0"/>
              <a:t>“Clear and present danger” test</a:t>
            </a:r>
          </a:p>
          <a:p>
            <a:endParaRPr lang="en-US" sz="3000" dirty="0"/>
          </a:p>
          <a:p>
            <a:r>
              <a:rPr lang="en-US" sz="3000" dirty="0" smtClean="0"/>
              <a:t>There was no dissent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13898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Schenck v. United States (1919)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03163"/>
              </a:buClr>
            </a:pPr>
            <a:r>
              <a:rPr lang="en-US" sz="3200" u="sng" dirty="0">
                <a:solidFill>
                  <a:srgbClr val="3D3D3D"/>
                </a:solidFill>
              </a:rPr>
              <a:t>Constitutional Principle</a:t>
            </a:r>
          </a:p>
          <a:p>
            <a:r>
              <a:rPr lang="en-US" sz="3000" dirty="0" smtClean="0"/>
              <a:t>Freedom of speech</a:t>
            </a:r>
          </a:p>
          <a:p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Enduring Legacy:  During wartime, the civil liberties of citizens can be limited.</a:t>
            </a:r>
          </a:p>
          <a:p>
            <a:pPr marL="0" indent="0">
              <a:buNone/>
            </a:pPr>
            <a:r>
              <a:rPr lang="en-US" sz="3000" dirty="0" smtClean="0"/>
              <a:t>Analogous case:  </a:t>
            </a:r>
            <a:r>
              <a:rPr lang="en-US" sz="3000" i="1" dirty="0" smtClean="0"/>
              <a:t>Texas v. Johnson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94990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Engel  V.  Vitale (1962)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03163"/>
              </a:buClr>
            </a:pPr>
            <a:r>
              <a:rPr lang="en-US" sz="3200" u="sng" dirty="0">
                <a:solidFill>
                  <a:srgbClr val="3D3D3D"/>
                </a:solidFill>
              </a:rPr>
              <a:t>Constitutional Question (Background of the Case)</a:t>
            </a:r>
          </a:p>
          <a:p>
            <a:r>
              <a:rPr lang="en-US" sz="3000" dirty="0" smtClean="0"/>
              <a:t>Does the recitation of a prayer in public schools violate the Establishment clause of the 1</a:t>
            </a:r>
            <a:r>
              <a:rPr lang="en-US" sz="3000" baseline="30000" dirty="0" smtClean="0"/>
              <a:t>st</a:t>
            </a:r>
            <a:r>
              <a:rPr lang="en-US" sz="3000" dirty="0" smtClean="0"/>
              <a:t> amendment?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24134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prstClr val="white"/>
                </a:solidFill>
              </a:rPr>
              <a:t>Engel  V.  Vitale (1962)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Clr>
                <a:srgbClr val="903163"/>
              </a:buClr>
            </a:pPr>
            <a:r>
              <a:rPr lang="en-US" sz="3200" u="sng" dirty="0">
                <a:solidFill>
                  <a:srgbClr val="3D3D3D"/>
                </a:solidFill>
              </a:rPr>
              <a:t>Majority Opinion</a:t>
            </a:r>
          </a:p>
          <a:p>
            <a:r>
              <a:rPr lang="en-US" sz="3000" dirty="0" smtClean="0"/>
              <a:t>Cannot use schools for facilitation of the official prayer</a:t>
            </a:r>
          </a:p>
          <a:p>
            <a:r>
              <a:rPr lang="en-US" sz="3000" dirty="0" smtClean="0"/>
              <a:t>Government has no business drafting prayers</a:t>
            </a:r>
          </a:p>
          <a:p>
            <a:endParaRPr lang="en-US" sz="3000" dirty="0"/>
          </a:p>
          <a:p>
            <a:r>
              <a:rPr lang="en-US" sz="3200" u="sng" dirty="0" smtClean="0"/>
              <a:t>Dissenting Opinion</a:t>
            </a:r>
          </a:p>
          <a:p>
            <a:r>
              <a:rPr lang="en-US" sz="3000" dirty="0" smtClean="0"/>
              <a:t>No “official religion” was established by permitting those who want to say a prayer to say it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660789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prstClr val="white"/>
                </a:solidFill>
              </a:rPr>
              <a:t>Engel  V.  Vitale (1962)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u="sng" dirty="0" smtClean="0"/>
              <a:t>Constitutional Principle</a:t>
            </a:r>
            <a:endParaRPr lang="en-US" sz="3200" dirty="0" smtClean="0"/>
          </a:p>
          <a:p>
            <a:pPr lvl="1"/>
            <a:r>
              <a:rPr lang="en-US" sz="3000" dirty="0" smtClean="0"/>
              <a:t>Establishment clause</a:t>
            </a:r>
          </a:p>
          <a:p>
            <a:pPr lvl="1"/>
            <a:endParaRPr lang="en-US" sz="3000" dirty="0"/>
          </a:p>
          <a:p>
            <a:pPr marL="324000" lvl="1" indent="0">
              <a:buNone/>
            </a:pPr>
            <a:r>
              <a:rPr lang="en-US" sz="3000" dirty="0" smtClean="0"/>
              <a:t>Enduring Legacy:  Separation of church and state reinforced</a:t>
            </a:r>
          </a:p>
          <a:p>
            <a:pPr marL="324000" lvl="1" indent="0">
              <a:buNone/>
            </a:pPr>
            <a:endParaRPr lang="en-US" sz="3000" dirty="0"/>
          </a:p>
          <a:p>
            <a:pPr marL="324000" lvl="1" indent="0">
              <a:buNone/>
            </a:pPr>
            <a:r>
              <a:rPr lang="en-US" sz="3000" dirty="0" smtClean="0"/>
              <a:t>Analogous cases:  </a:t>
            </a:r>
            <a:r>
              <a:rPr lang="en-US" sz="3000" i="1" dirty="0" smtClean="0"/>
              <a:t>Zelman v. Simmons Harris, Town of Greece v. Galloway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2688979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Gideon  v.  wainwright (1963)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u="sng" dirty="0">
                <a:solidFill>
                  <a:srgbClr val="3D3D3D"/>
                </a:solidFill>
              </a:rPr>
              <a:t>Constitutional Question (Background of the Case)</a:t>
            </a:r>
          </a:p>
          <a:p>
            <a:pPr lvl="1"/>
            <a:r>
              <a:rPr lang="en-US" sz="3000" dirty="0" smtClean="0"/>
              <a:t>Does the 6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amendment right to counsel in criminal cases extend to defendants in state courts, even in cases in which the death penalty is not an issue?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11596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prstClr val="white"/>
                </a:solidFill>
              </a:rPr>
              <a:t>Gideon  v.  wainwright (1963)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903163"/>
              </a:buClr>
            </a:pPr>
            <a:r>
              <a:rPr lang="en-US" sz="3000" u="sng" dirty="0">
                <a:solidFill>
                  <a:srgbClr val="3D3D3D"/>
                </a:solidFill>
              </a:rPr>
              <a:t>Majority Opinion</a:t>
            </a:r>
          </a:p>
          <a:p>
            <a:r>
              <a:rPr lang="en-US" sz="3000" dirty="0" smtClean="0"/>
              <a:t>It is consistent with the Constitution to appoint lawyers to those who could not afford them</a:t>
            </a:r>
          </a:p>
          <a:p>
            <a:r>
              <a:rPr lang="en-US" sz="3000" dirty="0" smtClean="0"/>
              <a:t>Fundamental and essential right made obligatory by the 14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amendment</a:t>
            </a:r>
          </a:p>
          <a:p>
            <a:endParaRPr lang="en-US" sz="3000" dirty="0"/>
          </a:p>
          <a:p>
            <a:r>
              <a:rPr lang="en-US" sz="3000" dirty="0" smtClean="0"/>
              <a:t>There was no dissent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7984507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381</TotalTime>
  <Words>1046</Words>
  <Application>Microsoft Office PowerPoint</Application>
  <PresentationFormat>Widescreen</PresentationFormat>
  <Paragraphs>134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Gill Sans MT</vt:lpstr>
      <vt:lpstr>Wingdings 2</vt:lpstr>
      <vt:lpstr>Dividend</vt:lpstr>
      <vt:lpstr>Unit 2:  Civil liberties and civil rights</vt:lpstr>
      <vt:lpstr>Schenck v. United States (1919)</vt:lpstr>
      <vt:lpstr>Schenck v. United States (1919)</vt:lpstr>
      <vt:lpstr>Schenck v. United States (1919)</vt:lpstr>
      <vt:lpstr>Engel  V.  Vitale (1962)</vt:lpstr>
      <vt:lpstr>Engel  V.  Vitale (1962)</vt:lpstr>
      <vt:lpstr>Engel  V.  Vitale (1962)</vt:lpstr>
      <vt:lpstr>Gideon  v.  wainwright (1963)</vt:lpstr>
      <vt:lpstr>Gideon  v.  wainwright (1963)</vt:lpstr>
      <vt:lpstr>Gideon  v.  wainwright (1963)</vt:lpstr>
      <vt:lpstr>Tinker  v.  Des Moines (1969)</vt:lpstr>
      <vt:lpstr>Tinker  v.  Des Moines (1969)</vt:lpstr>
      <vt:lpstr>Tinker  v.  Des Moines (1969)</vt:lpstr>
      <vt:lpstr>Tinker  v.  Des Moines (1969)</vt:lpstr>
      <vt:lpstr>New York times co.  V.  United States (1971)</vt:lpstr>
      <vt:lpstr>New York times co.  V.  United States (1971)</vt:lpstr>
      <vt:lpstr>New York times co.  V.  United States (1971)</vt:lpstr>
      <vt:lpstr>Wisconsin  v.  Yoder (1972)</vt:lpstr>
      <vt:lpstr>Wisconsin  v.  Yoder (1972)</vt:lpstr>
      <vt:lpstr>Wisconsin  v.  Yoder (1972)</vt:lpstr>
      <vt:lpstr>Mcdonald  v.  Chicago (2010)</vt:lpstr>
      <vt:lpstr>Mcdonald  v.  Chicago (2010)</vt:lpstr>
      <vt:lpstr>Mcdonald  v.  Chicago (2010)</vt:lpstr>
      <vt:lpstr>Roe  v.  Wade (1973)</vt:lpstr>
      <vt:lpstr>Roe  v.  Wade (1973)</vt:lpstr>
      <vt:lpstr>Roe  v.  Wade (1973)</vt:lpstr>
    </vt:vector>
  </TitlesOfParts>
  <Company>B.C.S.D.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 Civil liberties and civil rights</dc:title>
  <dc:creator>BCSD</dc:creator>
  <cp:lastModifiedBy>BCSD </cp:lastModifiedBy>
  <cp:revision>12</cp:revision>
  <dcterms:created xsi:type="dcterms:W3CDTF">2018-11-19T17:00:54Z</dcterms:created>
  <dcterms:modified xsi:type="dcterms:W3CDTF">2018-11-30T16:25:32Z</dcterms:modified>
</cp:coreProperties>
</file>