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2D8F0-9FA5-4FAE-9D7A-D053EBC0FDD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321E-A5A6-4665-AD7E-C028D1B4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D8A03A-67D6-4F54-A43B-72E88AB7BCF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10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Political ideology and beliefs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7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Gerrymandering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Exotically shaped Congressional </a:t>
            </a:r>
            <a:r>
              <a:rPr lang="en-US" dirty="0" smtClean="0"/>
              <a:t>districts (House) </a:t>
            </a:r>
            <a:r>
              <a:rPr lang="en-US" dirty="0"/>
              <a:t>designed to yield political advantage for political parties or </a:t>
            </a:r>
            <a:r>
              <a:rPr lang="en-US" dirty="0" smtClean="0"/>
              <a:t>incumbents</a:t>
            </a:r>
          </a:p>
          <a:p>
            <a:pPr lvl="1"/>
            <a:r>
              <a:rPr lang="en-US" dirty="0" smtClean="0"/>
              <a:t>Census</a:t>
            </a:r>
            <a:r>
              <a:rPr lang="en-US" dirty="0" smtClean="0">
                <a:sym typeface="Wingdings" panose="05000000000000000000" pitchFamily="2" charset="2"/>
              </a:rPr>
              <a:t> Reallocation Redistricting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Baker v. Carr</a:t>
            </a:r>
          </a:p>
          <a:p>
            <a:pPr lvl="1"/>
            <a:r>
              <a:rPr lang="en-US" dirty="0" smtClean="0"/>
              <a:t>“One person, one vote”</a:t>
            </a:r>
          </a:p>
          <a:p>
            <a:pPr lvl="1"/>
            <a:r>
              <a:rPr lang="en-US" dirty="0" smtClean="0"/>
              <a:t>Prevents </a:t>
            </a:r>
            <a:r>
              <a:rPr lang="en-US" b="1" dirty="0" smtClean="0"/>
              <a:t>malapportionment</a:t>
            </a:r>
            <a:r>
              <a:rPr lang="en-US" dirty="0" smtClean="0"/>
              <a:t>:  </a:t>
            </a:r>
            <a:r>
              <a:rPr lang="en-US" dirty="0"/>
              <a:t>poorly apportioned, especially divided, organized, or structured in a manner that prevents large sections of a population from having </a:t>
            </a:r>
            <a:r>
              <a:rPr lang="en-US" b="1" dirty="0"/>
              <a:t>equitable</a:t>
            </a:r>
            <a:r>
              <a:rPr lang="en-US" dirty="0"/>
              <a:t> representation in a legislative body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Equal protection clause was violated</a:t>
            </a:r>
          </a:p>
          <a:p>
            <a:pPr lvl="1"/>
            <a:r>
              <a:rPr lang="en-US" dirty="0" smtClean="0"/>
              <a:t>Districts usually not larger than 650,000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727" y="2324549"/>
            <a:ext cx="2242509" cy="23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4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vote for a third party is sometimes viewed as a “throwaway vote”</a:t>
            </a:r>
          </a:p>
          <a:p>
            <a:r>
              <a:rPr lang="en-US" dirty="0" smtClean="0"/>
              <a:t>Progressive third parties can impact the Democratic vote</a:t>
            </a:r>
          </a:p>
          <a:p>
            <a:r>
              <a:rPr lang="en-US" dirty="0" smtClean="0"/>
              <a:t>Third party candidates rarely win</a:t>
            </a:r>
          </a:p>
          <a:p>
            <a:pPr lvl="1"/>
            <a:r>
              <a:rPr lang="en-US" dirty="0" smtClean="0"/>
              <a:t>Winner-take-all Electoral College</a:t>
            </a:r>
          </a:p>
          <a:p>
            <a:pPr lvl="1"/>
            <a:r>
              <a:rPr lang="en-US" dirty="0" smtClean="0"/>
              <a:t>Plurality winner of Congressional districts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48" y="3095680"/>
            <a:ext cx="4383237" cy="3510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212" y="4495799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5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197533"/>
              </p:ext>
            </p:extLst>
          </p:nvPr>
        </p:nvGraphicFramePr>
        <p:xfrm>
          <a:off x="570155" y="452717"/>
          <a:ext cx="10660828" cy="6184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0414">
                  <a:extLst>
                    <a:ext uri="{9D8B030D-6E8A-4147-A177-3AD203B41FA5}">
                      <a16:colId xmlns:a16="http://schemas.microsoft.com/office/drawing/2014/main" val="3254545659"/>
                    </a:ext>
                  </a:extLst>
                </a:gridCol>
                <a:gridCol w="5330414">
                  <a:extLst>
                    <a:ext uri="{9D8B030D-6E8A-4147-A177-3AD203B41FA5}">
                      <a16:colId xmlns:a16="http://schemas.microsoft.com/office/drawing/2014/main" val="1743853216"/>
                    </a:ext>
                  </a:extLst>
                </a:gridCol>
              </a:tblGrid>
              <a:tr h="12846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Typical Republican Voter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Typical Democratic Voter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Most women align themselves with the Democratic party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80956"/>
                  </a:ext>
                </a:extLst>
              </a:tr>
              <a:tr h="700020">
                <a:tc>
                  <a:txBody>
                    <a:bodyPr/>
                    <a:lstStyle/>
                    <a:p>
                      <a:r>
                        <a:rPr lang="en-US" dirty="0" smtClean="0"/>
                        <a:t>Opposes government regulation of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Favors</a:t>
                      </a:r>
                      <a:r>
                        <a:rPr lang="en-US" baseline="0" dirty="0" smtClean="0"/>
                        <a:t> increased spending on entitlements (welfare programs)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6483"/>
                  </a:ext>
                </a:extLst>
              </a:tr>
              <a:tr h="700020">
                <a:tc>
                  <a:txBody>
                    <a:bodyPr/>
                    <a:lstStyle/>
                    <a:p>
                      <a:r>
                        <a:rPr lang="en-US" dirty="0" smtClean="0"/>
                        <a:t>Pro-Life on Abortion 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Pro-Choice</a:t>
                      </a:r>
                      <a:r>
                        <a:rPr lang="en-US" baseline="0" dirty="0" smtClean="0"/>
                        <a:t> on Abortion Issue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0452"/>
                  </a:ext>
                </a:extLst>
              </a:tr>
              <a:tr h="700020"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favor of military spending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Favors decreased military spending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972612"/>
                  </a:ext>
                </a:extLst>
              </a:tr>
              <a:tr h="700020">
                <a:tc>
                  <a:txBody>
                    <a:bodyPr/>
                    <a:lstStyle/>
                    <a:p>
                      <a:r>
                        <a:rPr lang="en-US" dirty="0" smtClean="0"/>
                        <a:t>In favor</a:t>
                      </a:r>
                      <a:r>
                        <a:rPr lang="en-US" baseline="0" dirty="0" smtClean="0"/>
                        <a:t> of tax cuts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Against tax cuts</a:t>
                      </a:r>
                      <a:r>
                        <a:rPr lang="en-US" baseline="0" dirty="0" smtClean="0"/>
                        <a:t> for the rich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14466"/>
                  </a:ext>
                </a:extLst>
              </a:tr>
              <a:tr h="700020"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favor of preserving the Second Amendment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Favors gun control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17762"/>
                  </a:ext>
                </a:extLst>
              </a:tr>
              <a:tr h="700020">
                <a:tc>
                  <a:txBody>
                    <a:bodyPr/>
                    <a:lstStyle/>
                    <a:p>
                      <a:r>
                        <a:rPr lang="en-US" dirty="0" smtClean="0"/>
                        <a:t>Against marriage equality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Favors</a:t>
                      </a:r>
                      <a:r>
                        <a:rPr lang="en-US" baseline="0" dirty="0" smtClean="0"/>
                        <a:t> same-sex marriage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51377"/>
                  </a:ext>
                </a:extLst>
              </a:tr>
              <a:tr h="700020">
                <a:tc>
                  <a:txBody>
                    <a:bodyPr/>
                    <a:lstStyle/>
                    <a:p>
                      <a:r>
                        <a:rPr lang="en-US" dirty="0" smtClean="0"/>
                        <a:t>Less diverse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diverse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9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Primaries are the main device to determine the party’s nominee</a:t>
            </a:r>
          </a:p>
          <a:p>
            <a:r>
              <a:rPr lang="en-US" sz="2400" dirty="0" smtClean="0"/>
              <a:t>Closed </a:t>
            </a:r>
            <a:r>
              <a:rPr lang="en-US" sz="2400" dirty="0"/>
              <a:t>primaries: Only people who have registered with the party can vote for that party’s candidates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Forbids minor party participation</a:t>
            </a:r>
            <a:endParaRPr lang="en-US" sz="2400" dirty="0"/>
          </a:p>
          <a:p>
            <a:r>
              <a:rPr lang="en-US" sz="2400" dirty="0"/>
              <a:t>Open primaries: Voters decide on Election Day whether they want to vote in the Democrat or Republican primary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If you vote in a primary, you are most likely to belong to a political party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248" y="5066852"/>
            <a:ext cx="2246916" cy="16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/>
              <a:t>Criteria for a legitimate </a:t>
            </a:r>
            <a:r>
              <a:rPr lang="en-US" altLang="en-US" sz="2400" dirty="0" smtClean="0"/>
              <a:t>poll</a:t>
            </a:r>
          </a:p>
          <a:p>
            <a:r>
              <a:rPr lang="en-US" altLang="en-US" dirty="0"/>
              <a:t>1. Questions must be </a:t>
            </a:r>
            <a:r>
              <a:rPr lang="en-US" altLang="en-US" i="1" dirty="0"/>
              <a:t>worded in a clear and neutral fashion</a:t>
            </a:r>
          </a:p>
          <a:p>
            <a:r>
              <a:rPr lang="en-US" altLang="en-US" dirty="0"/>
              <a:t>2</a:t>
            </a:r>
            <a:r>
              <a:rPr lang="en-US" altLang="en-US" i="1" dirty="0"/>
              <a:t>. </a:t>
            </a:r>
            <a:r>
              <a:rPr lang="en-US" altLang="en-US" dirty="0"/>
              <a:t>The subjects in the sample must be </a:t>
            </a:r>
            <a:r>
              <a:rPr lang="en-US" altLang="en-US" i="1" dirty="0"/>
              <a:t>randomly selected</a:t>
            </a:r>
          </a:p>
          <a:p>
            <a:r>
              <a:rPr lang="en-US" altLang="en-US" dirty="0"/>
              <a:t>3. The survey or poll </a:t>
            </a:r>
            <a:r>
              <a:rPr lang="en-US" altLang="en-US" dirty="0" smtClean="0"/>
              <a:t>(sample size) must </a:t>
            </a:r>
            <a:r>
              <a:rPr lang="en-US" altLang="en-US" dirty="0"/>
              <a:t>be sufficiently large that </a:t>
            </a:r>
            <a:r>
              <a:rPr lang="en-US" altLang="en-US" i="1" dirty="0"/>
              <a:t>the built-in sampling error is reasonably small</a:t>
            </a:r>
            <a:endParaRPr lang="en-US" alt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Poll results most widely reported in the media</a:t>
            </a:r>
          </a:p>
          <a:p>
            <a:pPr lvl="1"/>
            <a:r>
              <a:rPr lang="en-US" dirty="0" smtClean="0"/>
              <a:t>Cue voters as to the likely winner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05" y="3837735"/>
            <a:ext cx="4916020" cy="283906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0049853" y="3489484"/>
            <a:ext cx="290456" cy="696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0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Weakening Political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Decentralization of power</a:t>
            </a:r>
          </a:p>
          <a:p>
            <a:pPr lvl="1"/>
            <a:r>
              <a:rPr lang="en-US" altLang="en-US" dirty="0" smtClean="0"/>
              <a:t>More power lies in the state and local parties</a:t>
            </a:r>
          </a:p>
          <a:p>
            <a:r>
              <a:rPr lang="en-US" altLang="en-US" b="1" dirty="0" smtClean="0"/>
              <a:t>Party </a:t>
            </a:r>
            <a:r>
              <a:rPr lang="en-US" altLang="en-US" b="1" dirty="0"/>
              <a:t>dealignment: disengagement of people from parties as evidenced by shrinking party identification</a:t>
            </a:r>
          </a:p>
          <a:p>
            <a:pPr lvl="1"/>
            <a:r>
              <a:rPr lang="en-US" dirty="0" smtClean="0"/>
              <a:t>Leads to an increase in split ticket voting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15" y="4150658"/>
            <a:ext cx="3803273" cy="25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1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Definition:  </a:t>
            </a:r>
            <a:r>
              <a:rPr lang="en-US" dirty="0"/>
              <a:t>As all the activities used by citizens to influence the selection of political leaders or the policies they </a:t>
            </a:r>
            <a:r>
              <a:rPr lang="en-US" dirty="0" smtClean="0"/>
              <a:t>pursue</a:t>
            </a:r>
          </a:p>
          <a:p>
            <a:r>
              <a:rPr lang="en-US" dirty="0" smtClean="0"/>
              <a:t>Conventional forms </a:t>
            </a:r>
          </a:p>
          <a:p>
            <a:pPr lvl="1"/>
            <a:r>
              <a:rPr lang="en-US" dirty="0" smtClean="0"/>
              <a:t>Voting </a:t>
            </a:r>
          </a:p>
          <a:p>
            <a:pPr lvl="1"/>
            <a:r>
              <a:rPr lang="en-US" dirty="0" smtClean="0"/>
              <a:t>Running for office</a:t>
            </a:r>
          </a:p>
          <a:p>
            <a:pPr lvl="1"/>
            <a:r>
              <a:rPr lang="en-US" dirty="0" smtClean="0"/>
              <a:t>Watching a debate</a:t>
            </a:r>
          </a:p>
          <a:p>
            <a:r>
              <a:rPr lang="en-US" dirty="0" smtClean="0"/>
              <a:t>Unconventional forms</a:t>
            </a:r>
          </a:p>
          <a:p>
            <a:pPr lvl="1"/>
            <a:r>
              <a:rPr lang="en-US" dirty="0" smtClean="0"/>
              <a:t>Protest (flag burning, sit-in, chucking rocks)</a:t>
            </a:r>
          </a:p>
          <a:p>
            <a:r>
              <a:rPr lang="en-US" dirty="0" smtClean="0"/>
              <a:t>The older you are, the more likely you are to participate in politics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047" y="3326745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4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ChangeArrowheads="1"/>
          </p:cNvSpPr>
          <p:nvPr/>
        </p:nvSpPr>
        <p:spPr bwMode="auto">
          <a:xfrm rot="10800000" flipH="1">
            <a:off x="1828800" y="228600"/>
            <a:ext cx="4038600" cy="6324600"/>
          </a:xfrm>
          <a:prstGeom prst="upArrow">
            <a:avLst>
              <a:gd name="adj1" fmla="val 50000"/>
              <a:gd name="adj2" fmla="val 39151"/>
            </a:avLst>
          </a:prstGeom>
          <a:solidFill>
            <a:srgbClr val="FF9EF7"/>
          </a:solidFill>
          <a:ln w="9525">
            <a:solidFill>
              <a:srgbClr val="FF9EF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1752600" y="5791200"/>
            <a:ext cx="419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Demand Increases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752600" y="4800601"/>
            <a:ext cx="41910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More $Wages$ in Circulation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1752600" y="40386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Increased Production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1752600" y="32766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New Jobs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1752600" y="2262188"/>
            <a:ext cx="41910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New Investment &amp; Plant Expansion</a:t>
            </a: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1752600" y="1501776"/>
            <a:ext cx="41910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 err="1">
                <a:solidFill>
                  <a:schemeClr val="bg1"/>
                </a:solidFill>
              </a:rPr>
              <a:t>Gov.’t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Loans and Tax Cuts </a:t>
            </a:r>
            <a:r>
              <a:rPr lang="en-US" altLang="en-US" sz="2000" dirty="0">
                <a:solidFill>
                  <a:schemeClr val="bg1"/>
                </a:solidFill>
              </a:rPr>
              <a:t>to Business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1752600" y="252413"/>
            <a:ext cx="41910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80" charset="-128"/>
              </a:rPr>
              <a:t>Conservative Economic Policy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80" charset="-128"/>
              </a:rPr>
              <a:t>Trickle Down Economics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80" charset="-128"/>
              </a:rPr>
              <a:t>(Supply Side)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pitchFamily="-80" charset="-128"/>
            </a:endParaRP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1752600" y="228600"/>
            <a:ext cx="419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1752600" y="1477963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1752600" y="2238375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1752600" y="3252788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1752600" y="4014788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1752600" y="4776788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1752600" y="57912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1752600" y="6629400"/>
            <a:ext cx="419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1752600" y="228600"/>
            <a:ext cx="0" cy="6400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6" name="AutoShape 20"/>
          <p:cNvSpPr>
            <a:spLocks noChangeArrowheads="1"/>
          </p:cNvSpPr>
          <p:nvPr/>
        </p:nvSpPr>
        <p:spPr bwMode="auto">
          <a:xfrm>
            <a:off x="6324600" y="304800"/>
            <a:ext cx="4114800" cy="6324600"/>
          </a:xfrm>
          <a:prstGeom prst="upArrow">
            <a:avLst>
              <a:gd name="adj1" fmla="val 50000"/>
              <a:gd name="adj2" fmla="val 38426"/>
            </a:avLst>
          </a:prstGeom>
          <a:solidFill>
            <a:srgbClr val="85F5FF"/>
          </a:solidFill>
          <a:ln w="9525">
            <a:solidFill>
              <a:srgbClr val="85F5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6324600" y="1965326"/>
            <a:ext cx="4114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New Investment</a:t>
            </a:r>
          </a:p>
        </p:txBody>
      </p:sp>
      <p:sp>
        <p:nvSpPr>
          <p:cNvPr id="162838" name="Rectangle 22"/>
          <p:cNvSpPr>
            <a:spLocks noChangeArrowheads="1"/>
          </p:cNvSpPr>
          <p:nvPr/>
        </p:nvSpPr>
        <p:spPr bwMode="auto">
          <a:xfrm>
            <a:off x="6324600" y="2495551"/>
            <a:ext cx="4114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Increased Demand</a:t>
            </a:r>
          </a:p>
        </p:txBody>
      </p:sp>
      <p:sp>
        <p:nvSpPr>
          <p:cNvPr id="162839" name="Rectangle 23"/>
          <p:cNvSpPr>
            <a:spLocks noChangeArrowheads="1"/>
          </p:cNvSpPr>
          <p:nvPr/>
        </p:nvSpPr>
        <p:spPr bwMode="auto">
          <a:xfrm>
            <a:off x="6324600" y="3025776"/>
            <a:ext cx="4114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New $Money$ in Circulation</a:t>
            </a:r>
          </a:p>
        </p:txBody>
      </p:sp>
      <p:sp>
        <p:nvSpPr>
          <p:cNvPr id="162840" name="Rectangle 24"/>
          <p:cNvSpPr>
            <a:spLocks noChangeArrowheads="1"/>
          </p:cNvSpPr>
          <p:nvPr/>
        </p:nvSpPr>
        <p:spPr bwMode="auto">
          <a:xfrm>
            <a:off x="6324600" y="5399088"/>
            <a:ext cx="41148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80" charset="-128"/>
              </a:rPr>
              <a:t>Liberal Economic Policy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80" charset="-128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80" charset="-128"/>
              </a:rPr>
              <a:t>Keynsian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80" charset="-128"/>
              </a:rPr>
              <a:t> Economics”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62841" name="Rectangle 25"/>
          <p:cNvSpPr>
            <a:spLocks noChangeArrowheads="1"/>
          </p:cNvSpPr>
          <p:nvPr/>
        </p:nvSpPr>
        <p:spPr bwMode="auto">
          <a:xfrm>
            <a:off x="6324600" y="3994150"/>
            <a:ext cx="411480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Relief Payments </a:t>
            </a:r>
            <a:r>
              <a:rPr lang="en-US" altLang="en-US" sz="2000" dirty="0">
                <a:solidFill>
                  <a:schemeClr val="bg1"/>
                </a:solidFill>
              </a:rPr>
              <a:t>and Government infusion of cash into industry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62842" name="Rectangle 26"/>
          <p:cNvSpPr>
            <a:spLocks noChangeArrowheads="1"/>
          </p:cNvSpPr>
          <p:nvPr/>
        </p:nvSpPr>
        <p:spPr bwMode="auto">
          <a:xfrm>
            <a:off x="6324600" y="1435101"/>
            <a:ext cx="4114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Plant Expansion</a:t>
            </a:r>
          </a:p>
        </p:txBody>
      </p:sp>
      <p:sp>
        <p:nvSpPr>
          <p:cNvPr id="162843" name="Rectangle 27"/>
          <p:cNvSpPr>
            <a:spLocks noChangeArrowheads="1"/>
          </p:cNvSpPr>
          <p:nvPr/>
        </p:nvSpPr>
        <p:spPr bwMode="auto">
          <a:xfrm>
            <a:off x="6324600" y="904876"/>
            <a:ext cx="4114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New Jobs</a:t>
            </a:r>
          </a:p>
        </p:txBody>
      </p:sp>
      <p:sp>
        <p:nvSpPr>
          <p:cNvPr id="162844" name="Rectangle 28"/>
          <p:cNvSpPr>
            <a:spLocks noChangeArrowheads="1"/>
          </p:cNvSpPr>
          <p:nvPr/>
        </p:nvSpPr>
        <p:spPr bwMode="auto">
          <a:xfrm>
            <a:off x="6324600" y="228601"/>
            <a:ext cx="4114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New Profits</a:t>
            </a:r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>
            <a:off x="6324600" y="228600"/>
            <a:ext cx="4114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>
            <a:off x="6324600" y="904875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>
            <a:off x="6324600" y="1435100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>
            <a:off x="6324600" y="1965325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>
            <a:off x="6324600" y="5399088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>
            <a:off x="6324600" y="6629400"/>
            <a:ext cx="4114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3" name="Line 35"/>
          <p:cNvSpPr>
            <a:spLocks noChangeShapeType="1"/>
          </p:cNvSpPr>
          <p:nvPr/>
        </p:nvSpPr>
        <p:spPr bwMode="auto">
          <a:xfrm>
            <a:off x="6324600" y="228600"/>
            <a:ext cx="0" cy="6400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4" name="Line 36"/>
          <p:cNvSpPr>
            <a:spLocks noChangeShapeType="1"/>
          </p:cNvSpPr>
          <p:nvPr/>
        </p:nvSpPr>
        <p:spPr bwMode="auto">
          <a:xfrm>
            <a:off x="10439400" y="228600"/>
            <a:ext cx="0" cy="6400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5" name="Line 37"/>
          <p:cNvSpPr>
            <a:spLocks noChangeShapeType="1"/>
          </p:cNvSpPr>
          <p:nvPr/>
        </p:nvSpPr>
        <p:spPr bwMode="auto">
          <a:xfrm>
            <a:off x="6324600" y="3994150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6" name="Line 38"/>
          <p:cNvSpPr>
            <a:spLocks noChangeShapeType="1"/>
          </p:cNvSpPr>
          <p:nvPr/>
        </p:nvSpPr>
        <p:spPr bwMode="auto">
          <a:xfrm>
            <a:off x="6324600" y="3025775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7" name="Line 39"/>
          <p:cNvSpPr>
            <a:spLocks noChangeShapeType="1"/>
          </p:cNvSpPr>
          <p:nvPr/>
        </p:nvSpPr>
        <p:spPr bwMode="auto">
          <a:xfrm>
            <a:off x="6324600" y="2495550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autoUpdateAnimBg="0"/>
      <p:bldP spid="162820" grpId="0" autoUpdateAnimBg="0"/>
      <p:bldP spid="162821" grpId="0" autoUpdateAnimBg="0"/>
      <p:bldP spid="162822" grpId="0" autoUpdateAnimBg="0"/>
      <p:bldP spid="162823" grpId="0" autoUpdateAnimBg="0"/>
      <p:bldP spid="162824" grpId="0" autoUpdateAnimBg="0"/>
      <p:bldP spid="162825" grpId="0" autoUpdateAnimBg="0"/>
      <p:bldP spid="162836" grpId="0" animBg="1"/>
      <p:bldP spid="162837" grpId="0" autoUpdateAnimBg="0"/>
      <p:bldP spid="162838" grpId="0" autoUpdateAnimBg="0"/>
      <p:bldP spid="162839" grpId="0" autoUpdateAnimBg="0"/>
      <p:bldP spid="162840" grpId="0" autoUpdateAnimBg="0"/>
      <p:bldP spid="162841" grpId="0" autoUpdateAnimBg="0"/>
      <p:bldP spid="162842" grpId="0" autoUpdateAnimBg="0"/>
      <p:bldP spid="162843" grpId="0" autoUpdateAnimBg="0"/>
      <p:bldP spid="16284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</TotalTime>
  <Words>446</Words>
  <Application>Microsoft Office PowerPoint</Application>
  <PresentationFormat>Widescreen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Century Gothic</vt:lpstr>
      <vt:lpstr>Wingdings</vt:lpstr>
      <vt:lpstr>Wingdings 3</vt:lpstr>
      <vt:lpstr>Ion</vt:lpstr>
      <vt:lpstr>Unit 3</vt:lpstr>
      <vt:lpstr>Gerrymandering</vt:lpstr>
      <vt:lpstr>Third Parties</vt:lpstr>
      <vt:lpstr>PowerPoint Presentation</vt:lpstr>
      <vt:lpstr>Primaries</vt:lpstr>
      <vt:lpstr>Public Opinion Polls</vt:lpstr>
      <vt:lpstr>Weakening Political Parties</vt:lpstr>
      <vt:lpstr>Political Participation</vt:lpstr>
      <vt:lpstr>PowerPoint Presentation</vt:lpstr>
    </vt:vector>
  </TitlesOfParts>
  <Company>Baldwinsville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BCSD</dc:creator>
  <cp:lastModifiedBy>BCSD </cp:lastModifiedBy>
  <cp:revision>11</cp:revision>
  <dcterms:created xsi:type="dcterms:W3CDTF">2019-12-10T14:14:11Z</dcterms:created>
  <dcterms:modified xsi:type="dcterms:W3CDTF">2019-12-10T17:34:22Z</dcterms:modified>
</cp:coreProperties>
</file>