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569941E-9068-47FD-8078-7BC526888455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653299F-E3DE-453F-A44F-0D6085F8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7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941E-9068-47FD-8078-7BC526888455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299F-E3DE-453F-A44F-0D6085F8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10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569941E-9068-47FD-8078-7BC526888455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653299F-E3DE-453F-A44F-0D6085F8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6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941E-9068-47FD-8078-7BC526888455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4653299F-E3DE-453F-A44F-0D6085F8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569941E-9068-47FD-8078-7BC526888455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653299F-E3DE-453F-A44F-0D6085F8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6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941E-9068-47FD-8078-7BC526888455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299F-E3DE-453F-A44F-0D6085F8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55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941E-9068-47FD-8078-7BC526888455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299F-E3DE-453F-A44F-0D6085F8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15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941E-9068-47FD-8078-7BC526888455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299F-E3DE-453F-A44F-0D6085F8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7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941E-9068-47FD-8078-7BC526888455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299F-E3DE-453F-A44F-0D6085F8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2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569941E-9068-47FD-8078-7BC526888455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653299F-E3DE-453F-A44F-0D6085F8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8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941E-9068-47FD-8078-7BC526888455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299F-E3DE-453F-A44F-0D6085F8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6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569941E-9068-47FD-8078-7BC526888455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653299F-E3DE-453F-A44F-0D6085F8C8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7765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3:  American Political ideologies and beliefs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Supreme court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507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Baker v. </a:t>
            </a:r>
            <a:r>
              <a:rPr lang="en-US" i="1" dirty="0" err="1" smtClean="0"/>
              <a:t>Carr</a:t>
            </a:r>
            <a:r>
              <a:rPr lang="en-US" i="1" dirty="0" smtClean="0"/>
              <a:t> (1961)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/>
              <a:t>Constitutional Question (Background of the Case)</a:t>
            </a:r>
          </a:p>
          <a:p>
            <a:r>
              <a:rPr lang="en-US" sz="3000" dirty="0" smtClean="0"/>
              <a:t>Do federal courts have the power to decide cases about the apportionment of population into state legislative districts?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60480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Baker v. </a:t>
            </a:r>
            <a:r>
              <a:rPr lang="en-US" i="1" dirty="0" err="1"/>
              <a:t>Carr</a:t>
            </a:r>
            <a:r>
              <a:rPr lang="en-US" i="1" dirty="0"/>
              <a:t> (1961)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03163"/>
              </a:buClr>
            </a:pPr>
            <a:r>
              <a:rPr lang="en-US" sz="3200" u="sng" dirty="0">
                <a:solidFill>
                  <a:srgbClr val="3D3D3D"/>
                </a:solidFill>
              </a:rPr>
              <a:t>Majority Opinion</a:t>
            </a:r>
          </a:p>
          <a:p>
            <a:r>
              <a:rPr lang="en-US" sz="3000" dirty="0" smtClean="0"/>
              <a:t>Each individual had to be weighed equally in legislative apportionment</a:t>
            </a:r>
          </a:p>
          <a:p>
            <a:r>
              <a:rPr lang="en-US" sz="3000" dirty="0" smtClean="0"/>
              <a:t>“one person, one vote”</a:t>
            </a:r>
          </a:p>
          <a:p>
            <a:r>
              <a:rPr lang="en-US" sz="3200" u="sng" dirty="0" smtClean="0"/>
              <a:t>Dissenting Opinion</a:t>
            </a:r>
          </a:p>
          <a:p>
            <a:r>
              <a:rPr lang="en-US" sz="3000" dirty="0" smtClean="0"/>
              <a:t>Believed it was a political question best settled by the voters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02121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Baker v. </a:t>
            </a:r>
            <a:r>
              <a:rPr lang="en-US" i="1" dirty="0" err="1"/>
              <a:t>Carr</a:t>
            </a:r>
            <a:r>
              <a:rPr lang="en-US" i="1" dirty="0"/>
              <a:t> (1961)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Clr>
                <a:srgbClr val="903163"/>
              </a:buClr>
            </a:pPr>
            <a:r>
              <a:rPr lang="en-US" sz="3200" u="sng" dirty="0">
                <a:solidFill>
                  <a:srgbClr val="3D3D3D"/>
                </a:solidFill>
              </a:rPr>
              <a:t>Constitutional Principle</a:t>
            </a:r>
          </a:p>
          <a:p>
            <a:r>
              <a:rPr lang="en-US" sz="3000" dirty="0" smtClean="0"/>
              <a:t>Equal protection clause of the 14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Amendment</a:t>
            </a:r>
          </a:p>
          <a:p>
            <a:endParaRPr lang="en-US" sz="3000" dirty="0"/>
          </a:p>
          <a:p>
            <a:r>
              <a:rPr lang="en-US" sz="3200" u="sng" dirty="0" smtClean="0"/>
              <a:t>Enduring Legacy</a:t>
            </a:r>
          </a:p>
          <a:p>
            <a:r>
              <a:rPr lang="en-US" sz="3000" dirty="0" smtClean="0"/>
              <a:t>Allowed SCOTUS to rule on apportionment cases in the future</a:t>
            </a:r>
          </a:p>
          <a:p>
            <a:endParaRPr lang="en-US" sz="3000" dirty="0"/>
          </a:p>
          <a:p>
            <a:r>
              <a:rPr lang="en-US" sz="3000" u="sng" dirty="0" smtClean="0"/>
              <a:t>Analogous cases</a:t>
            </a:r>
            <a:r>
              <a:rPr lang="en-US" sz="3000" dirty="0" smtClean="0"/>
              <a:t>:  </a:t>
            </a:r>
            <a:r>
              <a:rPr lang="en-US" sz="3000" i="1" dirty="0" smtClean="0"/>
              <a:t>Gill v. </a:t>
            </a:r>
            <a:r>
              <a:rPr lang="en-US" sz="3000" i="1" dirty="0" err="1" smtClean="0"/>
              <a:t>Whitford</a:t>
            </a:r>
            <a:r>
              <a:rPr lang="en-US" sz="3000" i="1" dirty="0" smtClean="0"/>
              <a:t> (2018), Shelby County v. Holden (2013)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81870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Shaw v. Reno (1993)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03163"/>
              </a:buClr>
            </a:pPr>
            <a:r>
              <a:rPr lang="en-US" sz="3200" u="sng" dirty="0">
                <a:solidFill>
                  <a:srgbClr val="3D3D3D"/>
                </a:solidFill>
              </a:rPr>
              <a:t>Constitutional Question (Background of the Case)</a:t>
            </a:r>
          </a:p>
          <a:p>
            <a:r>
              <a:rPr lang="en-US" sz="3000" dirty="0" smtClean="0"/>
              <a:t>Does the North Carolina residents’ claim that the 1990 redistricting plan discriminated on the basis of race raise a valid Constitutional issue under the 14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Amendment’s Equal Protection clause?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16532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Shaw v. Reno (1993)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03163"/>
              </a:buClr>
            </a:pPr>
            <a:r>
              <a:rPr lang="en-US" sz="3200" u="sng" dirty="0">
                <a:solidFill>
                  <a:srgbClr val="3D3D3D"/>
                </a:solidFill>
              </a:rPr>
              <a:t>Majority </a:t>
            </a:r>
            <a:r>
              <a:rPr lang="en-US" sz="3200" u="sng" dirty="0" smtClean="0">
                <a:solidFill>
                  <a:srgbClr val="3D3D3D"/>
                </a:solidFill>
              </a:rPr>
              <a:t>Opinion</a:t>
            </a:r>
          </a:p>
          <a:p>
            <a:pPr lvl="0">
              <a:buClr>
                <a:srgbClr val="903163"/>
              </a:buClr>
            </a:pPr>
            <a:r>
              <a:rPr lang="en-US" sz="3000" dirty="0" smtClean="0">
                <a:solidFill>
                  <a:srgbClr val="3D3D3D"/>
                </a:solidFill>
              </a:rPr>
              <a:t>Redistricting that is raced based must be held to the strict scrutiny standard of review under the Equal Protection clause.</a:t>
            </a:r>
          </a:p>
          <a:p>
            <a:pPr lvl="0">
              <a:buClr>
                <a:srgbClr val="903163"/>
              </a:buClr>
            </a:pPr>
            <a:r>
              <a:rPr lang="en-US" sz="3000" u="sng" dirty="0" smtClean="0">
                <a:solidFill>
                  <a:srgbClr val="3D3D3D"/>
                </a:solidFill>
              </a:rPr>
              <a:t>Dissenting Opinion</a:t>
            </a:r>
          </a:p>
          <a:p>
            <a:pPr lvl="0">
              <a:buClr>
                <a:srgbClr val="903163"/>
              </a:buClr>
            </a:pPr>
            <a:r>
              <a:rPr lang="en-US" sz="3000" dirty="0" smtClean="0">
                <a:solidFill>
                  <a:srgbClr val="3D3D3D"/>
                </a:solidFill>
              </a:rPr>
              <a:t>Race based voting blocs does not deny another person her rights and privileges.</a:t>
            </a:r>
            <a:endParaRPr lang="en-US" sz="3000" dirty="0">
              <a:solidFill>
                <a:srgbClr val="3D3D3D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160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Shaw v. Reno (1993)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Clr>
                <a:srgbClr val="903163"/>
              </a:buClr>
            </a:pPr>
            <a:r>
              <a:rPr lang="en-US" sz="3000" u="sng" dirty="0">
                <a:solidFill>
                  <a:srgbClr val="3D3D3D"/>
                </a:solidFill>
              </a:rPr>
              <a:t>Constitutional Principle</a:t>
            </a:r>
          </a:p>
          <a:p>
            <a:pPr lvl="0">
              <a:buClr>
                <a:srgbClr val="903163"/>
              </a:buClr>
            </a:pPr>
            <a:r>
              <a:rPr lang="en-US" sz="2800" dirty="0">
                <a:solidFill>
                  <a:srgbClr val="3D3D3D"/>
                </a:solidFill>
              </a:rPr>
              <a:t>Equal protection clause of the 14</a:t>
            </a:r>
            <a:r>
              <a:rPr lang="en-US" sz="2800" baseline="30000" dirty="0">
                <a:solidFill>
                  <a:srgbClr val="3D3D3D"/>
                </a:solidFill>
              </a:rPr>
              <a:t>th</a:t>
            </a:r>
            <a:r>
              <a:rPr lang="en-US" sz="2800" dirty="0">
                <a:solidFill>
                  <a:srgbClr val="3D3D3D"/>
                </a:solidFill>
              </a:rPr>
              <a:t> Amendment</a:t>
            </a:r>
          </a:p>
          <a:p>
            <a:pPr lvl="0">
              <a:buClr>
                <a:srgbClr val="903163"/>
              </a:buClr>
            </a:pPr>
            <a:endParaRPr lang="en-US" sz="2800" dirty="0">
              <a:solidFill>
                <a:srgbClr val="3D3D3D"/>
              </a:solidFill>
            </a:endParaRPr>
          </a:p>
          <a:p>
            <a:pPr lvl="0">
              <a:buClr>
                <a:srgbClr val="903163"/>
              </a:buClr>
            </a:pPr>
            <a:r>
              <a:rPr lang="en-US" sz="3000" u="sng" dirty="0">
                <a:solidFill>
                  <a:srgbClr val="3D3D3D"/>
                </a:solidFill>
              </a:rPr>
              <a:t>Enduring Legacy</a:t>
            </a:r>
          </a:p>
          <a:p>
            <a:r>
              <a:rPr lang="en-US" sz="3000" dirty="0" smtClean="0"/>
              <a:t>Districts will be struck down if they cannot be explained on grounds other than race</a:t>
            </a:r>
          </a:p>
          <a:p>
            <a:r>
              <a:rPr lang="en-US" sz="2800" u="sng" dirty="0">
                <a:solidFill>
                  <a:srgbClr val="3D3D3D"/>
                </a:solidFill>
              </a:rPr>
              <a:t>Analogous cases</a:t>
            </a:r>
            <a:r>
              <a:rPr lang="en-US" sz="2800" dirty="0">
                <a:solidFill>
                  <a:srgbClr val="3D3D3D"/>
                </a:solidFill>
              </a:rPr>
              <a:t>:  </a:t>
            </a:r>
            <a:r>
              <a:rPr lang="en-US" sz="2800" i="1" dirty="0">
                <a:solidFill>
                  <a:srgbClr val="3D3D3D"/>
                </a:solidFill>
              </a:rPr>
              <a:t>Gill v. </a:t>
            </a:r>
            <a:r>
              <a:rPr lang="en-US" sz="2800" i="1" dirty="0" err="1">
                <a:solidFill>
                  <a:srgbClr val="3D3D3D"/>
                </a:solidFill>
              </a:rPr>
              <a:t>Whitford</a:t>
            </a:r>
            <a:r>
              <a:rPr lang="en-US" sz="2800" i="1" dirty="0">
                <a:solidFill>
                  <a:srgbClr val="3D3D3D"/>
                </a:solidFill>
              </a:rPr>
              <a:t> (2018</a:t>
            </a:r>
            <a:r>
              <a:rPr lang="en-US" sz="2800" i="1" dirty="0" smtClean="0">
                <a:solidFill>
                  <a:srgbClr val="3D3D3D"/>
                </a:solidFill>
              </a:rPr>
              <a:t>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72700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2" y="702156"/>
            <a:ext cx="10696938" cy="5436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34616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92</TotalTime>
  <Words>265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Gill Sans MT</vt:lpstr>
      <vt:lpstr>Wingdings 2</vt:lpstr>
      <vt:lpstr>Dividend</vt:lpstr>
      <vt:lpstr>Unit 3:  American Political ideologies and beliefs</vt:lpstr>
      <vt:lpstr>Baker v. Carr (1961)</vt:lpstr>
      <vt:lpstr>Baker v. Carr (1961)</vt:lpstr>
      <vt:lpstr>Baker v. Carr (1961)</vt:lpstr>
      <vt:lpstr>Shaw v. Reno (1993)</vt:lpstr>
      <vt:lpstr>Shaw v. Reno (1993)</vt:lpstr>
      <vt:lpstr>Shaw v. Reno (1993)</vt:lpstr>
      <vt:lpstr>PowerPoint Presentation</vt:lpstr>
    </vt:vector>
  </TitlesOfParts>
  <Company>B.C.S.D.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 American Political ideologies and beliefs</dc:title>
  <dc:creator>BCSD</dc:creator>
  <cp:lastModifiedBy>BCSD </cp:lastModifiedBy>
  <cp:revision>5</cp:revision>
  <dcterms:created xsi:type="dcterms:W3CDTF">2019-01-09T13:52:45Z</dcterms:created>
  <dcterms:modified xsi:type="dcterms:W3CDTF">2019-01-11T12:28:46Z</dcterms:modified>
</cp:coreProperties>
</file>