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63"/>
  </p:notesMasterIdLst>
  <p:handoutMasterIdLst>
    <p:handoutMasterId r:id="rId64"/>
  </p:handoutMasterIdLst>
  <p:sldIdLst>
    <p:sldId id="376" r:id="rId2"/>
    <p:sldId id="377" r:id="rId3"/>
    <p:sldId id="257" r:id="rId4"/>
    <p:sldId id="326" r:id="rId5"/>
    <p:sldId id="327" r:id="rId6"/>
    <p:sldId id="328" r:id="rId7"/>
    <p:sldId id="325" r:id="rId8"/>
    <p:sldId id="317" r:id="rId9"/>
    <p:sldId id="379" r:id="rId10"/>
    <p:sldId id="259" r:id="rId11"/>
    <p:sldId id="380" r:id="rId12"/>
    <p:sldId id="277" r:id="rId13"/>
    <p:sldId id="278" r:id="rId14"/>
    <p:sldId id="262" r:id="rId15"/>
    <p:sldId id="381" r:id="rId16"/>
    <p:sldId id="279" r:id="rId17"/>
    <p:sldId id="289" r:id="rId18"/>
    <p:sldId id="382" r:id="rId19"/>
    <p:sldId id="383" r:id="rId20"/>
    <p:sldId id="263" r:id="rId21"/>
    <p:sldId id="288" r:id="rId22"/>
    <p:sldId id="284" r:id="rId23"/>
    <p:sldId id="286" r:id="rId24"/>
    <p:sldId id="285" r:id="rId25"/>
    <p:sldId id="274" r:id="rId26"/>
    <p:sldId id="273" r:id="rId27"/>
    <p:sldId id="275" r:id="rId28"/>
    <p:sldId id="270" r:id="rId29"/>
    <p:sldId id="386" r:id="rId30"/>
    <p:sldId id="387" r:id="rId31"/>
    <p:sldId id="385" r:id="rId32"/>
    <p:sldId id="384" r:id="rId33"/>
    <p:sldId id="378" r:id="rId34"/>
    <p:sldId id="362" r:id="rId35"/>
    <p:sldId id="363" r:id="rId36"/>
    <p:sldId id="368" r:id="rId37"/>
    <p:sldId id="332" r:id="rId38"/>
    <p:sldId id="353" r:id="rId39"/>
    <p:sldId id="364" r:id="rId40"/>
    <p:sldId id="354" r:id="rId41"/>
    <p:sldId id="355" r:id="rId42"/>
    <p:sldId id="356" r:id="rId43"/>
    <p:sldId id="357" r:id="rId44"/>
    <p:sldId id="333" r:id="rId45"/>
    <p:sldId id="361" r:id="rId46"/>
    <p:sldId id="371" r:id="rId47"/>
    <p:sldId id="360" r:id="rId48"/>
    <p:sldId id="365" r:id="rId49"/>
    <p:sldId id="359" r:id="rId50"/>
    <p:sldId id="358" r:id="rId51"/>
    <p:sldId id="334" r:id="rId52"/>
    <p:sldId id="372" r:id="rId53"/>
    <p:sldId id="335" r:id="rId54"/>
    <p:sldId id="336" r:id="rId55"/>
    <p:sldId id="373" r:id="rId56"/>
    <p:sldId id="337" r:id="rId57"/>
    <p:sldId id="338" r:id="rId58"/>
    <p:sldId id="339" r:id="rId59"/>
    <p:sldId id="340" r:id="rId60"/>
    <p:sldId id="341" r:id="rId61"/>
    <p:sldId id="342" r:id="rId6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F9F"/>
    <a:srgbClr val="4F81BD"/>
    <a:srgbClr val="009900"/>
    <a:srgbClr val="66CCFF"/>
    <a:srgbClr val="A7639D"/>
    <a:srgbClr val="262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5266" autoAdjust="0"/>
  </p:normalViewPr>
  <p:slideViewPr>
    <p:cSldViewPr>
      <p:cViewPr varScale="1">
        <p:scale>
          <a:sx n="84" d="100"/>
          <a:sy n="84" d="100"/>
        </p:scale>
        <p:origin x="96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B1EEE8-AC4F-46AA-8DFB-8CCCC52E1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D98D6A8-8299-4284-93F7-C2E8DB1C7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35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42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851A9-363E-44E8-9AD4-AB7251500CC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995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60086-FE4B-4885-ABC4-6BC23CD5623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722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6DEAA-3382-451C-A360-EC3FF47B835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430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D53FE-4D71-480F-BEF7-02381E6D3B6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53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743D1-BAF1-4DF1-811A-86ACD02EE48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93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929D6-2B94-4AF4-9FC0-F3C079E1D06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9919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A25A0-4566-4677-A6D0-14C8094E985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3519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C2D57-201F-49BF-829C-BDB934FD120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94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C168B-514E-4428-B453-03CCD75EA9B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3967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65640-72C1-4516-B339-091D67D6F10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405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0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74543-371B-4A0B-9330-7827965DAF0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455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533F9-657A-4871-AEB9-8F897896724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4654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509B7-860D-4895-8653-C3B0EAD2852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7787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97C17-020A-430D-96C6-FD39260E667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8652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694B4-3F67-44A1-84BE-D7BCDF5FF4D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5338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AF16D-1B8C-4D0D-B641-590D3C2DE4B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3029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FEC43-1628-4420-AD7D-474ACB0BCBA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3241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59D20-9715-4BA3-969A-2C248F6AC8A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159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B5C752-1A1E-4D51-AA08-139A7BF887EF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569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338D1CD-FBF4-4E1E-9541-EE4DFA484F58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749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C79D3-B158-460C-BFAC-75313464213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8915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62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FAF5E-541B-4E8D-9958-7EF1D071B253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899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3481A-FAA6-4220-BDB2-E2DFD730E6D2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9099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09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548E8-9444-4AC2-9481-062728C43366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16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421AB-F0F6-44C3-A10E-2E55E9183E0E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338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9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1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846ED-AB5A-4BBB-AE1A-7D2BC7D3333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373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C2C8B-E176-46E9-A930-D56B162DE40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490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185F-CECE-4F50-9B37-4989AD837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951C-7502-4B92-AF06-8DB0A5573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D9C0-ABD5-4319-8879-8DEB57CAC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690C-3737-4375-A11D-08E74E0A8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F723-DBF2-45E9-B6CA-6BD3803C4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DB69-2286-46A9-A543-8D017A7A8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2CE2-6554-4DBB-B3A1-CDBB0924D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4CB1-1B30-4CF4-8554-F7054C2CA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22C1-AD10-4A08-81AD-AA0AC6667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0154-8EA4-4D5B-BC92-1DB9A5A76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28CA-F75B-4FF1-95A7-667B423F8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69DD-6867-4CF1-83A7-880C54255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9F94FD-F8C7-491A-8BBC-8DBD92AB7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lancour@charte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nc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3955" y="2828836"/>
            <a:ext cx="75657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GENERATION </a:t>
            </a:r>
            <a:endParaRPr lang="en-US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B&amp;C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2016 – Year 2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309045" y="4543425"/>
            <a:ext cx="376369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KAREN LANCOUR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Bio Rules Committee Chairman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C10F9F"/>
                </a:solidFill>
                <a:hlinkClick r:id="rId3"/>
              </a:rPr>
              <a:t>karenlancour@charter.net</a:t>
            </a:r>
            <a:r>
              <a:rPr lang="en-US" sz="2800" smtClean="0"/>
              <a:t> 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56050" y="4619556"/>
            <a:ext cx="368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C. Robyn Fischer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 Event Supervisor</a:t>
            </a:r>
            <a:endParaRPr 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55" y="587030"/>
            <a:ext cx="4176835" cy="19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190500"/>
            <a:ext cx="788035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INDIVIDUALS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08188"/>
            <a:ext cx="8834438" cy="4849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delicate balance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Physiological Ecology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 and Water Balance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 and Biological Cycles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Physiological Ecology and Conservation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POPULATIONS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1964" y="1417638"/>
            <a:ext cx="5146971" cy="4714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of populations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Patterns of distribution and density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Intraspecific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competition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dynamics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 and regulation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Altering population growth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impact</a:t>
            </a:r>
            <a:r>
              <a:rPr lang="en-US" sz="2800" b="1" dirty="0" smtClean="0">
                <a:solidFill>
                  <a:srgbClr val="4F81BD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 descr="http://greatneck.k12.ny.us/GNPS/SHS/dept/science/krauz/bio_h/images/52_02PopulationDynamics_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10" y="1662370"/>
            <a:ext cx="2596515" cy="381889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090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Curves</a:t>
            </a:r>
          </a:p>
        </p:txBody>
      </p:sp>
      <p:pic>
        <p:nvPicPr>
          <p:cNvPr id="12291" name="Picture 4" descr="expgrowt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893888"/>
            <a:ext cx="8102600" cy="4341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Curves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418013" cy="48402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Survivorship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percentage of remaining survivors of a population over time; usually shown graphically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b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</a:t>
            </a:r>
            <a:r>
              <a:rPr 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 survivorship curve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individuals live out their life span and die of old age (e.g., humans).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II survivorship curve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die at a constant rate (e.g., birds, rodents, and 	perennial plants).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 </a:t>
            </a:r>
            <a:r>
              <a:rPr lang="en-US" sz="20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III survivorship curve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individuals die early in life  (e.g., fishes, invertebrates, and plants).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6" name="Picture 5" descr="Survival Cur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76738" y="2276475"/>
            <a:ext cx="4767262" cy="3341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214313"/>
            <a:ext cx="8212137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COMMUNITIES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2046288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Closed vs. Open communities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Closed – </a:t>
            </a:r>
            <a:r>
              <a:rPr lang="en-US" sz="2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sharp boundaries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– </a:t>
            </a:r>
            <a:r>
              <a:rPr lang="en-US" sz="2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 boundaries</a:t>
            </a:r>
            <a:r>
              <a:rPr lang="en-US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Species abundance and diversity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Trophic Structure of Communities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chains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web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Trophic pyramid</a:t>
            </a:r>
            <a:r>
              <a:rPr lang="en-US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 AMONG SPECIES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17713"/>
            <a:ext cx="8415338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Interspecific </a:t>
            </a:r>
            <a:endParaRPr lang="en-US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competition</a:t>
            </a:r>
            <a:endParaRPr lang="en-US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Exploitation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Symbiosis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 descr="http://www.fcps.edu/islandcreekes/ecology/Habitat/Pond/mo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5" y="2017713"/>
            <a:ext cx="3226020" cy="33796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905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214313"/>
            <a:ext cx="8289925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Species Interactions 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2162175"/>
            <a:ext cx="8720137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Neutral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two species do not interact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Mutualism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both benefit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Commensalism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other neutral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Parasitism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one harmed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but not killed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Predation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other killed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214313"/>
            <a:ext cx="8250237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Predator -  Prey Relationship</a:t>
            </a:r>
          </a:p>
        </p:txBody>
      </p:sp>
      <p:pic>
        <p:nvPicPr>
          <p:cNvPr id="17411" name="Picture 4" descr="graphpre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54113" y="1930400"/>
            <a:ext cx="6989762" cy="4610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Chain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9475" y="1086295"/>
            <a:ext cx="5069460" cy="507479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Producer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1</a:t>
            </a:r>
            <a:r>
              <a:rPr lang="en-US" sz="2800" b="1" baseline="30000" dirty="0" smtClean="0">
                <a:solidFill>
                  <a:schemeClr val="accent2"/>
                </a:solidFill>
              </a:rPr>
              <a:t>st</a:t>
            </a:r>
            <a:r>
              <a:rPr lang="en-US" sz="2800" b="1" dirty="0" smtClean="0">
                <a:solidFill>
                  <a:schemeClr val="accent2"/>
                </a:solidFill>
              </a:rPr>
              <a:t> order Consumer or Herbivore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2</a:t>
            </a:r>
            <a:r>
              <a:rPr lang="en-US" sz="2800" b="1" baseline="30000" dirty="0" smtClean="0">
                <a:solidFill>
                  <a:schemeClr val="folHlink"/>
                </a:solidFill>
              </a:rPr>
              <a:t>nd</a:t>
            </a:r>
            <a:r>
              <a:rPr lang="en-US" sz="2800" b="1" dirty="0" smtClean="0">
                <a:solidFill>
                  <a:schemeClr val="folHlink"/>
                </a:solidFill>
              </a:rPr>
              <a:t> order Consumer or 1</a:t>
            </a:r>
            <a:r>
              <a:rPr lang="en-US" sz="2800" b="1" baseline="30000" dirty="0" smtClean="0">
                <a:solidFill>
                  <a:schemeClr val="folHlink"/>
                </a:solidFill>
              </a:rPr>
              <a:t>st</a:t>
            </a:r>
            <a:r>
              <a:rPr lang="en-US" sz="2800" b="1" dirty="0" smtClean="0">
                <a:solidFill>
                  <a:schemeClr val="folHlink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66CCFF"/>
                </a:solidFill>
              </a:rPr>
              <a:t>3</a:t>
            </a:r>
            <a:r>
              <a:rPr lang="en-US" sz="2800" b="1" baseline="30000" dirty="0" smtClean="0">
                <a:solidFill>
                  <a:srgbClr val="66CCFF"/>
                </a:solidFill>
              </a:rPr>
              <a:t>rd</a:t>
            </a:r>
            <a:r>
              <a:rPr lang="en-US" sz="2800" b="1" dirty="0" smtClean="0">
                <a:solidFill>
                  <a:srgbClr val="66CCFF"/>
                </a:solidFill>
              </a:rPr>
              <a:t> order Consumer or 2</a:t>
            </a:r>
            <a:r>
              <a:rPr lang="en-US" sz="2800" b="1" baseline="30000" dirty="0" smtClean="0">
                <a:solidFill>
                  <a:srgbClr val="66CCFF"/>
                </a:solidFill>
              </a:rPr>
              <a:t>nd</a:t>
            </a:r>
            <a:r>
              <a:rPr lang="en-US" sz="2800" b="1" dirty="0" smtClean="0">
                <a:solidFill>
                  <a:srgbClr val="66CCFF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800" b="1" dirty="0" smtClean="0">
                <a:solidFill>
                  <a:schemeClr val="tx2"/>
                </a:solidFill>
              </a:rPr>
              <a:t> order Consumer or 3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rd</a:t>
            </a:r>
            <a:r>
              <a:rPr lang="en-US" sz="2800" b="1" dirty="0" smtClean="0">
                <a:solidFill>
                  <a:schemeClr val="tx2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Decomposers – consume dead and decaying matter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228" y="1239915"/>
            <a:ext cx="3383280" cy="45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9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Web</a:t>
            </a:r>
          </a:p>
        </p:txBody>
      </p:sp>
      <p:pic>
        <p:nvPicPr>
          <p:cNvPr id="6" name="Picture 5" descr="TempDeciduousForestFood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" y="2084825"/>
            <a:ext cx="4147085" cy="284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sert-food we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85" y="1838015"/>
            <a:ext cx="3258715" cy="323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3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037"/>
          </a:xfrm>
        </p:spPr>
        <p:txBody>
          <a:bodyPr/>
          <a:lstStyle/>
          <a:p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Events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486"/>
            <a:ext cx="8229600" cy="511667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principles of ecology related to terrestrial environments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biomes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( 1- tundra &amp; forests &amp; 2-deserts &amp; grasslands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principles of ecology related to aquatic environments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aquatic biomes (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1-freshwater &amp; 2- marine &amp; estuary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Generation (Environmental Science)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man’s impact on ecology and possible solutions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problem issues (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1-Aquatic, Air, Climate &amp; 2-Terrestrial, Population Growth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2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ECOSYSTEMS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22488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Flow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Flow Pyramids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Bio-mass Pyramids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 Succession and Stability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Nutrient Recycling 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nutrient cycles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</a:t>
            </a:r>
            <a:r>
              <a:rPr lang="en-US" b="1" dirty="0" err="1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Nutrient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2017713"/>
            <a:ext cx="3571875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9900"/>
                </a:solidFill>
              </a:rPr>
              <a:t>Nutrients </a:t>
            </a:r>
            <a:r>
              <a:rPr lang="en-US" sz="2800" smtClean="0"/>
              <a:t>– </a:t>
            </a:r>
            <a:r>
              <a:rPr lang="en-US" sz="2800" b="1" smtClean="0">
                <a:solidFill>
                  <a:schemeClr val="accent1"/>
                </a:solidFill>
              </a:rPr>
              <a:t>cyclic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accent1"/>
                </a:solidFill>
              </a:rPr>
              <a:t>	(Biogeochemical Cycles) </a:t>
            </a:r>
          </a:p>
          <a:p>
            <a:pPr eaLnBrk="1" hangingPunct="1"/>
            <a:r>
              <a:rPr lang="en-US" sz="2800" b="1" smtClean="0">
                <a:solidFill>
                  <a:srgbClr val="009900"/>
                </a:solidFill>
              </a:rPr>
              <a:t>Energy flow</a:t>
            </a:r>
            <a:r>
              <a:rPr lang="en-US" sz="2800" smtClean="0">
                <a:solidFill>
                  <a:srgbClr val="009900"/>
                </a:solidFill>
              </a:rPr>
              <a:t> </a:t>
            </a:r>
            <a:r>
              <a:rPr lang="en-US" sz="2800" smtClean="0"/>
              <a:t>– </a:t>
            </a:r>
            <a:r>
              <a:rPr lang="en-US" sz="2800" b="1" smtClean="0">
                <a:solidFill>
                  <a:schemeClr val="accent1"/>
                </a:solidFill>
              </a:rPr>
              <a:t>one way </a:t>
            </a:r>
          </a:p>
        </p:txBody>
      </p:sp>
      <p:pic>
        <p:nvPicPr>
          <p:cNvPr id="21508" name="Picture 4" descr="Energy vs Chemical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-1" t="1" r="-2079" b="13643"/>
          <a:stretch/>
        </p:blipFill>
        <p:spPr>
          <a:xfrm>
            <a:off x="3575940" y="1676400"/>
            <a:ext cx="5568060" cy="46183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 Pyramids 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62113"/>
            <a:ext cx="9144000" cy="50307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rgbClr val="009900"/>
                </a:solidFill>
              </a:rPr>
              <a:t>Ecological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a graph representing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 numbers within an ecosystem. The primary producer level is at the base of the pyramid with the consumer levels above.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Numbers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number of individuals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Biomass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total dry weight of the organisms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</a:t>
            </a:r>
            <a:r>
              <a:rPr lang="en-US" b="1" dirty="0" smtClean="0">
                <a:solidFill>
                  <a:schemeClr val="hlink"/>
                </a:solidFill>
              </a:rPr>
              <a:t>.</a:t>
            </a:r>
            <a:r>
              <a:rPr lang="en-US" b="1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Energy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total amount of energy available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level. This energy is usually measured in kilocalories.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Pyramid </a:t>
            </a:r>
          </a:p>
        </p:txBody>
      </p:sp>
      <p:pic>
        <p:nvPicPr>
          <p:cNvPr id="23555" name="Picture 4" descr="Numbers Pyramid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1935" b="11449"/>
          <a:stretch/>
        </p:blipFill>
        <p:spPr>
          <a:xfrm>
            <a:off x="457200" y="1700775"/>
            <a:ext cx="8065690" cy="4378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 &amp; Energy Flow Pyramids</a:t>
            </a:r>
          </a:p>
        </p:txBody>
      </p:sp>
      <p:pic>
        <p:nvPicPr>
          <p:cNvPr id="24579" name="Picture 4" descr="enpyr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238375"/>
            <a:ext cx="7825569" cy="288044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Hydrologic (Water) Cycle</a:t>
            </a:r>
          </a:p>
        </p:txBody>
      </p:sp>
      <p:pic>
        <p:nvPicPr>
          <p:cNvPr id="25603" name="Picture 9" descr="Water Cycl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2201863"/>
            <a:ext cx="6721475" cy="4656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 Cycle</a:t>
            </a:r>
          </a:p>
        </p:txBody>
      </p:sp>
      <p:pic>
        <p:nvPicPr>
          <p:cNvPr id="26627" name="Picture 7" descr="Phorphorus cyc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9563" y="1789113"/>
            <a:ext cx="8372475" cy="5035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Cycle</a:t>
            </a:r>
          </a:p>
        </p:txBody>
      </p:sp>
      <p:pic>
        <p:nvPicPr>
          <p:cNvPr id="27651" name="Picture 4" descr="Nitrogen cyc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6388" y="2017713"/>
            <a:ext cx="6835775" cy="4710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Cycle </a:t>
            </a:r>
          </a:p>
        </p:txBody>
      </p:sp>
      <p:pic>
        <p:nvPicPr>
          <p:cNvPr id="28675" name="Picture 4" descr="Carbon cyc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2213" y="1755775"/>
            <a:ext cx="7297737" cy="4948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3215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Forests</a:t>
            </a:r>
            <a:r>
              <a:rPr lang="en-US" dirty="0" smtClean="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1650" y="1930400"/>
            <a:ext cx="6450013" cy="44942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Trees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Canopy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web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adaptations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and animals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environmental issues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 of human populations</a:t>
            </a:r>
          </a:p>
        </p:txBody>
      </p:sp>
      <p:pic>
        <p:nvPicPr>
          <p:cNvPr id="35844" name="Picture 5" descr="C:\Users\KarenLancour\Pictures\Biomes\Pictur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09588"/>
            <a:ext cx="47037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9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79400"/>
            <a:ext cx="8229600" cy="889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COMPONENTS 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xfrm>
            <a:off x="615950" y="1816100"/>
            <a:ext cx="8194675" cy="464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 Generation Content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</a:t>
            </a:r>
            <a:endParaRPr lang="en-US" sz="2800" dirty="0" smtClean="0">
              <a:solidFill>
                <a:srgbClr val="C10F9F"/>
              </a:solidFill>
            </a:endParaRPr>
          </a:p>
          <a:p>
            <a:pPr marL="514350" indent="-1762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1 – 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Ecological Principles  (1/3)</a:t>
            </a: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1762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2 – 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Ecological Issues (1/3)</a:t>
            </a: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1762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3 – 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Solutions (1/3)</a:t>
            </a: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skills</a:t>
            </a:r>
            <a:r>
              <a:rPr lang="en-US" sz="2800" b="1" dirty="0" smtClean="0">
                <a:solidFill>
                  <a:srgbClr val="C10F9F"/>
                </a:solidFill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</a:rPr>
              <a:t>in data, graph and diagram analysis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 parameters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US" sz="2800" b="1" i="1" dirty="0" smtClean="0">
                <a:solidFill>
                  <a:srgbClr val="009900"/>
                </a:solidFill>
              </a:rPr>
              <a:t>check the event parameters in the rules for resources allowed.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i="1" dirty="0" smtClean="0">
              <a:solidFill>
                <a:schemeClr val="fol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214313"/>
            <a:ext cx="7981950" cy="1563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 or Boreal (Evergreen) forests of North America </a:t>
            </a:r>
          </a:p>
        </p:txBody>
      </p:sp>
      <p:pic>
        <p:nvPicPr>
          <p:cNvPr id="46083" name="Picture 9" descr="taiga - boreal forest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276475"/>
            <a:ext cx="3479800" cy="3175000"/>
          </a:xfrm>
        </p:spPr>
      </p:pic>
      <p:pic>
        <p:nvPicPr>
          <p:cNvPr id="46084" name="Picture 6" descr="taiga - boreal fo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38" y="2622550"/>
            <a:ext cx="3810000" cy="2608263"/>
          </a:xfrm>
          <a:noFill/>
        </p:spPr>
      </p:pic>
    </p:spTree>
    <p:extLst>
      <p:ext uri="{BB962C8B-B14F-4D97-AF65-F5344CB8AC3E}">
        <p14:creationId xmlns:p14="http://schemas.microsoft.com/office/powerpoint/2010/main" val="33198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American </a:t>
            </a:r>
            <a:b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 (Prairie) types </a:t>
            </a:r>
          </a:p>
        </p:txBody>
      </p:sp>
      <p:pic>
        <p:nvPicPr>
          <p:cNvPr id="27651" name="Picture 4" descr="Grassland types (4)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4200"/>
            <a:ext cx="9144000" cy="4964113"/>
          </a:xfrm>
          <a:noFill/>
        </p:spPr>
      </p:pic>
    </p:spTree>
    <p:extLst>
      <p:ext uri="{BB962C8B-B14F-4D97-AF65-F5344CB8AC3E}">
        <p14:creationId xmlns:p14="http://schemas.microsoft.com/office/powerpoint/2010/main" val="30831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14313"/>
            <a:ext cx="4340225" cy="14620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5340350" cy="48402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Regions of low, sparse vegetation with minimal precipitation and humidity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web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adaptations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and animals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 variations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environmental issues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 of human populations</a:t>
            </a:r>
            <a:r>
              <a:rPr lang="en-US" sz="2800"/>
              <a:t>  </a:t>
            </a:r>
          </a:p>
        </p:txBody>
      </p:sp>
      <p:pic>
        <p:nvPicPr>
          <p:cNvPr id="12292" name="Picture 9" descr="sonoran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3929063"/>
            <a:ext cx="3810000" cy="2514600"/>
          </a:xfrm>
          <a:noFill/>
        </p:spPr>
      </p:pic>
      <p:pic>
        <p:nvPicPr>
          <p:cNvPr id="12293" name="Picture 6" descr="C:\Users\KarenLancour\Pictures\Biomes\Pictur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817563"/>
            <a:ext cx="393858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 – PROBLEMS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resulting from human impacts on the quality of our environment </a:t>
            </a:r>
            <a:endParaRPr lang="en-U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A.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C10F9F"/>
                </a:solidFill>
              </a:rPr>
              <a:t>Terrestrial </a:t>
            </a:r>
            <a:r>
              <a:rPr lang="en-US" sz="2800" b="1" dirty="0" smtClean="0">
                <a:solidFill>
                  <a:srgbClr val="C10F9F"/>
                </a:solidFill>
              </a:rPr>
              <a:t>Environment Issues </a:t>
            </a:r>
            <a:r>
              <a:rPr lang="en-US" sz="2800" b="1" dirty="0" smtClean="0">
                <a:solidFill>
                  <a:srgbClr val="0070C0"/>
                </a:solidFill>
              </a:rPr>
              <a:t>– Desertification,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</a:t>
            </a:r>
            <a:r>
              <a:rPr lang="en-US" sz="2800" b="1" dirty="0" smtClean="0">
                <a:solidFill>
                  <a:srgbClr val="0070C0"/>
                </a:solidFill>
              </a:rPr>
              <a:t>Deforestation</a:t>
            </a:r>
            <a:r>
              <a:rPr lang="en-US" sz="2800" b="1" dirty="0" smtClean="0">
                <a:solidFill>
                  <a:srgbClr val="0070C0"/>
                </a:solidFill>
              </a:rPr>
              <a:t>, Soil pollution, Waste Disposal,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</a:t>
            </a:r>
            <a:r>
              <a:rPr lang="en-US" sz="2800" b="1" dirty="0" smtClean="0">
                <a:solidFill>
                  <a:srgbClr val="0070C0"/>
                </a:solidFill>
              </a:rPr>
              <a:t>Mining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B.   </a:t>
            </a:r>
            <a:r>
              <a:rPr lang="en-US" sz="2800" b="1" dirty="0" smtClean="0">
                <a:solidFill>
                  <a:srgbClr val="C10F9F"/>
                </a:solidFill>
              </a:rPr>
              <a:t>Population </a:t>
            </a:r>
            <a:r>
              <a:rPr lang="en-US" sz="2800" b="1" dirty="0" smtClean="0">
                <a:solidFill>
                  <a:srgbClr val="C10F9F"/>
                </a:solidFill>
              </a:rPr>
              <a:t>Growth Issues </a:t>
            </a:r>
            <a:r>
              <a:rPr lang="en-US" sz="2800" b="1" dirty="0" smtClean="0">
                <a:solidFill>
                  <a:srgbClr val="0070C0"/>
                </a:solidFill>
              </a:rPr>
              <a:t>– Habitat Destruction,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</a:t>
            </a:r>
            <a:r>
              <a:rPr lang="en-US" sz="2800" b="1" dirty="0" smtClean="0">
                <a:solidFill>
                  <a:srgbClr val="0070C0"/>
                </a:solidFill>
              </a:rPr>
              <a:t>Farming Practices</a:t>
            </a:r>
            <a:r>
              <a:rPr lang="en-US" sz="2800" b="1" dirty="0" smtClean="0">
                <a:solidFill>
                  <a:srgbClr val="0070C0"/>
                </a:solidFill>
              </a:rPr>
              <a:t>, Fertilizers &amp; </a:t>
            </a:r>
            <a:r>
              <a:rPr lang="en-US" sz="2800" b="1" dirty="0" smtClean="0">
                <a:solidFill>
                  <a:srgbClr val="0070C0"/>
                </a:solidFill>
              </a:rPr>
              <a:t>Pesticides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9999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 materials entering the environment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source pollution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from a clearly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identifiable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Nonpoint pollution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from many different sources.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main categories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industrial, residential, commercial, and environmental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pollution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pollution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decomposition of living organisms and their bi-products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pollution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dissolved and suspended solids as silt, salts, and minerals 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 pollution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heavy medals and other chemical compounds that are lethal to organisms 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pollution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waste heat from industrial and power generation processes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pollution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radioactive materials 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Pollution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93825"/>
            <a:ext cx="8229600" cy="4732338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Pollution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Pollution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Pollution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Radioactive Pollution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Pollution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Pollution</a:t>
            </a:r>
            <a:r>
              <a:rPr lang="en-US" sz="4000" dirty="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814" y="274638"/>
            <a:ext cx="7071985" cy="11430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 </a:t>
            </a: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422400" y="1600200"/>
            <a:ext cx="7264400" cy="4525963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Desertification </a:t>
            </a:r>
          </a:p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 </a:t>
            </a:r>
          </a:p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pollution </a:t>
            </a:r>
          </a:p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Disposal </a:t>
            </a:r>
          </a:p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4425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Desertification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7532688" cy="43005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Desertification</a:t>
            </a:r>
            <a:r>
              <a:rPr lang="en-US" b="1" dirty="0" smtClean="0">
                <a:solidFill>
                  <a:srgbClr val="4F81BD"/>
                </a:solidFill>
              </a:rPr>
              <a:t> is an expansion of arid conditions into a non-arid environment.</a:t>
            </a:r>
          </a:p>
          <a:p>
            <a:pPr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causes of desertification </a:t>
            </a:r>
            <a:r>
              <a:rPr lang="en-US" b="1" dirty="0" smtClean="0">
                <a:solidFill>
                  <a:srgbClr val="4F81BD"/>
                </a:solidFill>
              </a:rPr>
              <a:t>include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Overgrazing &amp; poor grazing management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Cultivation of marginal lands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Destruction of vegetation in arid regions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Incorrect irrigation practices leading to </a:t>
            </a:r>
            <a:r>
              <a:rPr lang="en-US" b="1" dirty="0" err="1" smtClean="0">
                <a:solidFill>
                  <a:srgbClr val="4F81BD"/>
                </a:solidFill>
              </a:rPr>
              <a:t>salinization</a:t>
            </a:r>
            <a:r>
              <a:rPr lang="en-US" b="1" dirty="0" smtClean="0">
                <a:solidFill>
                  <a:srgbClr val="4F81BD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 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53252" name="Picture 5" descr="C:\Users\KarenLancour\Pictures\Green Generations\Desertif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338" y="317500"/>
            <a:ext cx="25130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5" name="Picture 4" descr="C:\Users\KarenLancour\Pictures\Green Generations\Desertificatio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82038" cy="6729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1144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 Review of the General Principles of Ecology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431925"/>
            <a:ext cx="8680450" cy="4694238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4F81BD"/>
                </a:solidFill>
              </a:rPr>
              <a:t>A. General Principles of Ecology </a:t>
            </a:r>
            <a:r>
              <a:rPr lang="en-US" sz="2800" b="1" dirty="0" smtClean="0">
                <a:solidFill>
                  <a:srgbClr val="009900"/>
                </a:solidFill>
              </a:rPr>
              <a:t>- food webs and trophic pyramids, nutrient cycling, community interactions, population dynamics, species diversity and indicator species </a:t>
            </a:r>
            <a:r>
              <a:rPr lang="en-US" sz="2800" b="1" dirty="0" smtClean="0">
                <a:solidFill>
                  <a:srgbClr val="C10F9F"/>
                </a:solidFill>
              </a:rPr>
              <a:t>with life history strategies (age structure, survival curves, life tables, succession, R and K strategies for division C only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4F81BD"/>
                </a:solidFill>
              </a:rPr>
              <a:t>B. Overview </a:t>
            </a:r>
            <a:r>
              <a:rPr lang="en-US" sz="2800" b="1" dirty="0" smtClean="0">
                <a:solidFill>
                  <a:srgbClr val="4F81BD"/>
                </a:solidFill>
              </a:rPr>
              <a:t>of Terrestrial Environments – </a:t>
            </a:r>
            <a:r>
              <a:rPr lang="en-US" sz="2800" b="1" dirty="0" smtClean="0">
                <a:solidFill>
                  <a:srgbClr val="002060"/>
                </a:solidFill>
              </a:rPr>
              <a:t>forests, grasslands, </a:t>
            </a:r>
            <a:r>
              <a:rPr lang="en-US" sz="2800" b="1" dirty="0" smtClean="0">
                <a:solidFill>
                  <a:srgbClr val="002060"/>
                </a:solidFill>
              </a:rPr>
              <a:t>deserts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7263" cy="1809750"/>
          </a:xfrm>
        </p:spPr>
        <p:txBody>
          <a:bodyPr/>
          <a:lstStyle/>
          <a:p>
            <a:pPr algn="l">
              <a:defRPr/>
            </a:pPr>
            <a:r>
              <a:rPr lang="en-US" sz="5400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endParaRPr lang="en-US" sz="5400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9" name="Picture 2" descr="C:\Users\KarenLancour\Pictures\Green Generations\Deforestation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4650" y="195263"/>
            <a:ext cx="2717800" cy="24161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31775" y="2698750"/>
            <a:ext cx="8912225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en-US" b="1" dirty="0">
                <a:solidFill>
                  <a:srgbClr val="4F81BD"/>
                </a:solidFill>
              </a:rPr>
              <a:t> – the permanent destruction of indigenous forests and woodlands. </a:t>
            </a:r>
          </a:p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r>
              <a:rPr lang="en-US" b="1" dirty="0">
                <a:solidFill>
                  <a:srgbClr val="4F81BD"/>
                </a:solidFill>
              </a:rPr>
              <a:t> include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81BD"/>
                </a:solidFill>
              </a:rPr>
              <a:t> Conversion of forests to agricultural land to feed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  people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81BD"/>
                </a:solidFill>
              </a:rPr>
              <a:t> Development of cash crops and cattle raising  esp. in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  tropical countries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81BD"/>
                </a:solidFill>
              </a:rPr>
              <a:t> Commercial logging that is not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81BD"/>
                </a:solidFill>
              </a:rPr>
              <a:t> Poor soils in humid tropics do not support agriculture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 for long so more clearing becomes necessary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Pollution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239838"/>
            <a:ext cx="8229600" cy="48863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that soil can become polluted, such as: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Seepage from a landfill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Discharge of industrial waste into the soil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Percolation of contaminated water into the soil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Rupture of underground storage tanks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Excess application of pesticides, herbicides or fertilizer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Solid waste seepage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chemicals involved in causing soil pollution are: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Petroleum hydrocarbons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Heavy metals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Pesticides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• Solvents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4613" cy="11430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Disposal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7" name="Picture 2" descr="C:\Users\KarenLancour\Pictures\Green Generations\Waste Dispos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6363" y="0"/>
            <a:ext cx="3230562" cy="2071688"/>
          </a:xfrm>
          <a:noFill/>
        </p:spPr>
      </p:pic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231775" y="2200275"/>
            <a:ext cx="86026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81BD"/>
                </a:solidFill>
              </a:rPr>
              <a:t>Waste, or rubbish, trash, junk, garbage is an unwanted or undesired material or substance.</a:t>
            </a:r>
          </a:p>
          <a:p>
            <a:endParaRPr lang="en-US" b="1">
              <a:solidFill>
                <a:srgbClr val="4F81BD"/>
              </a:solidFill>
            </a:endParaRPr>
          </a:p>
          <a:p>
            <a:r>
              <a:rPr lang="en-US" b="1">
                <a:solidFill>
                  <a:srgbClr val="4F81BD"/>
                </a:solidFill>
              </a:rPr>
              <a:t> It may consist of the unwanted materials left over from a manufacturing process (industrial, commercial, mining or agricultural operations,) or from community and household activities. </a:t>
            </a:r>
          </a:p>
          <a:p>
            <a:endParaRPr lang="en-US" b="1">
              <a:solidFill>
                <a:srgbClr val="4F81BD"/>
              </a:solidFill>
            </a:endParaRPr>
          </a:p>
          <a:p>
            <a:r>
              <a:rPr lang="en-US" b="1">
                <a:solidFill>
                  <a:srgbClr val="4F81BD"/>
                </a:solidFill>
              </a:rPr>
              <a:t>The material may be discarded or accumulated, stored, or treated (physically, chemically, or biologically), prior to being discarded or recycled.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Environmental Risks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1" name="Content Placeholder 10" descr="http://web.mit.edu/12.000/www/m2016/finalwebsite/problems/assets/mining-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838" y="1277938"/>
            <a:ext cx="7950200" cy="507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274638"/>
            <a:ext cx="8105775" cy="1143000"/>
          </a:xfrm>
        </p:spPr>
        <p:txBody>
          <a:bodyPr/>
          <a:lstStyle/>
          <a:p>
            <a:pPr algn="l">
              <a:defRPr/>
            </a:pPr>
            <a:r>
              <a:rPr lang="en-US" sz="4800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Growth </a:t>
            </a:r>
            <a:r>
              <a:rPr lang="en-US" sz="4800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sz="4800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038225" y="2046288"/>
            <a:ext cx="7648575" cy="4079875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Urbanization</a:t>
            </a:r>
          </a:p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Destruction </a:t>
            </a:r>
          </a:p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 Practices </a:t>
            </a:r>
          </a:p>
          <a:p>
            <a:pPr>
              <a:defRPr/>
            </a:pPr>
            <a:r>
              <a:rPr lang="en-US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Fertilizers &amp; Pesticides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Population Growth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9" name="Picture 2" descr="C:\Users\KarenLancour\Pictures\Green Generations\Human Population Grow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0313" y="1898650"/>
            <a:ext cx="6745287" cy="4694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Urbanization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3" name="Content Placeholder 3" descr="hinrichsenpho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78513" y="509588"/>
            <a:ext cx="2665412" cy="3187700"/>
          </a:xfrm>
        </p:spPr>
      </p:pic>
      <p:sp>
        <p:nvSpPr>
          <p:cNvPr id="5" name="TextBox 4"/>
          <p:cNvSpPr txBox="1"/>
          <p:nvPr/>
        </p:nvSpPr>
        <p:spPr>
          <a:xfrm>
            <a:off x="1192213" y="2046288"/>
            <a:ext cx="7720012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Concerns:</a:t>
            </a:r>
          </a:p>
          <a:p>
            <a:pPr>
              <a:defRPr/>
            </a:pPr>
            <a:endParaRPr lang="en-US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Supply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Freshwater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Coastlands and Oceans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and Habitat Destruction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Climate Change</a:t>
            </a:r>
            <a:r>
              <a:rPr lang="en-US" dirty="0"/>
              <a:t>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38" y="509588"/>
            <a:ext cx="4494212" cy="90805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Fragmentation</a:t>
            </a:r>
            <a:br>
              <a:rPr lang="en-US" sz="4000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Destruction</a:t>
            </a:r>
            <a:endParaRPr lang="en-US" sz="4000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7" name="Picture 2" descr="C:\Users\KarenLancour\Pictures\Green Generations\Habitat Fragmentation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0475" y="241300"/>
            <a:ext cx="3341688" cy="2235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23863" y="2546350"/>
            <a:ext cx="8258175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 destruction and fragmentation </a:t>
            </a:r>
            <a:r>
              <a:rPr lang="en-US" b="1" dirty="0">
                <a:solidFill>
                  <a:srgbClr val="4F81BD"/>
                </a:solidFill>
              </a:rPr>
              <a:t>is a process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that describes the emergences of discontinuities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(fragmentation) or the loss (destruction) of the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environment inhabited by an organism. </a:t>
            </a:r>
          </a:p>
          <a:p>
            <a:pPr>
              <a:defRPr/>
            </a:pPr>
            <a:endParaRPr lang="en-US" b="1" dirty="0">
              <a:solidFill>
                <a:srgbClr val="4F81BD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results in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resident species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food sources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ecosystem functions provided by the habitat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7325" cy="11430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</a:t>
            </a:r>
            <a:b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06888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loss &amp; Fragmentation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exploitation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Populations  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63492" name="Picture 2" descr="C:\Users\KarenLancour\Pictures\Green Generations\Biodiversit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025" y="1123950"/>
            <a:ext cx="463232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 Practices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61963" y="15478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environmental impacts from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unsustainable farming practices include: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4F81BD"/>
                </a:solidFill>
              </a:rPr>
              <a:t>Land conversion &amp; habitat loss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Wasteful water consumption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Soil erosion and degradation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Pollution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Climate change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	Genetic erosion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1144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Problems from Human Impact on Environment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508125"/>
            <a:ext cx="8642350" cy="4618038"/>
          </a:xfrm>
        </p:spPr>
        <p:txBody>
          <a:bodyPr/>
          <a:lstStyle/>
          <a:p>
            <a:pPr marL="514350" indent="-514350">
              <a:buFont typeface="Arial" charset="0"/>
              <a:buAutoNum type="alphaUcPeriod"/>
              <a:defRPr/>
            </a:pPr>
            <a:r>
              <a:rPr lang="en-US" sz="4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 </a:t>
            </a:r>
            <a:r>
              <a:rPr lang="en-US" sz="4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Issues – </a:t>
            </a:r>
            <a:r>
              <a:rPr lang="en-US" sz="4400" b="1" dirty="0" smtClean="0">
                <a:solidFill>
                  <a:srgbClr val="C10F9F"/>
                </a:solidFill>
              </a:rPr>
              <a:t>Desertification, Deforestation, Soil pollution, Waste Disposal, </a:t>
            </a:r>
            <a:r>
              <a:rPr lang="en-US" sz="4400" b="1" dirty="0" smtClean="0">
                <a:solidFill>
                  <a:srgbClr val="C10F9F"/>
                </a:solidFill>
              </a:rPr>
              <a:t>Mining </a:t>
            </a:r>
          </a:p>
          <a:p>
            <a:pPr marL="514350" indent="-514350">
              <a:buFont typeface="Arial" charset="0"/>
              <a:buAutoNum type="alphaUcPeriod"/>
              <a:defRPr/>
            </a:pPr>
            <a:r>
              <a:rPr lang="en-US" sz="44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Growth Issues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4400" b="1" dirty="0">
                <a:solidFill>
                  <a:srgbClr val="C10F9F"/>
                </a:solidFill>
              </a:rPr>
              <a:t>Habitat Destruction, Farming Practices, Fertilizers &amp; Pesticides</a:t>
            </a:r>
            <a:endParaRPr lang="en-US" sz="4400" b="1" dirty="0" smtClean="0">
              <a:solidFill>
                <a:srgbClr val="C10F9F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Fertilizers and Pesticides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9" name="Picture 4" descr="C:\Users\KarenLancour\Pictures\Green Generations\DDT Concen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463" y="1123950"/>
            <a:ext cx="2649537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 descr="C:\Users\KarenLancour\Pictures\Green Generations\Pesticid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650" y="1816100"/>
            <a:ext cx="5641975" cy="3763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 – Solutions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Remediation Strategies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Strategies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Nonrenewable vs. Renewable Energy Sources and Alternate Energy Sources 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Solutions as recycling and composting 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 and Economic Opportunity for Solving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C) </a:t>
            </a: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Tragedy of the Commons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Conflict between individual interest and the common good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When individuals use a public good, they do not bear the entire cost of their actions</a:t>
            </a:r>
          </a:p>
          <a:p>
            <a:pPr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takes responsibility for protecting the environment?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128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Remediation Strategies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585913"/>
            <a:ext cx="8229600" cy="454025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remediation </a:t>
            </a:r>
            <a:r>
              <a:rPr lang="en-US" sz="2400" b="1" dirty="0" smtClean="0">
                <a:solidFill>
                  <a:srgbClr val="4F81BD"/>
                </a:solidFill>
              </a:rPr>
              <a:t>is the removal of pollution or contaminants from the environment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and techniques include (coordinated by EPA)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	Site assessment and mapping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	Excavation and dredging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	Pump and treat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	Solidification and stabilization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	Oxidation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	Soil vapor extraction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	Bioremediation – using microbes to remove pollutants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Strategies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239838"/>
            <a:ext cx="8229600" cy="56181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</a:t>
            </a:r>
            <a:r>
              <a:rPr lang="en-US" b="1" dirty="0" smtClean="0">
                <a:solidFill>
                  <a:srgbClr val="4F81BD"/>
                </a:solidFill>
              </a:rPr>
              <a:t>-   biological systems enduring and remaining diverse and productive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include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Minimize energy consumption &amp; using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alternate energy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Minimize water consumption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Minimize negative environmental impacts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Minimize waste generation and recycling 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4F81BD"/>
                </a:solidFill>
              </a:rPr>
              <a:t>Develop eco-friendly products and processes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a Sustainable World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4F81BD"/>
                </a:solidFill>
              </a:rPr>
              <a:t>advancing technologies to reduce waste</a:t>
            </a:r>
          </a:p>
          <a:p>
            <a:r>
              <a:rPr lang="en-US" b="1" smtClean="0">
                <a:solidFill>
                  <a:srgbClr val="4F81BD"/>
                </a:solidFill>
              </a:rPr>
              <a:t>increasing recycling and reuse</a:t>
            </a:r>
          </a:p>
          <a:p>
            <a:r>
              <a:rPr lang="en-US" b="1" smtClean="0">
                <a:solidFill>
                  <a:srgbClr val="4F81BD"/>
                </a:solidFill>
              </a:rPr>
              <a:t>creating even safer treatment and disposal options</a:t>
            </a:r>
          </a:p>
          <a:p>
            <a:r>
              <a:rPr lang="en-US" b="1" smtClean="0">
                <a:solidFill>
                  <a:srgbClr val="4F81BD"/>
                </a:solidFill>
              </a:rPr>
              <a:t>developing sources of renewable energy</a:t>
            </a:r>
          </a:p>
          <a:p>
            <a:r>
              <a:rPr lang="en-US" b="1" smtClean="0">
                <a:solidFill>
                  <a:srgbClr val="4F81BD"/>
                </a:solidFill>
              </a:rPr>
              <a:t>sharing the benefits of our learning and innovation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Nonrenewable vs. Renewable Energy Sources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Non-renewable energy sources </a:t>
            </a:r>
            <a:r>
              <a:rPr lang="en-US" b="1" dirty="0" smtClean="0">
                <a:solidFill>
                  <a:srgbClr val="4F81BD"/>
                </a:solidFill>
              </a:rPr>
              <a:t>– fossil fuels as coal, oil and natural gas as well as nuclear fuels – limited supply will run out and have negative environmental impacts </a:t>
            </a:r>
          </a:p>
          <a:p>
            <a:pPr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 sources </a:t>
            </a:r>
            <a:r>
              <a:rPr lang="en-US" b="1" dirty="0" smtClean="0">
                <a:solidFill>
                  <a:srgbClr val="4F81BD"/>
                </a:solidFill>
              </a:rPr>
              <a:t>– sun, wind, waves, heat, hydropower and biomass that can be used again and again and is cleanest energy sources.  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There are pros and cons for each type of energy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Alternate Energy Sources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8482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Alternate to Fossil Fuels </a:t>
            </a:r>
            <a:r>
              <a:rPr lang="en-US" b="1" dirty="0" smtClean="0">
                <a:solidFill>
                  <a:srgbClr val="4F81BD"/>
                </a:solidFill>
              </a:rPr>
              <a:t>– produced and recovered without negative effects on the environment as 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Solar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Wind power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Geothermal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Tides and waves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Biomass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</a:rPr>
              <a:t>Fuel cells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Solutions </a:t>
            </a:r>
            <a:endParaRPr lang="en-US" sz="5400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Conserve</a:t>
            </a:r>
          </a:p>
          <a:p>
            <a:pPr>
              <a:defRPr/>
            </a:pPr>
            <a:r>
              <a:rPr lang="en-US" sz="5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Efficiency</a:t>
            </a:r>
          </a:p>
          <a:p>
            <a:pPr>
              <a:defRPr/>
            </a:pPr>
            <a:r>
              <a:rPr lang="en-US" sz="5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solidFill>
                  <a:srgbClr val="009900"/>
                </a:solidFill>
              </a:rPr>
              <a:t>Benefits of Composting</a:t>
            </a:r>
          </a:p>
          <a:p>
            <a:r>
              <a:rPr lang="en-US" b="1" smtClean="0">
                <a:solidFill>
                  <a:srgbClr val="4F81BD"/>
                </a:solidFill>
              </a:rPr>
              <a:t>Soil Conditioner – create rich humus </a:t>
            </a:r>
          </a:p>
          <a:p>
            <a:r>
              <a:rPr lang="en-US" b="1" smtClean="0">
                <a:solidFill>
                  <a:srgbClr val="4F81BD"/>
                </a:solidFill>
              </a:rPr>
              <a:t>Recycles kitchen and yard waste</a:t>
            </a:r>
          </a:p>
          <a:p>
            <a:r>
              <a:rPr lang="en-US" b="1" smtClean="0">
                <a:solidFill>
                  <a:srgbClr val="4F81BD"/>
                </a:solidFill>
              </a:rPr>
              <a:t>Introduces beneficial organisms in the soil</a:t>
            </a:r>
          </a:p>
          <a:p>
            <a:r>
              <a:rPr lang="en-US" b="1" smtClean="0">
                <a:solidFill>
                  <a:srgbClr val="4F81BD"/>
                </a:solidFill>
              </a:rPr>
              <a:t>Good for the environment as a natural alternative to chemical fertilizers</a:t>
            </a:r>
          </a:p>
          <a:p>
            <a:r>
              <a:rPr lang="en-US" b="1" smtClean="0">
                <a:solidFill>
                  <a:srgbClr val="4F81BD"/>
                </a:solidFill>
              </a:rPr>
              <a:t>Reduces landfill waste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363"/>
            <a:ext cx="8229600" cy="95885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3: Solutions to Reversing /Reducing Harmful Effects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2084825"/>
            <a:ext cx="8680450" cy="4032525"/>
          </a:xfrm>
        </p:spPr>
        <p:txBody>
          <a:bodyPr/>
          <a:lstStyle/>
          <a:p>
            <a:pPr marL="514350" indent="-514350">
              <a:buAutoNum type="alphaUcPeriod"/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Economic Opportunity for Solving </a:t>
            </a:r>
            <a:endParaRPr lang="en-US" sz="2800" b="1" dirty="0" smtClean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Problems 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(Div. C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 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 Ecosystems  </a:t>
            </a:r>
          </a:p>
          <a:p>
            <a:pPr marL="514350" indent="-514350">
              <a:buAutoNum type="alphaUcPeriod" startAt="3"/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Bioremediation Strategies</a:t>
            </a:r>
          </a:p>
          <a:p>
            <a:pPr marL="514350" indent="-514350">
              <a:buAutoNum type="alphaUcPeriod" startAt="3"/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Nonrenewable</a:t>
            </a: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Renewable Energy, and Alternate </a:t>
            </a:r>
            <a:endParaRPr lang="en-US" sz="2800" b="1" dirty="0" smtClean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</a:t>
            </a:r>
            <a:endParaRPr lang="en-US" sz="2800" b="1" dirty="0" smtClean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  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Management</a:t>
            </a:r>
            <a:endParaRPr lang="en-US" sz="2800" b="1" dirty="0" smtClean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Opportunity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4F81BD"/>
                </a:solidFill>
              </a:rPr>
              <a:t>Support  careers in Environmental Remediation</a:t>
            </a:r>
          </a:p>
          <a:p>
            <a:r>
              <a:rPr lang="en-US" b="1" smtClean="0">
                <a:solidFill>
                  <a:srgbClr val="4F81BD"/>
                </a:solidFill>
              </a:rPr>
              <a:t>Development of Environmentally Safe Products and Processes which are economically sound. </a:t>
            </a:r>
          </a:p>
          <a:p>
            <a:r>
              <a:rPr lang="en-US" b="1" smtClean="0">
                <a:solidFill>
                  <a:srgbClr val="4F81BD"/>
                </a:solidFill>
              </a:rPr>
              <a:t>Encourage Economic Growth that is environmentally beneficial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 – Role of EPA-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Div.C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50022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1. </a:t>
            </a:r>
            <a:r>
              <a:rPr lang="en-US" sz="1800" b="1" u="sng" smtClean="0">
                <a:solidFill>
                  <a:srgbClr val="4F81BD"/>
                </a:solidFill>
              </a:rPr>
              <a:t>Clean Air Act (CAA)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2. </a:t>
            </a:r>
            <a:r>
              <a:rPr lang="en-US" sz="1800" b="1" u="sng" smtClean="0">
                <a:solidFill>
                  <a:srgbClr val="4F81BD"/>
                </a:solidFill>
              </a:rPr>
              <a:t>Clean Water Act (CWA)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3. </a:t>
            </a:r>
            <a:r>
              <a:rPr lang="en-US" sz="1800" b="1" u="sng" smtClean="0">
                <a:solidFill>
                  <a:srgbClr val="4F81BD"/>
                </a:solidFill>
              </a:rPr>
              <a:t>Emergency Planning &amp; Community Right-To-Know Act (EPCRA)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4. </a:t>
            </a:r>
            <a:r>
              <a:rPr lang="en-US" sz="1800" b="1" u="sng" smtClean="0">
                <a:solidFill>
                  <a:srgbClr val="4F81BD"/>
                </a:solidFill>
              </a:rPr>
              <a:t>Endangered Species Act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5. </a:t>
            </a:r>
            <a:r>
              <a:rPr lang="en-US" sz="1800" b="1" u="sng" smtClean="0">
                <a:solidFill>
                  <a:srgbClr val="4F81BD"/>
                </a:solidFill>
              </a:rPr>
              <a:t>Federal Insecticide, Fungicide and Rodenticide Act (FIFRA)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6. </a:t>
            </a:r>
            <a:r>
              <a:rPr lang="en-US" sz="1800" b="1" u="sng" smtClean="0">
                <a:solidFill>
                  <a:srgbClr val="4F81BD"/>
                </a:solidFill>
              </a:rPr>
              <a:t>Freedom of Information Act (FOIA)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7. </a:t>
            </a:r>
            <a:r>
              <a:rPr lang="en-US" sz="1800" b="1" u="sng" smtClean="0">
                <a:solidFill>
                  <a:srgbClr val="4F81BD"/>
                </a:solidFill>
              </a:rPr>
              <a:t>National Environmental Policy Act (NEPA)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8. </a:t>
            </a:r>
            <a:r>
              <a:rPr lang="en-US" sz="1800" b="1" u="sng" smtClean="0">
                <a:solidFill>
                  <a:srgbClr val="4F81BD"/>
                </a:solidFill>
              </a:rPr>
              <a:t>Occupational Safety and Health Act (OSHA)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9. </a:t>
            </a:r>
            <a:r>
              <a:rPr lang="en-US" sz="1800" b="1" u="sng" smtClean="0">
                <a:solidFill>
                  <a:srgbClr val="4F81BD"/>
                </a:solidFill>
              </a:rPr>
              <a:t>Oil Pollution Act of 1990 (OPA)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10. </a:t>
            </a:r>
            <a:r>
              <a:rPr lang="en-US" sz="1800" b="1" u="sng" smtClean="0">
                <a:solidFill>
                  <a:srgbClr val="4F81BD"/>
                </a:solidFill>
              </a:rPr>
              <a:t>Pollution Prevention Act (PPA)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11. </a:t>
            </a:r>
            <a:r>
              <a:rPr lang="en-US" sz="1800" b="1" u="sng" smtClean="0">
                <a:solidFill>
                  <a:srgbClr val="4F81BD"/>
                </a:solidFill>
              </a:rPr>
              <a:t>Resource Conservation and Recovery Act (RCRA)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12. </a:t>
            </a:r>
            <a:r>
              <a:rPr lang="en-US" sz="1800" b="1" u="sng" smtClean="0">
                <a:solidFill>
                  <a:srgbClr val="4F81BD"/>
                </a:solidFill>
              </a:rPr>
              <a:t>Safe Drinking Water Act (SDWA)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13. </a:t>
            </a:r>
            <a:r>
              <a:rPr lang="en-US" sz="1800" b="1" u="sng" smtClean="0">
                <a:solidFill>
                  <a:srgbClr val="4F81BD"/>
                </a:solidFill>
              </a:rPr>
              <a:t>Comprehensive Environmental Response, Compensation, and Liability Act (CERCLA or Superfund)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14. </a:t>
            </a:r>
            <a:r>
              <a:rPr lang="en-US" sz="1800" b="1" u="sng" smtClean="0">
                <a:solidFill>
                  <a:srgbClr val="4F81BD"/>
                </a:solidFill>
              </a:rPr>
              <a:t>Superfund Amendments and Reauthorization Act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solidFill>
                  <a:srgbClr val="4F81BD"/>
                </a:solidFill>
              </a:rPr>
              <a:t>15. </a:t>
            </a:r>
            <a:r>
              <a:rPr lang="en-US" sz="1800" b="1" u="sng" smtClean="0">
                <a:solidFill>
                  <a:srgbClr val="4F81BD"/>
                </a:solidFill>
              </a:rPr>
              <a:t>Toxic Substances Control Act (TSCA)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207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MATERIALS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009650"/>
            <a:ext cx="8685213" cy="56197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Training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Power Points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content overview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Training Handouts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content information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Sample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Tournament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sample problems with key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 Supervisor Guide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prep tips, setup needs, and scoring tips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Internet Resources &amp; Training Materials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on the Science Olympiad website at 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www.soinc.org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under Event Information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Biology-Earth Science CD, an Green Generations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updated-2016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CD,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the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B and Division C Test Packets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available from SO store at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www.soinc.org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I:  Review of General Ecology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2017713"/>
            <a:ext cx="849312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ECOLOGY</a:t>
            </a:r>
            <a:r>
              <a:rPr lang="en-US" sz="2800" b="1" dirty="0" smtClean="0">
                <a:solidFill>
                  <a:srgbClr val="009900"/>
                </a:solidFill>
              </a:rPr>
              <a:t> – how organisms interact with one another and with their environment</a:t>
            </a:r>
            <a:r>
              <a:rPr lang="en-US" sz="2400" b="1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</a:t>
            </a:r>
            <a:r>
              <a:rPr lang="en-US" sz="2800" b="1" dirty="0" smtClean="0">
                <a:solidFill>
                  <a:srgbClr val="009900"/>
                </a:solidFill>
              </a:rPr>
              <a:t> – living and non-living components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ABIOTIC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non-living component or physical factors as soil, rainfall, sunlight, temperatures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BIOTIC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living component are other organisms</a:t>
            </a:r>
            <a:r>
              <a:rPr lang="en-US" sz="2400" b="1" dirty="0" smtClean="0">
                <a:solidFill>
                  <a:srgbClr val="009900"/>
                </a:solidFill>
              </a:rPr>
              <a:t>.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14313"/>
            <a:ext cx="8366125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ORGANIZATION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000335" y="1470346"/>
            <a:ext cx="6759279" cy="253473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</a:t>
            </a:r>
            <a:r>
              <a:rPr lang="en-US" sz="2200" b="1" dirty="0" smtClean="0">
                <a:solidFill>
                  <a:schemeClr val="folHlink"/>
                </a:solidFill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– individual organisms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– organisms of same species in same area (biotic factors)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– several populations in same area (biotic factors)</a:t>
            </a:r>
            <a:r>
              <a:rPr lang="en-US" sz="2200" b="1" dirty="0" smtClean="0">
                <a:solidFill>
                  <a:schemeClr val="folHlink"/>
                </a:solidFill>
              </a:rPr>
              <a:t> 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ECOSYSTEM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– community plus abiotic factors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BIOSPHERE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– all ecosystems on earth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9900"/>
              </a:solidFill>
            </a:endParaRPr>
          </a:p>
        </p:txBody>
      </p:sp>
      <p:pic>
        <p:nvPicPr>
          <p:cNvPr id="4" name="Picture 3" descr="http://image.slidesharecdn.com/bio3n5ecology-090330213012-phpapp01/95/chapter-3-5-lecture-ecology-population-growth-3-728.jpg?cb=123846670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15" y="4085724"/>
            <a:ext cx="3763690" cy="277227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396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1642</Words>
  <Application>Microsoft Office PowerPoint</Application>
  <PresentationFormat>On-screen Show (4:3)</PresentationFormat>
  <Paragraphs>373</Paragraphs>
  <Slides>61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Courier New</vt:lpstr>
      <vt:lpstr>Tahoma</vt:lpstr>
      <vt:lpstr>Times New Roman</vt:lpstr>
      <vt:lpstr>Wingdings</vt:lpstr>
      <vt:lpstr>Office Theme</vt:lpstr>
      <vt:lpstr>PowerPoint Presentation</vt:lpstr>
      <vt:lpstr>Ecology Events </vt:lpstr>
      <vt:lpstr> EVENT COMPONENTS </vt:lpstr>
      <vt:lpstr>Part 1: Review of the General Principles of Ecology  </vt:lpstr>
      <vt:lpstr>Part 2: Problems from Human Impact on Environment  </vt:lpstr>
      <vt:lpstr>Part 3: Solutions to Reversing /Reducing Harmful Effects </vt:lpstr>
      <vt:lpstr>TRAINING MATERIALS </vt:lpstr>
      <vt:lpstr>Part I:  Review of General Ecology</vt:lpstr>
      <vt:lpstr>ECOLOGICAL ORGANIZATION</vt:lpstr>
      <vt:lpstr>ECOLOGY OF INDIVIDUALS</vt:lpstr>
      <vt:lpstr>ECOLOGY OF POPULATIONS</vt:lpstr>
      <vt:lpstr>Growth Curves</vt:lpstr>
      <vt:lpstr>Survival Curves</vt:lpstr>
      <vt:lpstr>ECOLOGY OF COMMUNITIES </vt:lpstr>
      <vt:lpstr>INTERACTIONS AMONG SPECIES</vt:lpstr>
      <vt:lpstr>Types of Species Interactions  </vt:lpstr>
      <vt:lpstr>Predator -  Prey Relationship</vt:lpstr>
      <vt:lpstr>Food Chain </vt:lpstr>
      <vt:lpstr>Food Web</vt:lpstr>
      <vt:lpstr>ECOLOGY OF ECOSYSTEMS</vt:lpstr>
      <vt:lpstr>Energy vs Nutrient</vt:lpstr>
      <vt:lpstr>Ecologic Pyramids  </vt:lpstr>
      <vt:lpstr>Numbers Pyramid </vt:lpstr>
      <vt:lpstr>Biomass &amp; Energy Flow Pyramids</vt:lpstr>
      <vt:lpstr>Hydrologic (Water) Cycle</vt:lpstr>
      <vt:lpstr>Phosphorus Cycle</vt:lpstr>
      <vt:lpstr>Nitrogen Cycle</vt:lpstr>
      <vt:lpstr>Carbon Cycle </vt:lpstr>
      <vt:lpstr>Forests </vt:lpstr>
      <vt:lpstr>Taiga or Boreal (Evergreen) forests of North America </vt:lpstr>
      <vt:lpstr>North American  Grassland (Prairie) types </vt:lpstr>
      <vt:lpstr>Deserts</vt:lpstr>
      <vt:lpstr>PART 2 – PROBLEMS </vt:lpstr>
      <vt:lpstr>Pollution </vt:lpstr>
      <vt:lpstr>Sources of pollution </vt:lpstr>
      <vt:lpstr>Environmental Pollution </vt:lpstr>
      <vt:lpstr>Terrestrial Issues</vt:lpstr>
      <vt:lpstr>Desertification</vt:lpstr>
      <vt:lpstr>PowerPoint Presentation</vt:lpstr>
      <vt:lpstr>Deforestation</vt:lpstr>
      <vt:lpstr>Soil Pollution</vt:lpstr>
      <vt:lpstr>Waste Disposal </vt:lpstr>
      <vt:lpstr>Mining  - Environmental Risks</vt:lpstr>
      <vt:lpstr>Population Growth Issues</vt:lpstr>
      <vt:lpstr>Human Population Growth</vt:lpstr>
      <vt:lpstr>Urbanization</vt:lpstr>
      <vt:lpstr>Habitat Fragmentation  &amp; Destruction</vt:lpstr>
      <vt:lpstr>Biodiversity  Threats </vt:lpstr>
      <vt:lpstr>Farming Practices </vt:lpstr>
      <vt:lpstr>Fertilizers and Pesticides </vt:lpstr>
      <vt:lpstr>Part 3 – Solutions </vt:lpstr>
      <vt:lpstr>Tragedy of the Commons</vt:lpstr>
      <vt:lpstr>Environmental Remediation Strategies</vt:lpstr>
      <vt:lpstr>Sustainability Strategies </vt:lpstr>
      <vt:lpstr>Strategies for a Sustainable World </vt:lpstr>
      <vt:lpstr>Nonrenewable vs. Renewable Energy Sources </vt:lpstr>
      <vt:lpstr>Alternate Energy Sources </vt:lpstr>
      <vt:lpstr>Everyday Solutions </vt:lpstr>
      <vt:lpstr>Composting </vt:lpstr>
      <vt:lpstr>Economic Opportunity </vt:lpstr>
      <vt:lpstr>Legislation – Role of EPA- Div.C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KarenLancour</dc:creator>
  <cp:lastModifiedBy>Karen Lancour</cp:lastModifiedBy>
  <cp:revision>135</cp:revision>
  <dcterms:created xsi:type="dcterms:W3CDTF">1601-01-01T00:00:00Z</dcterms:created>
  <dcterms:modified xsi:type="dcterms:W3CDTF">2015-07-03T01:44:32Z</dcterms:modified>
</cp:coreProperties>
</file>