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67AE51-1657-4EE3-9816-7F23207B38F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9393CA-3EC6-4D2A-B062-6378F8B85C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and Development of Modern Baseball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05828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Cooperstown Myth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1907 </a:t>
            </a:r>
            <a:r>
              <a:rPr lang="en-US" sz="2000" dirty="0" smtClean="0">
                <a:solidFill>
                  <a:srgbClr val="FF0000"/>
                </a:solidFill>
              </a:rPr>
              <a:t>Albert Spalding establishes commission to research origin of baseball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Commission sends letters to “Old Timers” to ask their recollections on the subject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letters establish that Abner Doubleday (a future war hero at the Battle of Gettysburg) “invented” baseball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 Cooperstown, NY (1839) while sitting on the banks of Otsego Lake Doubleday crafts rules to a variation of baseball while people play it around him.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Cooperstown</a:t>
            </a:r>
            <a:r>
              <a:rPr lang="en-US" sz="2000" dirty="0" smtClean="0"/>
              <a:t> is established as the home of baseball, making it a quasi-religious town where people make annual pilgrimages.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0"/>
            <a:ext cx="1438275" cy="145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5391926"/>
            <a:ext cx="1227161" cy="13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Leagues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1871-1875</a:t>
            </a:r>
            <a:r>
              <a:rPr lang="en-US" sz="2000" dirty="0"/>
              <a:t> </a:t>
            </a:r>
            <a:r>
              <a:rPr lang="en-US" sz="2000" dirty="0" smtClean="0"/>
              <a:t>:  National </a:t>
            </a:r>
            <a:r>
              <a:rPr lang="en-US" sz="2000" dirty="0"/>
              <a:t>Association of Professional Baseball </a:t>
            </a:r>
            <a:r>
              <a:rPr lang="en-US" sz="2000" dirty="0" smtClean="0"/>
              <a:t>Players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Loose alliance of clubs, had to pay $10 entry fee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 Owners develop own schedules, and they could contend for </a:t>
            </a:r>
            <a:r>
              <a:rPr lang="en-US" sz="2000" dirty="0" smtClean="0"/>
              <a:t>pennant if </a:t>
            </a:r>
            <a:r>
              <a:rPr lang="en-US" sz="2000" dirty="0"/>
              <a:t>they played all teams 5 </a:t>
            </a:r>
            <a:r>
              <a:rPr lang="en-US" sz="2000" dirty="0" smtClean="0"/>
              <a:t>times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1871 Philadelphia A’s win pennant over Harry Wright’s Boston </a:t>
            </a:r>
            <a:r>
              <a:rPr lang="en-US" sz="2000" dirty="0" smtClean="0"/>
              <a:t>Red Stockings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 Harry Wright and Boston win next 4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Top players:  George Wright (Harry’s brother) and Albert Spalding.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Poor play and open free agency hurt the league.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917097"/>
            <a:ext cx="1600199" cy="175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34" y="4917097"/>
            <a:ext cx="2112065" cy="17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Leagues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1876:</a:t>
            </a:r>
            <a:r>
              <a:rPr lang="en-US" dirty="0" smtClean="0"/>
              <a:t>   </a:t>
            </a:r>
            <a:r>
              <a:rPr lang="en-US" dirty="0">
                <a:solidFill>
                  <a:srgbClr val="FF0000"/>
                </a:solidFill>
              </a:rPr>
              <a:t>National League </a:t>
            </a:r>
            <a:r>
              <a:rPr lang="en-US" dirty="0"/>
              <a:t>of Professional Baseball </a:t>
            </a:r>
            <a:r>
              <a:rPr lang="en-US" dirty="0" smtClean="0"/>
              <a:t>Clubs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William Hulbert (owner of Chicago White Stockings) and </a:t>
            </a:r>
            <a:r>
              <a:rPr lang="en-US" dirty="0" smtClean="0"/>
              <a:t>Albert </a:t>
            </a:r>
            <a:r>
              <a:rPr lang="en-US" dirty="0"/>
              <a:t>Spalding lead movement against </a:t>
            </a:r>
            <a:r>
              <a:rPr lang="en-US" dirty="0" smtClean="0"/>
              <a:t>Association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Wanted power in hands of owners not </a:t>
            </a:r>
            <a:r>
              <a:rPr lang="en-US" dirty="0" smtClean="0"/>
              <a:t>players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City must have 75,000 residents to join league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           1.  Boston, Chicago, Cincinnati, Louisville, Hartford,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              St. Louis, Philadelphia, New York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           2.  In order to join must get majority approval of other </a:t>
            </a:r>
            <a:r>
              <a:rPr lang="en-US" dirty="0" smtClean="0"/>
              <a:t>               		teams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Rules-No games on Sunday, no alcohol, 50 cent </a:t>
            </a:r>
            <a:r>
              <a:rPr lang="en-US" dirty="0" smtClean="0">
                <a:solidFill>
                  <a:srgbClr val="FF0000"/>
                </a:solidFill>
              </a:rPr>
              <a:t>admission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No overall leader led to early turmoil as owners work </a:t>
            </a:r>
            <a:r>
              <a:rPr lang="en-US" dirty="0" smtClean="0"/>
              <a:t>for </a:t>
            </a:r>
            <a:r>
              <a:rPr lang="en-US" dirty="0"/>
              <a:t>own self interest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           1.  Philadelphia and NY get kicked out for refusing to </a:t>
            </a:r>
            <a:r>
              <a:rPr lang="en-US" dirty="0" smtClean="0"/>
              <a:t>   		travel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           2.  Cincinnati gets booted for selling alcohol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           3. </a:t>
            </a:r>
            <a:r>
              <a:rPr lang="en-US" dirty="0" smtClean="0"/>
              <a:t> Four </a:t>
            </a:r>
            <a:r>
              <a:rPr lang="en-US" dirty="0"/>
              <a:t>Louisville players booted for corruption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75" y="5029199"/>
            <a:ext cx="1241238" cy="16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Leagues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1881</a:t>
            </a:r>
            <a:r>
              <a:rPr lang="en-US" dirty="0"/>
              <a:t> </a:t>
            </a:r>
            <a:r>
              <a:rPr lang="en-US" dirty="0" smtClean="0"/>
              <a:t>:  American </a:t>
            </a:r>
            <a:r>
              <a:rPr lang="en-US" dirty="0"/>
              <a:t>Association </a:t>
            </a:r>
            <a:r>
              <a:rPr lang="en-US" dirty="0" smtClean="0"/>
              <a:t>formed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Formed as a beer ball league by Cincinnati as sign of </a:t>
            </a:r>
            <a:r>
              <a:rPr lang="en-US" dirty="0" smtClean="0"/>
              <a:t>protest against </a:t>
            </a:r>
            <a:r>
              <a:rPr lang="en-US" dirty="0"/>
              <a:t>National </a:t>
            </a:r>
            <a:r>
              <a:rPr lang="en-US" dirty="0" smtClean="0"/>
              <a:t>League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6 teams owned by </a:t>
            </a:r>
            <a:r>
              <a:rPr lang="en-US" dirty="0" smtClean="0"/>
              <a:t>breweries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Rules- Alcohol sold, Games on Sundays, 25 cent admission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Accepted National League players who wanted to jump </a:t>
            </a:r>
            <a:r>
              <a:rPr lang="en-US" dirty="0" smtClean="0"/>
              <a:t>ship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u="sng" dirty="0"/>
              <a:t>1882</a:t>
            </a:r>
            <a:r>
              <a:rPr lang="en-US" dirty="0"/>
              <a:t> </a:t>
            </a:r>
            <a:r>
              <a:rPr lang="en-US" dirty="0" smtClean="0"/>
              <a:t>:  National </a:t>
            </a:r>
            <a:r>
              <a:rPr lang="en-US" dirty="0"/>
              <a:t>League signs agreement with American </a:t>
            </a:r>
            <a:r>
              <a:rPr lang="en-US" dirty="0" smtClean="0"/>
              <a:t>Association </a:t>
            </a:r>
            <a:r>
              <a:rPr lang="en-US" dirty="0"/>
              <a:t>and establish championship </a:t>
            </a:r>
            <a:r>
              <a:rPr lang="en-US" dirty="0" smtClean="0"/>
              <a:t>game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 American Association-St. Louis Brown Stockings owned by Charles </a:t>
            </a:r>
            <a:r>
              <a:rPr lang="en-US" dirty="0" err="1" smtClean="0"/>
              <a:t>Commiskey</a:t>
            </a:r>
            <a:r>
              <a:rPr lang="en-US" dirty="0" smtClean="0"/>
              <a:t> </a:t>
            </a:r>
            <a:r>
              <a:rPr lang="en-US" dirty="0"/>
              <a:t>win 4 American titles and 2 World Champion </a:t>
            </a:r>
            <a:r>
              <a:rPr lang="en-US" dirty="0" smtClean="0"/>
              <a:t>titles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National League-Chicago White Stockings led by Adrian “Cap” </a:t>
            </a:r>
            <a:r>
              <a:rPr lang="en-US" dirty="0" smtClean="0"/>
              <a:t>Anson </a:t>
            </a:r>
            <a:r>
              <a:rPr lang="en-US" dirty="0"/>
              <a:t>and Michael “King” Kelly win 5 pennants between 1880-1886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996144"/>
            <a:ext cx="1600200" cy="16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59" y="4996144"/>
            <a:ext cx="1206278" cy="16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Players Revolt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League owners like Albert Spalding (Chicago) </a:t>
            </a:r>
            <a:r>
              <a:rPr lang="en-US" dirty="0" smtClean="0"/>
              <a:t>were worried </a:t>
            </a:r>
            <a:r>
              <a:rPr lang="en-US" dirty="0"/>
              <a:t>about their players’ drinking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  Spalding hires a detective to watch player </a:t>
            </a:r>
            <a:r>
              <a:rPr lang="en-US" dirty="0" smtClean="0"/>
              <a:t>behavior</a:t>
            </a:r>
            <a:endParaRPr lang="en-US" dirty="0"/>
          </a:p>
          <a:p>
            <a:r>
              <a:rPr lang="en-US" dirty="0"/>
              <a:t>             </a:t>
            </a:r>
            <a:r>
              <a:rPr lang="en-US" dirty="0" smtClean="0"/>
              <a:t>Report </a:t>
            </a:r>
            <a:r>
              <a:rPr lang="en-US" dirty="0"/>
              <a:t>finds “King” Kelly at a bar at 3 am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smtClean="0"/>
              <a:t>National </a:t>
            </a:r>
            <a:r>
              <a:rPr lang="en-US" dirty="0"/>
              <a:t>league begins to blacklist players dismissed by </a:t>
            </a:r>
            <a:r>
              <a:rPr lang="en-US" dirty="0" smtClean="0"/>
              <a:t>other </a:t>
            </a:r>
            <a:r>
              <a:rPr lang="en-US" dirty="0"/>
              <a:t>teams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Reserve </a:t>
            </a:r>
            <a:r>
              <a:rPr lang="en-US" dirty="0">
                <a:solidFill>
                  <a:srgbClr val="FF0000"/>
                </a:solidFill>
              </a:rPr>
              <a:t>Clause- Teams get lifetime option on players</a:t>
            </a:r>
          </a:p>
          <a:p>
            <a:r>
              <a:rPr lang="en-US" dirty="0">
                <a:solidFill>
                  <a:srgbClr val="FF0000"/>
                </a:solidFill>
              </a:rPr>
              <a:t>              </a:t>
            </a:r>
            <a:r>
              <a:rPr lang="en-US" dirty="0" smtClean="0">
                <a:solidFill>
                  <a:srgbClr val="FF0000"/>
                </a:solidFill>
              </a:rPr>
              <a:t>Players </a:t>
            </a:r>
            <a:r>
              <a:rPr lang="en-US" dirty="0">
                <a:solidFill>
                  <a:srgbClr val="FF0000"/>
                </a:solidFill>
              </a:rPr>
              <a:t>have no bargaining power because can </a:t>
            </a:r>
            <a:r>
              <a:rPr lang="en-US" dirty="0" smtClean="0">
                <a:solidFill>
                  <a:srgbClr val="FF0000"/>
                </a:solidFill>
              </a:rPr>
              <a:t>only play </a:t>
            </a:r>
            <a:r>
              <a:rPr lang="en-US" dirty="0">
                <a:solidFill>
                  <a:srgbClr val="FF0000"/>
                </a:solidFill>
              </a:rPr>
              <a:t>for original team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</a:t>
            </a:r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>
                <a:solidFill>
                  <a:srgbClr val="FF0000"/>
                </a:solidFill>
              </a:rPr>
              <a:t>2 options for players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1.  hold out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2.  quit (no other jobs of = pay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/>
              <a:t>   Owners tried to regulate social lives of ball </a:t>
            </a:r>
            <a:r>
              <a:rPr lang="en-US" dirty="0" smtClean="0"/>
              <a:t>players</a:t>
            </a:r>
            <a:endParaRPr lang="en-US" dirty="0"/>
          </a:p>
          <a:p>
            <a:r>
              <a:rPr lang="en-US" dirty="0"/>
              <a:t>          </a:t>
            </a:r>
            <a:r>
              <a:rPr lang="en-US" dirty="0" smtClean="0"/>
              <a:t> </a:t>
            </a:r>
            <a:r>
              <a:rPr lang="en-US" dirty="0"/>
              <a:t>Owners could sell players (ex King Kelly to Boston </a:t>
            </a:r>
            <a:r>
              <a:rPr lang="en-US" dirty="0" smtClean="0"/>
              <a:t>for </a:t>
            </a:r>
            <a:r>
              <a:rPr lang="en-US" dirty="0"/>
              <a:t>$10,000)</a:t>
            </a:r>
          </a:p>
          <a:p>
            <a:r>
              <a:rPr lang="en-US" dirty="0"/>
              <a:t>           </a:t>
            </a:r>
            <a:r>
              <a:rPr lang="en-US" dirty="0" smtClean="0"/>
              <a:t>Also </a:t>
            </a:r>
            <a:r>
              <a:rPr lang="en-US" dirty="0"/>
              <a:t>led to establishment of salary cap of $2500 </a:t>
            </a:r>
            <a:r>
              <a:rPr lang="en-US" dirty="0" smtClean="0"/>
              <a:t>in </a:t>
            </a:r>
            <a:r>
              <a:rPr lang="en-US" dirty="0"/>
              <a:t>1887</a:t>
            </a:r>
          </a:p>
        </p:txBody>
      </p:sp>
    </p:spTree>
    <p:extLst>
      <p:ext uri="{BB962C8B-B14F-4D97-AF65-F5344CB8AC3E}">
        <p14:creationId xmlns:p14="http://schemas.microsoft.com/office/powerpoint/2010/main" val="12441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Players Revolt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1890 John Montgomery Ward triggers players revolt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 smtClean="0"/>
              <a:t>Calls </a:t>
            </a:r>
            <a:r>
              <a:rPr lang="en-US" dirty="0"/>
              <a:t>salary cap and selling of players slavery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/>
              <a:t>Creates a Players League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dirty="0" smtClean="0"/>
              <a:t>Created </a:t>
            </a:r>
            <a:r>
              <a:rPr lang="en-US" dirty="0"/>
              <a:t>8 teams in existing baseball cities and lures players away </a:t>
            </a:r>
            <a:r>
              <a:rPr lang="en-US" dirty="0" smtClean="0"/>
              <a:t>from </a:t>
            </a:r>
            <a:r>
              <a:rPr lang="en-US" dirty="0"/>
              <a:t>National </a:t>
            </a:r>
            <a:r>
              <a:rPr lang="en-US" dirty="0" smtClean="0"/>
              <a:t>       League</a:t>
            </a:r>
            <a:endParaRPr lang="en-US" dirty="0"/>
          </a:p>
          <a:p>
            <a:r>
              <a:rPr lang="en-US" dirty="0"/>
              <a:t>                          1.  “King” Kelly leaves for players league</a:t>
            </a:r>
          </a:p>
          <a:p>
            <a:r>
              <a:rPr lang="en-US" dirty="0"/>
              <a:t>                          2.   Albert Spalding offered Kelly a blank check but Kelly says 	                      </a:t>
            </a:r>
            <a:r>
              <a:rPr lang="en-US" dirty="0" smtClean="0"/>
              <a:t>		he </a:t>
            </a:r>
            <a:r>
              <a:rPr lang="en-US" dirty="0"/>
              <a:t>can’t  go against boys</a:t>
            </a:r>
          </a:p>
          <a:p>
            <a:r>
              <a:rPr lang="en-US" dirty="0" smtClean="0"/>
              <a:t> </a:t>
            </a:r>
            <a:r>
              <a:rPr lang="en-US" dirty="0"/>
              <a:t>Players league folds after 1 year</a:t>
            </a:r>
          </a:p>
          <a:p>
            <a:r>
              <a:rPr lang="en-US" dirty="0"/>
              <a:t>                          1.   Competition in cities hurts fan base</a:t>
            </a:r>
          </a:p>
          <a:p>
            <a:r>
              <a:rPr lang="en-US" dirty="0"/>
              <a:t>                          2.  Rules turned off working class citizen</a:t>
            </a:r>
          </a:p>
          <a:p>
            <a:r>
              <a:rPr lang="en-US" dirty="0"/>
              <a:t>                               </a:t>
            </a:r>
            <a:r>
              <a:rPr lang="en-US" dirty="0" smtClean="0"/>
              <a:t>  No </a:t>
            </a:r>
            <a:r>
              <a:rPr lang="en-US" dirty="0"/>
              <a:t>Sundays, No Alcohol, 50 cent admission </a:t>
            </a:r>
          </a:p>
          <a:p>
            <a:r>
              <a:rPr lang="en-US" dirty="0"/>
              <a:t> </a:t>
            </a:r>
            <a:r>
              <a:rPr lang="en-US" dirty="0" smtClean="0"/>
              <a:t>Spalding </a:t>
            </a:r>
            <a:r>
              <a:rPr lang="en-US" dirty="0"/>
              <a:t>and National League survive because of large </a:t>
            </a:r>
            <a:r>
              <a:rPr lang="en-US" dirty="0" smtClean="0"/>
              <a:t>financial </a:t>
            </a:r>
            <a:r>
              <a:rPr lang="en-US" dirty="0"/>
              <a:t>reserves  while both Players League </a:t>
            </a:r>
            <a:r>
              <a:rPr lang="en-US" dirty="0" smtClean="0"/>
              <a:t> </a:t>
            </a:r>
            <a:r>
              <a:rPr lang="en-US" dirty="0"/>
              <a:t>and American Association fold</a:t>
            </a:r>
          </a:p>
          <a:p>
            <a:r>
              <a:rPr lang="en-US" dirty="0"/>
              <a:t>                               </a:t>
            </a:r>
          </a:p>
          <a:p>
            <a:r>
              <a:rPr lang="en-US" dirty="0" smtClean="0"/>
              <a:t>Players </a:t>
            </a:r>
            <a:r>
              <a:rPr lang="en-US" dirty="0"/>
              <a:t>had Spalding and reserve clause on mat but </a:t>
            </a:r>
            <a:r>
              <a:rPr lang="en-US" dirty="0" smtClean="0"/>
              <a:t>both are </a:t>
            </a:r>
            <a:r>
              <a:rPr lang="en-US" dirty="0"/>
              <a:t>able to  survive.  </a:t>
            </a:r>
            <a:r>
              <a:rPr lang="en-US" dirty="0">
                <a:solidFill>
                  <a:srgbClr val="FF0000"/>
                </a:solidFill>
              </a:rPr>
              <a:t>Reserve clause until 1976.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Minorities in the game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1880’s total of 240 big leaguers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Most from lower socioeconomic backgrounds with a high number of Irish </a:t>
            </a:r>
            <a:r>
              <a:rPr lang="en-US" dirty="0" smtClean="0"/>
              <a:t>and </a:t>
            </a:r>
            <a:r>
              <a:rPr lang="en-US" dirty="0"/>
              <a:t>Germans from Northeastern cities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           Opportunity for social mobility in baseball</a:t>
            </a:r>
          </a:p>
          <a:p>
            <a:r>
              <a:rPr lang="en-US" dirty="0" smtClean="0"/>
              <a:t>1867- </a:t>
            </a:r>
            <a:r>
              <a:rPr lang="en-US" dirty="0"/>
              <a:t>National Association of Baseball Players bans </a:t>
            </a:r>
            <a:r>
              <a:rPr lang="en-US" dirty="0" smtClean="0"/>
              <a:t>blacks</a:t>
            </a:r>
          </a:p>
          <a:p>
            <a:endParaRPr lang="en-US" dirty="0"/>
          </a:p>
          <a:p>
            <a:r>
              <a:rPr lang="en-US" dirty="0" smtClean="0"/>
              <a:t>1876- </a:t>
            </a:r>
            <a:r>
              <a:rPr lang="en-US" dirty="0"/>
              <a:t>National League informal agreement against </a:t>
            </a:r>
            <a:r>
              <a:rPr lang="en-US" dirty="0" smtClean="0"/>
              <a:t>blacks</a:t>
            </a:r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1883- </a:t>
            </a:r>
            <a:r>
              <a:rPr lang="en-US" dirty="0">
                <a:solidFill>
                  <a:srgbClr val="FF0000"/>
                </a:solidFill>
              </a:rPr>
              <a:t>Moses Fleetwood Walker and </a:t>
            </a:r>
            <a:r>
              <a:rPr lang="en-US" dirty="0" err="1">
                <a:solidFill>
                  <a:srgbClr val="FF0000"/>
                </a:solidFill>
              </a:rPr>
              <a:t>Weldy</a:t>
            </a:r>
            <a:r>
              <a:rPr lang="en-US" dirty="0">
                <a:solidFill>
                  <a:srgbClr val="FF0000"/>
                </a:solidFill>
              </a:rPr>
              <a:t> Walker allowed to play </a:t>
            </a:r>
            <a:r>
              <a:rPr lang="en-US" dirty="0" smtClean="0">
                <a:solidFill>
                  <a:srgbClr val="FF0000"/>
                </a:solidFill>
              </a:rPr>
              <a:t>for Toledo </a:t>
            </a:r>
            <a:r>
              <a:rPr lang="en-US" dirty="0">
                <a:solidFill>
                  <a:srgbClr val="FF0000"/>
                </a:solidFill>
              </a:rPr>
              <a:t>in American Association but many opponents refuse to play against </a:t>
            </a:r>
            <a:r>
              <a:rPr lang="en-US" dirty="0" smtClean="0">
                <a:solidFill>
                  <a:srgbClr val="FF0000"/>
                </a:solidFill>
              </a:rPr>
              <a:t> blacks </a:t>
            </a:r>
            <a:r>
              <a:rPr lang="en-US" dirty="0">
                <a:solidFill>
                  <a:srgbClr val="FF0000"/>
                </a:solidFill>
              </a:rPr>
              <a:t>so neither invited back in 1885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1887- </a:t>
            </a:r>
            <a:r>
              <a:rPr lang="en-US" dirty="0"/>
              <a:t>6 out of 10 minor league teams have black </a:t>
            </a:r>
            <a:r>
              <a:rPr lang="en-US" dirty="0" smtClean="0"/>
              <a:t>players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Cap Anson refused to allow Chicago to take field against Newark </a:t>
            </a:r>
            <a:r>
              <a:rPr lang="en-US" dirty="0" smtClean="0"/>
              <a:t>if </a:t>
            </a:r>
            <a:r>
              <a:rPr lang="en-US" dirty="0"/>
              <a:t>George </a:t>
            </a:r>
            <a:r>
              <a:rPr lang="en-US" dirty="0" err="1"/>
              <a:t>Stovey</a:t>
            </a:r>
            <a:r>
              <a:rPr lang="en-US" dirty="0"/>
              <a:t> pitched for </a:t>
            </a:r>
            <a:r>
              <a:rPr lang="en-US" dirty="0" smtClean="0"/>
              <a:t>Newark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Minorities in the 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exclusion of blacks lasts until 1946</a:t>
            </a:r>
          </a:p>
          <a:p>
            <a:r>
              <a:rPr lang="en-US" dirty="0" smtClean="0"/>
              <a:t>1867- </a:t>
            </a:r>
            <a:r>
              <a:rPr lang="en-US" dirty="0"/>
              <a:t>All black teams formed and play each other</a:t>
            </a:r>
          </a:p>
          <a:p>
            <a:r>
              <a:rPr lang="en-US" dirty="0"/>
              <a:t>               Philadelphia </a:t>
            </a:r>
            <a:r>
              <a:rPr lang="en-US" dirty="0" err="1"/>
              <a:t>Excelsiors</a:t>
            </a:r>
            <a:r>
              <a:rPr lang="en-US" dirty="0"/>
              <a:t> and Brooklyn </a:t>
            </a:r>
            <a:r>
              <a:rPr lang="en-US" dirty="0" err="1"/>
              <a:t>Uniques</a:t>
            </a:r>
            <a:endParaRPr lang="en-US" dirty="0"/>
          </a:p>
          <a:p>
            <a:r>
              <a:rPr lang="en-US" dirty="0"/>
              <a:t>               </a:t>
            </a:r>
            <a:r>
              <a:rPr lang="en-US" dirty="0" smtClean="0"/>
              <a:t>1885- </a:t>
            </a:r>
            <a:r>
              <a:rPr lang="en-US" dirty="0"/>
              <a:t>Cuban Giants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All </a:t>
            </a:r>
            <a:r>
              <a:rPr lang="en-US" dirty="0"/>
              <a:t>black team made up of hotel waiters from NY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Play </a:t>
            </a:r>
            <a:r>
              <a:rPr lang="en-US" dirty="0"/>
              <a:t>150 game season</a:t>
            </a:r>
          </a:p>
          <a:p>
            <a:r>
              <a:rPr lang="en-US" dirty="0"/>
              <a:t>                                </a:t>
            </a:r>
            <a:r>
              <a:rPr lang="en-US" dirty="0" smtClean="0"/>
              <a:t>1887 </a:t>
            </a:r>
            <a:r>
              <a:rPr lang="en-US" dirty="0"/>
              <a:t>play major league teams in Cincinnati and Indianapolis</a:t>
            </a:r>
          </a:p>
          <a:p>
            <a:r>
              <a:rPr lang="en-US" dirty="0"/>
              <a:t>                                         </a:t>
            </a:r>
            <a:r>
              <a:rPr lang="en-US" dirty="0" smtClean="0"/>
              <a:t>Defeat </a:t>
            </a:r>
            <a:r>
              <a:rPr lang="en-US" dirty="0"/>
              <a:t>4 of 5 NY </a:t>
            </a:r>
            <a:r>
              <a:rPr lang="en-US" dirty="0" smtClean="0"/>
              <a:t>teams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060575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33" y="4959350"/>
            <a:ext cx="11890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Changes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1884- Overhand pitching </a:t>
            </a:r>
            <a:r>
              <a:rPr lang="en-US" dirty="0" smtClean="0">
                <a:solidFill>
                  <a:srgbClr val="FF0000"/>
                </a:solidFill>
              </a:rPr>
              <a:t>allowed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1887- </a:t>
            </a:r>
            <a:r>
              <a:rPr lang="en-US" dirty="0">
                <a:solidFill>
                  <a:srgbClr val="FF0000"/>
                </a:solidFill>
              </a:rPr>
              <a:t>Batters can no longer call for </a:t>
            </a:r>
            <a:r>
              <a:rPr lang="en-US" dirty="0" smtClean="0">
                <a:solidFill>
                  <a:srgbClr val="FF0000"/>
                </a:solidFill>
              </a:rPr>
              <a:t>pitch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1889- </a:t>
            </a:r>
            <a:r>
              <a:rPr lang="en-US" dirty="0">
                <a:solidFill>
                  <a:srgbClr val="FF0000"/>
                </a:solidFill>
              </a:rPr>
              <a:t>4 balls = </a:t>
            </a:r>
            <a:r>
              <a:rPr lang="en-US" dirty="0" smtClean="0">
                <a:solidFill>
                  <a:srgbClr val="FF0000"/>
                </a:solidFill>
              </a:rPr>
              <a:t>walk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1893- </a:t>
            </a:r>
            <a:r>
              <a:rPr lang="en-US" dirty="0">
                <a:solidFill>
                  <a:srgbClr val="FF0000"/>
                </a:solidFill>
              </a:rPr>
              <a:t>Overhand pitching forces team to use 3 man </a:t>
            </a:r>
            <a:r>
              <a:rPr lang="en-US" dirty="0" smtClean="0">
                <a:solidFill>
                  <a:srgbClr val="FF0000"/>
                </a:solidFill>
              </a:rPr>
              <a:t>rotation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1890’s- </a:t>
            </a:r>
            <a:r>
              <a:rPr lang="en-US" dirty="0">
                <a:solidFill>
                  <a:srgbClr val="FF0000"/>
                </a:solidFill>
              </a:rPr>
              <a:t>development of bunting, hit and run, stealing, stretching </a:t>
            </a:r>
            <a:r>
              <a:rPr lang="en-US" dirty="0" smtClean="0">
                <a:solidFill>
                  <a:srgbClr val="FF0000"/>
                </a:solidFill>
              </a:rPr>
              <a:t>hits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Overall </a:t>
            </a:r>
            <a:r>
              <a:rPr lang="en-US" dirty="0"/>
              <a:t>game becomes tougher as players begin spiking each other, </a:t>
            </a:r>
            <a:r>
              <a:rPr lang="en-US" dirty="0" smtClean="0"/>
              <a:t>and </a:t>
            </a:r>
            <a:r>
              <a:rPr lang="en-US" dirty="0"/>
              <a:t>shouting matches between players and umpires and players and players </a:t>
            </a:r>
            <a:r>
              <a:rPr lang="en-US" dirty="0" smtClean="0"/>
              <a:t>become </a:t>
            </a:r>
            <a:r>
              <a:rPr lang="en-US" dirty="0"/>
              <a:t>more common.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1" y="5032262"/>
            <a:ext cx="3425825" cy="171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and Development of Modern Baseball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Guess what?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ain’t true.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True Origins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Game was a descendant from two English games:  </a:t>
            </a:r>
            <a:r>
              <a:rPr lang="en-US" sz="2000" dirty="0" smtClean="0">
                <a:solidFill>
                  <a:srgbClr val="FF0000"/>
                </a:solidFill>
              </a:rPr>
              <a:t>cricket and rounders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1842 &amp; 1843  Group of  Brokers, merchants, clerks, and other gentlemen began playing bat and ball game on 27th St and 4th Ave in Manhattan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Alexander Cartwright:  </a:t>
            </a:r>
            <a:r>
              <a:rPr lang="en-US" sz="2000" dirty="0" smtClean="0"/>
              <a:t>convinces a group of bankers and stockbrokers to form a baseball club.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New York Knickerbocker Baseball Club is born.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49003"/>
            <a:ext cx="1676400" cy="225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0"/>
            <a:ext cx="9296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58818"/>
            <a:ext cx="3076575" cy="113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9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Knickerbockers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Elysian Fields </a:t>
            </a:r>
            <a:r>
              <a:rPr lang="en-US" sz="2400" dirty="0" smtClean="0"/>
              <a:t>in Hoboken, NJ becomes home field.</a:t>
            </a:r>
          </a:p>
          <a:p>
            <a:endParaRPr lang="en-US" sz="2400" dirty="0"/>
          </a:p>
          <a:p>
            <a:r>
              <a:rPr lang="en-US" sz="2400" dirty="0" smtClean="0"/>
              <a:t>Established first rules of the game: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Diamond infield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3 swinging strikes 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Umpires only on first base, and only there to solve conflicts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No gloves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Catcher several feet behind home plate, caught ball on one bounce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“Feeder” (pitcher) got a running start and delivered the ball underhand from 45 feet away.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35704"/>
            <a:ext cx="2420937" cy="149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Knickerbockers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Knickerbockers: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Became baseball fraternity with bylaws, elected officials, and regular meetings.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An athletic AND social organization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Membership restricted to gentleman amateurs, membership only by invitation.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Common love of baseball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Offered satisfaction outside of work (Industrial Revolution)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Excitement, companionship, belonging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Opportunity to show off skills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Rituals and off-season gatherings enhance the club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Winning team gets the ball with the score on it.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09652"/>
            <a:ext cx="2362200" cy="13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Baseball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game spreads rapidly with the help of Union soldiers during the Civil War.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1858:   62 Clubs; 1865:  91 Clubs in 10 states.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Outcomes start to become published in newspapers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Henry Chadwick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Reporter for the </a:t>
            </a:r>
            <a:r>
              <a:rPr lang="en-US" sz="2000" i="1" dirty="0" smtClean="0">
                <a:solidFill>
                  <a:srgbClr val="FF0000"/>
                </a:solidFill>
              </a:rPr>
              <a:t>New York Clipper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Edited first guidebook for baseball which included rules, clubs, stats, and other news(1860’s 65,000 circulation)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Invented box score, and batting average (gives the game appeal)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85852"/>
            <a:ext cx="990600" cy="132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Baseball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1850’s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Call to make baseball the National Game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Employers reluctant to hire club members.  Thought they would not be able to focus on work.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Players claimed that baseball was better than other mischief.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5334000" cy="196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Baseball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Baseball as a commercial enterprise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1862:  </a:t>
            </a:r>
            <a:r>
              <a:rPr lang="en-US" sz="2400" dirty="0">
                <a:solidFill>
                  <a:srgbClr val="FF0000"/>
                </a:solidFill>
              </a:rPr>
              <a:t>William Cammeyer fenced in a field and charges admission.  </a:t>
            </a:r>
            <a:r>
              <a:rPr lang="en-US" sz="2400" dirty="0">
                <a:solidFill>
                  <a:prstClr val="black"/>
                </a:solidFill>
              </a:rPr>
              <a:t>Launches </a:t>
            </a:r>
            <a:r>
              <a:rPr lang="en-US" sz="2400" b="1" dirty="0">
                <a:solidFill>
                  <a:prstClr val="black"/>
                </a:solidFill>
              </a:rPr>
              <a:t>enclosure </a:t>
            </a:r>
            <a:r>
              <a:rPr lang="en-US" sz="2400" b="1" dirty="0" smtClean="0">
                <a:solidFill>
                  <a:prstClr val="black"/>
                </a:solidFill>
              </a:rPr>
              <a:t>movement</a:t>
            </a:r>
            <a:r>
              <a:rPr lang="en-US" sz="2400" b="1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Once money enters the equation, so does greed and corruption.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Fraternal bonds break and players begin to play more, practice more, and businessmen begin to recruit and pay top players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0" y="4952999"/>
            <a:ext cx="4346575" cy="179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Baseball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1860’s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Teams begin to see value in deceit of other team and umpires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Blue Collar workers (Irish, Italian immigrants) see baseball as a chance for social mobility.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Intense rivalries develop between cities.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1869:  Harry Wright announces </a:t>
            </a:r>
            <a:r>
              <a:rPr lang="en-US" sz="2800" b="1" dirty="0" smtClean="0">
                <a:solidFill>
                  <a:srgbClr val="FF0000"/>
                </a:solidFill>
              </a:rPr>
              <a:t>first all-salaried pro team.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Cincinnati Red Stockings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Baseball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Cincinnati Red Stockings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Players recruited from all over the country.  Only one player was from Cincinnati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Used railroad to travel the country and play games.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86 game winning streak attracts fans.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Play championship game against Brooklyn in 1870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Game is tied 5-5 after 9 innings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Wright “invents” extra innings on the spot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Cincinnati loses, fans lose interest, team moves to Boston.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3276600" cy="196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8199"/>
            <a:ext cx="1517650" cy="197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0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231</TotalTime>
  <Words>1007</Words>
  <Application>Microsoft Office PowerPoint</Application>
  <PresentationFormat>On-screen Show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History and Development of Modern Baseball</vt:lpstr>
      <vt:lpstr>History and Development of Modern Baseball</vt:lpstr>
      <vt:lpstr>The Knickerbockers</vt:lpstr>
      <vt:lpstr>The Knickerbockers</vt:lpstr>
      <vt:lpstr>Expansion of Baseball</vt:lpstr>
      <vt:lpstr>Expansion of Baseball</vt:lpstr>
      <vt:lpstr>Expansion of Baseball</vt:lpstr>
      <vt:lpstr>Expansion of Baseball</vt:lpstr>
      <vt:lpstr>Expansion of Baseball</vt:lpstr>
      <vt:lpstr>Early Leagues</vt:lpstr>
      <vt:lpstr>Early Leagues</vt:lpstr>
      <vt:lpstr>Early Leagues</vt:lpstr>
      <vt:lpstr>The Players Revolt</vt:lpstr>
      <vt:lpstr>The Players Revolt</vt:lpstr>
      <vt:lpstr>Minorities in the game</vt:lpstr>
      <vt:lpstr>Minorities in the game</vt:lpstr>
      <vt:lpstr>Rule Changes</vt:lpstr>
    </vt:vector>
  </TitlesOfParts>
  <Company>B.C.S.D.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and Development of Modern Baseball</dc:title>
  <dc:creator>Baldwinsville Schools</dc:creator>
  <cp:lastModifiedBy>BCSD </cp:lastModifiedBy>
  <cp:revision>18</cp:revision>
  <dcterms:created xsi:type="dcterms:W3CDTF">2012-03-02T16:28:34Z</dcterms:created>
  <dcterms:modified xsi:type="dcterms:W3CDTF">2016-03-09T17:14:47Z</dcterms:modified>
</cp:coreProperties>
</file>