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3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14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792" r:id="rId3"/>
    <p:sldMasterId id="2147483793" r:id="rId4"/>
    <p:sldMasterId id="2147483794" r:id="rId5"/>
    <p:sldMasterId id="2147483795" r:id="rId6"/>
    <p:sldMasterId id="2147483796" r:id="rId7"/>
    <p:sldMasterId id="2147483797" r:id="rId8"/>
    <p:sldMasterId id="2147483798" r:id="rId9"/>
    <p:sldMasterId id="2147483799" r:id="rId10"/>
    <p:sldMasterId id="2147483800" r:id="rId11"/>
    <p:sldMasterId id="2147483801" r:id="rId12"/>
    <p:sldMasterId id="2147483802" r:id="rId13"/>
    <p:sldMasterId id="2147483803" r:id="rId14"/>
    <p:sldMasterId id="2147483804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Master" Target="slideMasters/slideMaster7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29" Type="http://schemas.openxmlformats.org/officeDocument/2006/relationships/slide" Target="slides/slide13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11" Type="http://schemas.openxmlformats.org/officeDocument/2006/relationships/slideMaster" Target="slideMasters/slideMaster9.xml"/><Relationship Id="rId33" Type="http://schemas.openxmlformats.org/officeDocument/2006/relationships/slide" Target="slides/slide17.xml"/><Relationship Id="rId10" Type="http://schemas.openxmlformats.org/officeDocument/2006/relationships/slideMaster" Target="slideMasters/slideMaster8.xml"/><Relationship Id="rId32" Type="http://schemas.openxmlformats.org/officeDocument/2006/relationships/slide" Target="slides/slide16.xml"/><Relationship Id="rId13" Type="http://schemas.openxmlformats.org/officeDocument/2006/relationships/slideMaster" Target="slideMasters/slideMaster11.xml"/><Relationship Id="rId35" Type="http://schemas.openxmlformats.org/officeDocument/2006/relationships/slide" Target="slides/slide19.xml"/><Relationship Id="rId12" Type="http://schemas.openxmlformats.org/officeDocument/2006/relationships/slideMaster" Target="slideMasters/slideMaster10.xml"/><Relationship Id="rId34" Type="http://schemas.openxmlformats.org/officeDocument/2006/relationships/slide" Target="slides/slide18.xml"/><Relationship Id="rId15" Type="http://schemas.openxmlformats.org/officeDocument/2006/relationships/slideMaster" Target="slideMasters/slideMaster13.xml"/><Relationship Id="rId14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Shape 9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914" name="Shape 91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3" name="Shape 1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104" name="Shape 110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Shape 11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156" name="Shape 11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6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Shape 118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8" name="Shape 1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189" name="Shape 118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Shape 124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5" name="Shape 1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246" name="Shape 124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Shape 125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4" name="Shape 12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255" name="Shape 125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Shape 126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4" name="Shape 1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265" name="Shape 126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For example, a transgenic rice plant has been developed that produces yellow grains containing beta-carotene.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Humans use beta-carotene to make vitamin A.</a:t>
            </a:r>
            <a:endParaRPr/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Currently, 70% of children 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under the age of 5 in 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Southeast Asia are deficient 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vitamin A, leading to 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vision impairment and 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increased disease rates.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Shape 127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4" name="Shape 12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275" name="Shape 127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5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Shape 1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Shape 128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3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Shape 12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Shape 129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Shape 13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2" name="Shape 13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Shape 9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Shape 9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Shape 92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0" name="Shape 9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931" name="Shape 93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Shape 936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7" name="Shape 93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938" name="Shape 93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Shape 94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Shape 9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947" name="Shape 94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Shape 95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5" name="Shape 95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956" name="Shape 9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Shape 97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6" name="Shape 97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977" name="Shape 97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Shape 99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Shape 9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993" name="Shape 99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8" name="Shape 10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</p:sp>
      <p:sp>
        <p:nvSpPr>
          <p:cNvPr id="1069" name="Shape 106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21" name="Shape 21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Shape 24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25" name="Shape 25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7" name="Shape 27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Shape 28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29" name="Shape 29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" name="Shape 30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" name="Shape 31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" name="Shape 32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b="0" i="0" sz="2400" u="none" cap="none" strike="noStrike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0" name="Shape 640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1" name="Shape 64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Shape 643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644" name="Shape 644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5" name="Shape 645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6" name="Shape 64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7" name="Shape 64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48" name="Shape 648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9" name="Shape 649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650" name="Shape 650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Shape 651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2" name="Shape 652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3" name="Shape 653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654" name="Shape 654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Shape 655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56" name="Shape 656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Shape 657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Shape 65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0" name="Shape 66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1" name="Shape 66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Shape 663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4" name="Shape 664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Shape 665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6" name="Shape 66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Shape 6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Shape 66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Shape 67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Shape 67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Shape 67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Shape 67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Shape 675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Shape 67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Shape 67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Shape 68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1" name="Shape 68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2" name="Shape 68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3" name="Shape 68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6" name="Shape 68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7" name="Shape 68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Shape 68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Shape 690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Shape 691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2" name="Shape 69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hape 694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5" name="Shape 695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6" name="Shape 69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Shape 70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Shape 709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Shape 71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Text, and Content" type="txAndObj">
  <p:cSld name="TEXT_AND_OBJECT"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hape 7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3" name="Shape 71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4" name="Shape 71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5" name="Shape 7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6" name="Shape 71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7" name="Shape 71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Shape 719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720" name="Shape 720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Shape 721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2" name="Shape 7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3" name="Shape 72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24" name="Shape 724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Shape 725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726" name="Shape 726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7" name="Shape 727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28" name="Shape 728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9" name="Shape 729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730" name="Shape 730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1" name="Shape 731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2" name="Shape 732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3" name="Shape 733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Shape 73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6" name="Shape 73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7" name="Shape 73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Shape 73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0" name="Shape 740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1" name="Shape 741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2" name="Shape 74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Shape 74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Shape 74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Shape 74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Shape 74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Shape 74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Shape 74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Shape 75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Shape 75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hape 75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Shape 75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7" name="Shape 75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8" name="Shape 75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9" name="Shape 75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Shape 76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2" name="Shape 76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Shape 76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4" name="Shape 76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7" name="Shape 767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8" name="Shape 76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1" name="Shape 771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2" name="Shape 77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Shape 78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5" name="Shape 785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6" name="Shape 78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hape 788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789" name="Shape 789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0" name="Shape 790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1" name="Shape 79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2" name="Shape 79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93" name="Shape 793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4" name="Shape 794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795" name="Shape 795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6" name="Shape 796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97" name="Shape 797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Shape 798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799" name="Shape 799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00" name="Shape 800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01" name="Shape 801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2" name="Shape 802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Shape 80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5" name="Shape 80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6" name="Shape 80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9" name="Shape 809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0" name="Shape 810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1" name="Shape 81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Shape 8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4" name="Shape 81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5" name="Shape 81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6" name="Shape 8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7" name="Shape 8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8" name="Shape 81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1" name="Shape 82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92" name="Shape 92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98" name="Shape 98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9" name="Shape 99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0" name="Shape 100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" name="Shape 101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102" name="Shape 102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" name="Shape 103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4" name="Shape 104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Shape 105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Shape 8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6" name="Shape 82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7" name="Shape 82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8" name="Shape 82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Shape 83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1" name="Shape 83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2" name="Shape 83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3" name="Shape 83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Shape 835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6" name="Shape 836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7" name="Shape 83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Shape 839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0" name="Shape 840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1" name="Shape 84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Shape 853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4" name="Shape 854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5" name="Shape 85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858" name="Shape 858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9" name="Shape 859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0" name="Shape 86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1" name="Shape 86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62" name="Shape 862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3" name="Shape 863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864" name="Shape 864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Shape 865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66" name="Shape 866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7" name="Shape 867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868" name="Shape 868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9" name="Shape 869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70" name="Shape 870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71" name="Shape 871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72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Shape 87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4" name="Shape 87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5" name="Shape 87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Shape 877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8" name="Shape 878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9" name="Shape 879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0" name="Shape 88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8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Shape 88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3" name="Shape 88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4" name="Shape 88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5" name="Shape 88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6" name="Shape 88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7" name="Shape 88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Shape 88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0" name="Shape 89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Shape 89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Shape 89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5" name="Shape 89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6" name="Shape 89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7" name="Shape 89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Shape 89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0" name="Shape 90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1" name="Shape 90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2" name="Shape 90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Shape 90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5" name="Shape 905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6" name="Shape 90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Shape 908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9" name="Shape 909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0" name="Shape 91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161" name="Shape 161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6" name="Shape 166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167" name="Shape 167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" name="Shape 168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9" name="Shape 169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Shape 170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171" name="Shape 171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2" name="Shape 172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3" name="Shape 173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Shape 174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Shape 18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Shape 18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3" name="Shape 19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Shape 20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Shape 20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Shape 21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Shape 22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230" name="Shape 230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Shape 23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5" name="Shape 235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236" name="Shape 236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7" name="Shape 237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38" name="Shape 238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9" name="Shape 239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240" name="Shape 240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1" name="Shape 241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42" name="Shape 242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Shape 243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Shape 24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1" name="Shape 251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Shape 25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Shape 25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Shape 25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Shape 26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Shape 26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2" name="Shape 27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Shape 27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Shape 28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Shape 29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299" name="Shape 299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Shape 300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Shape 30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2" name="Shape 30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03" name="Shape 303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Shape 304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305" name="Shape 305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6" name="Shape 306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07" name="Shape 307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Shape 308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309" name="Shape 309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Shape 310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11" name="Shape 311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Shape 312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Shape 31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Shape 31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Shape 320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1" name="Shape 32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5" name="Shape 32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6" name="Shape 32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Shape 32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Shape 32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Shape 33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Shape 33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Shape 3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Shape 33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1" name="Shape 34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Shape 34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6" name="Shape 346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7" name="Shape 34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Shape 35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Shape 364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Shape 36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368" name="Shape 368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Shape 369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Shape 37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Shape 37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3" name="Shape 373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374" name="Shape 374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5" name="Shape 375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6" name="Shape 376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7" name="Shape 377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378" name="Shape 378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Shape 379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80" name="Shape 380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" name="Shape 381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5" name="Shape 38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9" name="Shape 389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3" name="Shape 39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Shape 39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Shape 39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Shape 39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Shape 39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Shape 40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6" name="Shape 406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7" name="Shape 40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Shape 4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2" name="Shape 41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5" name="Shape 415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Shape 41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Shape 419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0" name="Shape 42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3" name="Shape 433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Shape 43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437" name="Shape 437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8" name="Shape 438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Shape 43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0" name="Shape 44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" name="Shape 442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443" name="Shape 443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4" name="Shape 444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5" name="Shape 445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Shape 446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447" name="Shape 447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48" name="Shape 448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49" name="Shape 449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Shape 450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4" name="Shape 45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Shape 457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Shape 458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Shape 45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2" name="Shape 46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3" name="Shape 46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4" name="Shape 46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Shape 46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6" name="Shape 46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9" name="Shape 46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hape 47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4" name="Shape 47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5" name="Shape 47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6" name="Shape 47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Shape 47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Shape 48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Shape 48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4" name="Shape 484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5" name="Shape 48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hape 487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8" name="Shape 488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9" name="Shape 48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Shape 502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Shape 50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506" name="Shape 506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7" name="Shape 507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8" name="Shape 50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9" name="Shape 50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1" name="Shape 511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512" name="Shape 512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3" name="Shape 513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4" name="Shape 514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5" name="Shape 515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516" name="Shape 516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17" name="Shape 517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8" name="Shape 518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Shape 519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2" name="Shape 52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3" name="Shape 52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6" name="Shape 526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7" name="Shape 527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8" name="Shape 52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1" name="Shape 5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Shape 53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3" name="Shape 53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4" name="Shape 534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5" name="Shape 53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Shape 537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8" name="Shape 53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3" name="Shape 54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4" name="Shape 5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5" name="Shape 54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Shape 54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9" name="Shape 54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0" name="Shape 55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Shape 552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3" name="Shape 553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Shape 55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7" name="Shape 557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8" name="Shape 55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Shape 570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Shape 571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Shape 57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/>
          <p:nvPr>
            <p:ph type="ctrTitle"/>
          </p:nvPr>
        </p:nvSpPr>
        <p:spPr>
          <a:xfrm>
            <a:off x="990600" y="1981200"/>
            <a:ext cx="7239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575" name="Shape 575"/>
          <p:cNvSpPr txBox="1"/>
          <p:nvPr>
            <p:ph idx="1" type="subTitle"/>
          </p:nvPr>
        </p:nvSpPr>
        <p:spPr>
          <a:xfrm>
            <a:off x="990600" y="330993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Shape 576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7" name="Shape 57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8" name="Shape 57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79" name="Shape 579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80" name="Shape 580"/>
          <p:cNvGrpSpPr/>
          <p:nvPr/>
        </p:nvGrpSpPr>
        <p:grpSpPr>
          <a:xfrm>
            <a:off x="381000" y="1524000"/>
            <a:ext cx="6324600" cy="2590800"/>
            <a:chOff x="240" y="960"/>
            <a:chExt cx="3984" cy="1632"/>
          </a:xfrm>
        </p:grpSpPr>
        <p:cxnSp>
          <p:nvCxnSpPr>
            <p:cNvPr id="581" name="Shape 581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Shape 582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83" name="Shape 583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Shape 584"/>
          <p:cNvGrpSpPr/>
          <p:nvPr/>
        </p:nvGrpSpPr>
        <p:grpSpPr>
          <a:xfrm rot="10800000">
            <a:off x="2286000" y="2819400"/>
            <a:ext cx="6324600" cy="2590800"/>
            <a:chOff x="240" y="960"/>
            <a:chExt cx="3984" cy="1632"/>
          </a:xfrm>
        </p:grpSpPr>
        <p:cxnSp>
          <p:nvCxnSpPr>
            <p:cNvPr id="585" name="Shape 585"/>
            <p:cNvCxnSpPr/>
            <p:nvPr/>
          </p:nvCxnSpPr>
          <p:spPr>
            <a:xfrm>
              <a:off x="240" y="1152"/>
              <a:ext cx="3984" cy="0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Shape 586"/>
            <p:cNvCxnSpPr/>
            <p:nvPr/>
          </p:nvCxnSpPr>
          <p:spPr>
            <a:xfrm>
              <a:off x="384" y="960"/>
              <a:ext cx="0" cy="1632"/>
            </a:xfrm>
            <a:prstGeom prst="straightConnector1">
              <a:avLst/>
            </a:prstGeom>
            <a:noFill/>
            <a:ln cap="flat" cmpd="sng" w="12700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87" name="Shape 587"/>
            <p:cNvSpPr/>
            <p:nvPr/>
          </p:nvSpPr>
          <p:spPr>
            <a:xfrm>
              <a:off x="336" y="1104"/>
              <a:ext cx="96" cy="96"/>
            </a:xfrm>
            <a:prstGeom prst="ellipse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8" name="Shape 588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0F116A"/>
              </a:buClr>
              <a:buSzPts val="2400"/>
              <a:buFont typeface="Noto Sans Symbols"/>
              <a:buNone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520"/>
              <a:buFont typeface="Noto Sans Symbols"/>
              <a:buNone/>
              <a:defRPr b="1" i="0" sz="1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SzPts val="840"/>
              <a:buFont typeface="Noto Sans Symbols"/>
              <a:buNone/>
              <a:defRPr b="1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2" name="Shape 59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5" name="Shape 595"/>
          <p:cNvSpPr txBox="1"/>
          <p:nvPr>
            <p:ph idx="1" type="body"/>
          </p:nvPr>
        </p:nvSpPr>
        <p:spPr>
          <a:xfrm>
            <a:off x="8382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6" name="Shape 596"/>
          <p:cNvSpPr txBox="1"/>
          <p:nvPr>
            <p:ph idx="2" type="body"/>
          </p:nvPr>
        </p:nvSpPr>
        <p:spPr>
          <a:xfrm>
            <a:off x="4800600" y="1371600"/>
            <a:ext cx="3810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41960" lvl="0" marL="457200" marR="0" rtl="0" algn="l">
              <a:spcBef>
                <a:spcPts val="560"/>
              </a:spcBef>
              <a:spcAft>
                <a:spcPts val="0"/>
              </a:spcAft>
              <a:buClr>
                <a:srgbClr val="0F116A"/>
              </a:buClr>
              <a:buSzPts val="3360"/>
              <a:buFont typeface="Noto Sans Symbols"/>
              <a:buChar char="▪"/>
              <a:defRPr b="1" i="0" sz="2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  <a:defRPr b="1" i="0" sz="2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433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Noto Sans Symbols"/>
              <a:buChar char="•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7179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717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7179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7179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7179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080"/>
              <a:buFont typeface="Noto Sans Symbols"/>
              <a:buChar char="■"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7" name="Shape 59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0" name="Shape 60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1" name="Shape 60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Shape 60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None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3" name="Shape 60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148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◆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7185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710"/>
              <a:buFont typeface="Noto Sans Symbols"/>
              <a:buChar char="▪"/>
              <a:defRPr b="1" i="0" sz="18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036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60"/>
              <a:buFont typeface="Noto Sans Symbols"/>
              <a:buChar char="•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956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8956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8956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89559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89559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960"/>
              <a:buFont typeface="Noto Sans Symbols"/>
              <a:buChar char="■"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4" name="Shape 60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7" name="Shape 60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Shape 61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Shape 61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7244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Char char="▪"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Shape 6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4" name="Shape 61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7" name="Shape 61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rgbClr val="0F116A"/>
              </a:buClr>
              <a:buSzPts val="3840"/>
              <a:buFont typeface="Noto Sans Symbols"/>
              <a:buNone/>
              <a:defRPr b="1" i="0" sz="32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None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8" name="Shape 61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rgbClr val="0F116A"/>
              </a:buClr>
              <a:buSzPts val="1680"/>
              <a:buFont typeface="Noto Sans Symbols"/>
              <a:buNone/>
              <a:defRPr b="1" i="0" sz="1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720"/>
              <a:buFont typeface="Noto Sans Symbols"/>
              <a:buNone/>
              <a:defRPr b="1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SzPts val="950"/>
              <a:buFont typeface="Noto Sans Symbols"/>
              <a:buNone/>
              <a:defRPr b="1" i="0" sz="1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9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SzPts val="540"/>
              <a:buFont typeface="Noto Sans Symbols"/>
              <a:buNone/>
              <a:defRPr b="1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Shape 61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2" name="Shape 622"/>
          <p:cNvSpPr txBox="1"/>
          <p:nvPr>
            <p:ph idx="1" type="body"/>
          </p:nvPr>
        </p:nvSpPr>
        <p:spPr>
          <a:xfrm rot="5400000">
            <a:off x="2514600" y="-304800"/>
            <a:ext cx="44196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3" name="Shape 62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Shape 625"/>
          <p:cNvSpPr txBox="1"/>
          <p:nvPr>
            <p:ph type="title"/>
          </p:nvPr>
        </p:nvSpPr>
        <p:spPr>
          <a:xfrm rot="5400000">
            <a:off x="5057775" y="2238375"/>
            <a:ext cx="510540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6" name="Shape 626"/>
          <p:cNvSpPr txBox="1"/>
          <p:nvPr>
            <p:ph idx="1" type="body"/>
          </p:nvPr>
        </p:nvSpPr>
        <p:spPr>
          <a:xfrm rot="5400000">
            <a:off x="981075" y="314325"/>
            <a:ext cx="5105400" cy="58483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7" name="Shape 62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9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/Relationships>
</file>

<file path=ppt/slideMasters/_rels/slideMaster1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/Relationships>
</file>

<file path=ppt/slideMasters/_rels/slideMaster1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2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/Relationships>
</file>

<file path=ppt/slideMasters/_rels/slideMaster1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3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8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14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9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5.xml"/><Relationship Id="rId12" Type="http://schemas.openxmlformats.org/officeDocument/2006/relationships/theme" Target="../theme/theme12.xml"/><Relationship Id="rId9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6.xml"/><Relationship Id="rId12" Type="http://schemas.openxmlformats.org/officeDocument/2006/relationships/theme" Target="../theme/theme6.xml"/><Relationship Id="rId9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7.xml"/><Relationship Id="rId12" Type="http://schemas.openxmlformats.org/officeDocument/2006/relationships/theme" Target="../theme/theme13.xml"/><Relationship Id="rId9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98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11" name="Shape 11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i="0" sz="12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" name="Shape 14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b="0" i="0" sz="2400" u="none" cap="none" strike="noStrike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630" name="Shape 630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Shape 631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632" name="Shape 632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3" name="Shape 633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4" name="Shape 634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Shape 63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636" name="Shape 636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7" name="Shape 637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Shape 698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699" name="Shape 699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0" name="Shape 700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701" name="Shape 701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2" name="Shape 702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3" name="Shape 703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Shape 704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05" name="Shape 705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Shape 706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775" name="Shape 775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6" name="Shape 77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777" name="Shape 777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8" name="Shape 778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9" name="Shape 779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Shape 78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781" name="Shape 781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Shape 782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Shape 843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844" name="Shape 844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5" name="Shape 84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846" name="Shape 846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7" name="Shape 847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48" name="Shape 848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Shape 84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50" name="Shape 850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Shape 851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78" name="Shape 78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80" name="Shape 80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" name="Shape 81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Shape 82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Shape 83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147" name="Shape 147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149" name="Shape 149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Shape 150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Shape 151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3" name="Shape 153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216" name="Shape 216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218" name="Shape 218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Shape 219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0" name="Shape 220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285" name="Shape 285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287" name="Shape 287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Shape 288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Shape 289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Shape 290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Shape 292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354" name="Shape 354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Shape 355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356" name="Shape 356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Shape 357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Shape 358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60" name="Shape 360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423" name="Shape 423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4" name="Shape 424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425" name="Shape 425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Shape 426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7" name="Shape 427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Shape 430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492" name="Shape 492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Shape 493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494" name="Shape 494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5" name="Shape 495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6" name="Shape 496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Shape 499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descr="Rectangle: Click to edit Master text styles Second level Third level Fourth level Fifth level" id="561" name="Shape 561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572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  <a:defRPr b="1" i="0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  <a:defRPr b="1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  <a:defRPr b="1" i="0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2" name="Shape 562"/>
          <p:cNvSpPr txBox="1"/>
          <p:nvPr>
            <p:ph idx="12" type="sldNum"/>
          </p:nvPr>
        </p:nvSpPr>
        <p:spPr>
          <a:xfrm>
            <a:off x="3962400" y="6492875"/>
            <a:ext cx="533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1" sz="12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6F89F7"/>
              </a:solidFill>
            </a:endParaRPr>
          </a:p>
        </p:txBody>
      </p:sp>
      <p:cxnSp>
        <p:nvCxnSpPr>
          <p:cNvPr id="563" name="Shape 563"/>
          <p:cNvCxnSpPr/>
          <p:nvPr/>
        </p:nvCxnSpPr>
        <p:spPr>
          <a:xfrm>
            <a:off x="381000" y="1219200"/>
            <a:ext cx="6324600" cy="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4" name="Shape 564"/>
          <p:cNvCxnSpPr/>
          <p:nvPr/>
        </p:nvCxnSpPr>
        <p:spPr>
          <a:xfrm>
            <a:off x="609600" y="914400"/>
            <a:ext cx="0" cy="2590800"/>
          </a:xfrm>
          <a:prstGeom prst="straightConnector1">
            <a:avLst/>
          </a:prstGeom>
          <a:noFill/>
          <a:ln cap="flat" cmpd="sng" w="12700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5" name="Shape 565"/>
          <p:cNvSpPr/>
          <p:nvPr/>
        </p:nvSpPr>
        <p:spPr>
          <a:xfrm>
            <a:off x="533400" y="1143000"/>
            <a:ext cx="152400" cy="152400"/>
          </a:xfrm>
          <a:prstGeom prst="ellipse">
            <a:avLst/>
          </a:prstGeom>
          <a:noFill/>
          <a:ln cap="flat" cmpd="sng" w="9525">
            <a:solidFill>
              <a:schemeClr val="hlink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567" name="Shape 567"/>
          <p:cNvSpPr/>
          <p:nvPr/>
        </p:nvSpPr>
        <p:spPr>
          <a:xfrm>
            <a:off x="0" y="228600"/>
            <a:ext cx="9144000" cy="762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Shape 568"/>
          <p:cNvSpPr txBox="1"/>
          <p:nvPr/>
        </p:nvSpPr>
        <p:spPr>
          <a:xfrm>
            <a:off x="228600" y="6384925"/>
            <a:ext cx="1447800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AP Biology</a:t>
            </a:r>
            <a:endParaRPr sz="2400">
              <a:solidFill>
                <a:srgbClr val="40458C"/>
              </a:solidFill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jpg"/><Relationship Id="rId6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1.png"/><Relationship Id="rId5" Type="http://schemas.openxmlformats.org/officeDocument/2006/relationships/image" Target="../media/image1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youtube.com/watch?v=MnYppmstxIs" TargetMode="External"/><Relationship Id="rId4" Type="http://schemas.openxmlformats.org/officeDocument/2006/relationships/hyperlink" Target="http://www.ted.com/talks/jennifer_doudna_we_can_now_edit_our_dna_but_let_s_do_it_wisely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Shape 916"/>
          <p:cNvSpPr txBox="1"/>
          <p:nvPr>
            <p:ph idx="10" type="dt"/>
          </p:nvPr>
        </p:nvSpPr>
        <p:spPr>
          <a:xfrm>
            <a:off x="6934200" y="6264275"/>
            <a:ext cx="152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2007-2008</a:t>
            </a:r>
            <a:endParaRPr b="0" sz="18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7" name="Shape 9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381000"/>
            <a:ext cx="3657600" cy="282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Shape 918"/>
          <p:cNvPicPr preferRelativeResize="0"/>
          <p:nvPr/>
        </p:nvPicPr>
        <p:blipFill rotWithShape="1">
          <a:blip r:embed="rId4">
            <a:alphaModFix/>
          </a:blip>
          <a:srcRect b="11081" l="0" r="0" t="0"/>
          <a:stretch/>
        </p:blipFill>
        <p:spPr>
          <a:xfrm>
            <a:off x="228600" y="4495800"/>
            <a:ext cx="3581400" cy="2178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16-07_gel_electrophore" id="919" name="Shape 919"/>
          <p:cNvPicPr preferRelativeResize="0"/>
          <p:nvPr/>
        </p:nvPicPr>
        <p:blipFill rotWithShape="1">
          <a:blip r:embed="rId5">
            <a:alphaModFix/>
          </a:blip>
          <a:srcRect b="55498" l="51750" r="6749" t="2251"/>
          <a:stretch/>
        </p:blipFill>
        <p:spPr>
          <a:xfrm>
            <a:off x="228600" y="457200"/>
            <a:ext cx="3048000" cy="2328863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Shape 920"/>
          <p:cNvSpPr txBox="1"/>
          <p:nvPr>
            <p:ph type="ctrTitle"/>
          </p:nvPr>
        </p:nvSpPr>
        <p:spPr>
          <a:xfrm>
            <a:off x="1752600" y="2743200"/>
            <a:ext cx="5181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Biotechnology</a:t>
            </a:r>
            <a:endParaRPr/>
          </a:p>
        </p:txBody>
      </p:sp>
      <p:pic>
        <p:nvPicPr>
          <p:cNvPr id="921" name="Shape 9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92800" y="3695700"/>
            <a:ext cx="3124200" cy="3052763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rgbClr val="808080">
                <a:alpha val="74901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Uses: Forensics</a:t>
            </a:r>
            <a:endParaRPr/>
          </a:p>
        </p:txBody>
      </p:sp>
      <p:sp>
        <p:nvSpPr>
          <p:cNvPr descr="Rectangle: Click to edit Master text styles Second level Third level Fourth level Fifth level" id="1107" name="Shape 1107"/>
          <p:cNvSpPr txBox="1"/>
          <p:nvPr>
            <p:ph idx="1" type="body"/>
          </p:nvPr>
        </p:nvSpPr>
        <p:spPr>
          <a:xfrm>
            <a:off x="838200" y="1371600"/>
            <a:ext cx="8001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Comparing DNA sample from crime scene with suspects &amp; victim</a:t>
            </a:r>
            <a:endParaRPr/>
          </a:p>
        </p:txBody>
      </p:sp>
      <p:sp>
        <p:nvSpPr>
          <p:cNvPr id="1108" name="Shape 1108"/>
          <p:cNvSpPr txBox="1"/>
          <p:nvPr/>
        </p:nvSpPr>
        <p:spPr>
          <a:xfrm>
            <a:off x="6191250" y="2895600"/>
            <a:ext cx="43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Shape 1109"/>
          <p:cNvSpPr txBox="1"/>
          <p:nvPr/>
        </p:nvSpPr>
        <p:spPr>
          <a:xfrm>
            <a:off x="6191250" y="6216650"/>
            <a:ext cx="43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0" name="Shape 1110"/>
          <p:cNvSpPr/>
          <p:nvPr/>
        </p:nvSpPr>
        <p:spPr>
          <a:xfrm>
            <a:off x="3124200" y="28797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  <a:t>S1</a:t>
            </a:r>
            <a:endParaRPr b="1" sz="32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1" name="Shape 1111"/>
          <p:cNvSpPr/>
          <p:nvPr/>
        </p:nvSpPr>
        <p:spPr>
          <a:xfrm>
            <a:off x="6242050" y="3276600"/>
            <a:ext cx="844550" cy="944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endParaRPr/>
          </a:p>
        </p:txBody>
      </p:sp>
      <p:grpSp>
        <p:nvGrpSpPr>
          <p:cNvPr id="1112" name="Shape 1112"/>
          <p:cNvGrpSpPr/>
          <p:nvPr/>
        </p:nvGrpSpPr>
        <p:grpSpPr>
          <a:xfrm>
            <a:off x="2971800" y="3200400"/>
            <a:ext cx="3276600" cy="3352800"/>
            <a:chOff x="1872" y="1824"/>
            <a:chExt cx="2064" cy="2112"/>
          </a:xfrm>
        </p:grpSpPr>
        <p:sp>
          <p:nvSpPr>
            <p:cNvPr id="1113" name="Shape 1113"/>
            <p:cNvSpPr/>
            <p:nvPr/>
          </p:nvSpPr>
          <p:spPr>
            <a:xfrm>
              <a:off x="1872" y="1824"/>
              <a:ext cx="2064" cy="2112"/>
            </a:xfrm>
            <a:prstGeom prst="rect">
              <a:avLst/>
            </a:prstGeom>
            <a:solidFill>
              <a:srgbClr val="E2D8E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Shape 1114"/>
            <p:cNvSpPr/>
            <p:nvPr/>
          </p:nvSpPr>
          <p:spPr>
            <a:xfrm>
              <a:off x="1997" y="1967"/>
              <a:ext cx="240" cy="48"/>
            </a:xfrm>
            <a:prstGeom prst="rect">
              <a:avLst/>
            </a:prstGeom>
            <a:solidFill>
              <a:srgbClr val="0F116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Shape 1115"/>
            <p:cNvSpPr/>
            <p:nvPr/>
          </p:nvSpPr>
          <p:spPr>
            <a:xfrm>
              <a:off x="2387" y="1967"/>
              <a:ext cx="240" cy="48"/>
            </a:xfrm>
            <a:prstGeom prst="rect">
              <a:avLst/>
            </a:prstGeom>
            <a:solidFill>
              <a:srgbClr val="0F116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Shape 1116"/>
            <p:cNvSpPr/>
            <p:nvPr/>
          </p:nvSpPr>
          <p:spPr>
            <a:xfrm>
              <a:off x="2387" y="2927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Shape 1117"/>
            <p:cNvSpPr/>
            <p:nvPr/>
          </p:nvSpPr>
          <p:spPr>
            <a:xfrm>
              <a:off x="2387" y="3359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Shape 1118"/>
            <p:cNvSpPr/>
            <p:nvPr/>
          </p:nvSpPr>
          <p:spPr>
            <a:xfrm>
              <a:off x="2387" y="3503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Shape 1119"/>
            <p:cNvSpPr/>
            <p:nvPr/>
          </p:nvSpPr>
          <p:spPr>
            <a:xfrm>
              <a:off x="1997" y="2303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Shape 1120"/>
            <p:cNvSpPr/>
            <p:nvPr/>
          </p:nvSpPr>
          <p:spPr>
            <a:xfrm>
              <a:off x="1997" y="3503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Shape 1121"/>
            <p:cNvSpPr/>
            <p:nvPr/>
          </p:nvSpPr>
          <p:spPr>
            <a:xfrm>
              <a:off x="2387" y="2592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Shape 1122"/>
            <p:cNvSpPr/>
            <p:nvPr/>
          </p:nvSpPr>
          <p:spPr>
            <a:xfrm>
              <a:off x="2387" y="3696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Shape 1123"/>
            <p:cNvSpPr/>
            <p:nvPr/>
          </p:nvSpPr>
          <p:spPr>
            <a:xfrm>
              <a:off x="1997" y="3120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Shape 1124"/>
            <p:cNvSpPr/>
            <p:nvPr/>
          </p:nvSpPr>
          <p:spPr>
            <a:xfrm>
              <a:off x="2778" y="1967"/>
              <a:ext cx="240" cy="48"/>
            </a:xfrm>
            <a:prstGeom prst="rect">
              <a:avLst/>
            </a:prstGeom>
            <a:solidFill>
              <a:srgbClr val="0F116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Shape 1125"/>
            <p:cNvSpPr/>
            <p:nvPr/>
          </p:nvSpPr>
          <p:spPr>
            <a:xfrm>
              <a:off x="3168" y="1967"/>
              <a:ext cx="240" cy="48"/>
            </a:xfrm>
            <a:prstGeom prst="rect">
              <a:avLst/>
            </a:prstGeom>
            <a:solidFill>
              <a:srgbClr val="0F116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Shape 1126"/>
            <p:cNvSpPr/>
            <p:nvPr/>
          </p:nvSpPr>
          <p:spPr>
            <a:xfrm>
              <a:off x="3168" y="2784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Shape 1127"/>
            <p:cNvSpPr/>
            <p:nvPr/>
          </p:nvSpPr>
          <p:spPr>
            <a:xfrm>
              <a:off x="3168" y="3503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Shape 1128"/>
            <p:cNvSpPr/>
            <p:nvPr/>
          </p:nvSpPr>
          <p:spPr>
            <a:xfrm>
              <a:off x="3168" y="2400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Shape 1129"/>
            <p:cNvSpPr/>
            <p:nvPr/>
          </p:nvSpPr>
          <p:spPr>
            <a:xfrm>
              <a:off x="3168" y="3696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Shape 1130"/>
            <p:cNvSpPr/>
            <p:nvPr/>
          </p:nvSpPr>
          <p:spPr>
            <a:xfrm>
              <a:off x="2784" y="2208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Shape 1131"/>
            <p:cNvSpPr/>
            <p:nvPr/>
          </p:nvSpPr>
          <p:spPr>
            <a:xfrm>
              <a:off x="2784" y="2592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Shape 1132"/>
            <p:cNvSpPr/>
            <p:nvPr/>
          </p:nvSpPr>
          <p:spPr>
            <a:xfrm>
              <a:off x="2784" y="3120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Shape 1133"/>
            <p:cNvSpPr/>
            <p:nvPr/>
          </p:nvSpPr>
          <p:spPr>
            <a:xfrm>
              <a:off x="2784" y="3648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Shape 1134"/>
            <p:cNvSpPr/>
            <p:nvPr/>
          </p:nvSpPr>
          <p:spPr>
            <a:xfrm>
              <a:off x="2784" y="3840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Shape 1135"/>
            <p:cNvSpPr/>
            <p:nvPr/>
          </p:nvSpPr>
          <p:spPr>
            <a:xfrm>
              <a:off x="3552" y="1967"/>
              <a:ext cx="240" cy="48"/>
            </a:xfrm>
            <a:prstGeom prst="rect">
              <a:avLst/>
            </a:prstGeom>
            <a:solidFill>
              <a:srgbClr val="0F116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Shape 1136"/>
            <p:cNvSpPr/>
            <p:nvPr/>
          </p:nvSpPr>
          <p:spPr>
            <a:xfrm>
              <a:off x="3552" y="2927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Shape 1137"/>
            <p:cNvSpPr/>
            <p:nvPr/>
          </p:nvSpPr>
          <p:spPr>
            <a:xfrm>
              <a:off x="3552" y="3359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Shape 1138"/>
            <p:cNvSpPr/>
            <p:nvPr/>
          </p:nvSpPr>
          <p:spPr>
            <a:xfrm>
              <a:off x="3552" y="3503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Shape 1139"/>
            <p:cNvSpPr/>
            <p:nvPr/>
          </p:nvSpPr>
          <p:spPr>
            <a:xfrm>
              <a:off x="3552" y="2592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Shape 1140"/>
            <p:cNvSpPr/>
            <p:nvPr/>
          </p:nvSpPr>
          <p:spPr>
            <a:xfrm>
              <a:off x="3552" y="3696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1" name="Shape 1141"/>
          <p:cNvSpPr/>
          <p:nvPr/>
        </p:nvSpPr>
        <p:spPr>
          <a:xfrm>
            <a:off x="3733800" y="28797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  <a:t>S2</a:t>
            </a:r>
            <a:endParaRPr b="1" sz="32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Shape 1142"/>
          <p:cNvSpPr/>
          <p:nvPr/>
        </p:nvSpPr>
        <p:spPr>
          <a:xfrm>
            <a:off x="4343400" y="2879725"/>
            <a:ext cx="495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  <a:t>S3</a:t>
            </a:r>
            <a:endParaRPr b="1" sz="32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Shape 1143"/>
          <p:cNvSpPr/>
          <p:nvPr/>
        </p:nvSpPr>
        <p:spPr>
          <a:xfrm>
            <a:off x="5022850" y="2879725"/>
            <a:ext cx="354013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b="1" sz="32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Shape 1144"/>
          <p:cNvSpPr/>
          <p:nvPr/>
        </p:nvSpPr>
        <p:spPr>
          <a:xfrm>
            <a:off x="3341688" y="2514600"/>
            <a:ext cx="12858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  <a:t>suspects</a:t>
            </a:r>
            <a:endParaRPr b="1" sz="32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Shape 1145"/>
          <p:cNvSpPr/>
          <p:nvPr/>
        </p:nvSpPr>
        <p:spPr>
          <a:xfrm>
            <a:off x="5384800" y="2608263"/>
            <a:ext cx="971550" cy="668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  <a:t>crime </a:t>
            </a:r>
            <a:br>
              <a:rPr b="1" lang="en-US" sz="18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  <a:t>scene </a:t>
            </a:r>
            <a:br>
              <a:rPr b="1" lang="en-US" sz="18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8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  <a:t>sample</a:t>
            </a:r>
            <a:endParaRPr b="1" sz="32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Shape 1146"/>
          <p:cNvSpPr/>
          <p:nvPr/>
        </p:nvSpPr>
        <p:spPr>
          <a:xfrm>
            <a:off x="3101975" y="3619500"/>
            <a:ext cx="509588" cy="286702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Shape 1147"/>
          <p:cNvSpPr/>
          <p:nvPr/>
        </p:nvSpPr>
        <p:spPr>
          <a:xfrm>
            <a:off x="4981575" y="3619500"/>
            <a:ext cx="509588" cy="286702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Shape 1148"/>
          <p:cNvSpPr/>
          <p:nvPr/>
        </p:nvSpPr>
        <p:spPr>
          <a:xfrm>
            <a:off x="5583238" y="3619500"/>
            <a:ext cx="509587" cy="286702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Shape 1149"/>
          <p:cNvSpPr/>
          <p:nvPr/>
        </p:nvSpPr>
        <p:spPr>
          <a:xfrm>
            <a:off x="3725863" y="3619500"/>
            <a:ext cx="509587" cy="286702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Shape 1150"/>
          <p:cNvSpPr/>
          <p:nvPr/>
        </p:nvSpPr>
        <p:spPr>
          <a:xfrm>
            <a:off x="4349750" y="3619500"/>
            <a:ext cx="509588" cy="286702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Shape 1151"/>
          <p:cNvSpPr/>
          <p:nvPr/>
        </p:nvSpPr>
        <p:spPr>
          <a:xfrm>
            <a:off x="3643313" y="2911475"/>
            <a:ext cx="654050" cy="378777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Shape 1152"/>
          <p:cNvSpPr txBox="1"/>
          <p:nvPr/>
        </p:nvSpPr>
        <p:spPr>
          <a:xfrm>
            <a:off x="304800" y="3657600"/>
            <a:ext cx="1752600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4C004C"/>
                </a:solidFill>
                <a:latin typeface="Arial"/>
                <a:ea typeface="Arial"/>
                <a:cs typeface="Arial"/>
                <a:sym typeface="Arial"/>
              </a:rPr>
              <a:t>Remember it’s the RFLP’s that make our fragments different and UNIQUE!</a:t>
            </a:r>
            <a:endParaRPr b="1" sz="1800">
              <a:solidFill>
                <a:srgbClr val="4C004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16-16_dna_profiles_of_" id="1158" name="Shape 1158"/>
          <p:cNvPicPr preferRelativeResize="0"/>
          <p:nvPr/>
        </p:nvPicPr>
        <p:blipFill rotWithShape="1">
          <a:blip r:embed="rId3">
            <a:alphaModFix/>
          </a:blip>
          <a:srcRect b="0" l="0" r="6749" t="2251"/>
          <a:stretch/>
        </p:blipFill>
        <p:spPr>
          <a:xfrm>
            <a:off x="3733800" y="2535238"/>
            <a:ext cx="5348288" cy="42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9" name="Shape 115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Electrophoresis use in forensics</a:t>
            </a:r>
            <a:endParaRPr/>
          </a:p>
        </p:txBody>
      </p:sp>
      <p:sp>
        <p:nvSpPr>
          <p:cNvPr descr="Rectangle: Click to edit Master text styles Second level Third level Fourth level Fifth level" id="1160" name="Shape 1160"/>
          <p:cNvSpPr txBox="1"/>
          <p:nvPr>
            <p:ph idx="1" type="body"/>
          </p:nvPr>
        </p:nvSpPr>
        <p:spPr>
          <a:xfrm>
            <a:off x="838200" y="1371600"/>
            <a:ext cx="83058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Evidence from murder trial</a:t>
            </a:r>
            <a:endParaRPr/>
          </a:p>
          <a:p>
            <a:pPr indent="-2857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think the suspect is guilty?</a:t>
            </a:r>
            <a:endParaRPr/>
          </a:p>
        </p:txBody>
      </p:sp>
      <p:sp>
        <p:nvSpPr>
          <p:cNvPr id="1161" name="Shape 1161"/>
          <p:cNvSpPr/>
          <p:nvPr/>
        </p:nvSpPr>
        <p:spPr>
          <a:xfrm>
            <a:off x="2878138" y="6248400"/>
            <a:ext cx="1511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“standard”</a:t>
            </a:r>
            <a:endParaRPr/>
          </a:p>
        </p:txBody>
      </p:sp>
      <p:sp>
        <p:nvSpPr>
          <p:cNvPr id="1162" name="Shape 1162"/>
          <p:cNvSpPr/>
          <p:nvPr/>
        </p:nvSpPr>
        <p:spPr>
          <a:xfrm>
            <a:off x="-14288" y="3657600"/>
            <a:ext cx="4206876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blood sample 3 from crime scene</a:t>
            </a:r>
            <a:endParaRPr/>
          </a:p>
        </p:txBody>
      </p:sp>
      <p:sp>
        <p:nvSpPr>
          <p:cNvPr id="1163" name="Shape 1163"/>
          <p:cNvSpPr/>
          <p:nvPr/>
        </p:nvSpPr>
        <p:spPr>
          <a:xfrm>
            <a:off x="2876550" y="4114800"/>
            <a:ext cx="15113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“standard”</a:t>
            </a:r>
            <a:endParaRPr/>
          </a:p>
        </p:txBody>
      </p:sp>
      <p:sp>
        <p:nvSpPr>
          <p:cNvPr id="1164" name="Shape 1164"/>
          <p:cNvSpPr/>
          <p:nvPr/>
        </p:nvSpPr>
        <p:spPr>
          <a:xfrm>
            <a:off x="-11113" y="2590800"/>
            <a:ext cx="4206876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blood sample 1 from crime scene</a:t>
            </a:r>
            <a:endParaRPr b="1" sz="2000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Shape 1165"/>
          <p:cNvSpPr/>
          <p:nvPr/>
        </p:nvSpPr>
        <p:spPr>
          <a:xfrm>
            <a:off x="-12700" y="3124200"/>
            <a:ext cx="42068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blood sample 2 from crime scene</a:t>
            </a:r>
            <a:endParaRPr/>
          </a:p>
        </p:txBody>
      </p:sp>
      <p:sp>
        <p:nvSpPr>
          <p:cNvPr id="1166" name="Shape 1166"/>
          <p:cNvSpPr/>
          <p:nvPr/>
        </p:nvSpPr>
        <p:spPr>
          <a:xfrm>
            <a:off x="4097338" y="2514600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Shape 1167"/>
          <p:cNvSpPr/>
          <p:nvPr/>
        </p:nvSpPr>
        <p:spPr>
          <a:xfrm>
            <a:off x="6532563" y="3048000"/>
            <a:ext cx="1295400" cy="4572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Shape 1168"/>
          <p:cNvSpPr/>
          <p:nvPr/>
        </p:nvSpPr>
        <p:spPr>
          <a:xfrm>
            <a:off x="6357938" y="2514600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Shape 1169"/>
          <p:cNvSpPr/>
          <p:nvPr/>
        </p:nvSpPr>
        <p:spPr>
          <a:xfrm>
            <a:off x="7146925" y="2514600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Shape 1170"/>
          <p:cNvSpPr/>
          <p:nvPr/>
        </p:nvSpPr>
        <p:spPr>
          <a:xfrm>
            <a:off x="4097338" y="3570288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Shape 1171"/>
          <p:cNvSpPr/>
          <p:nvPr/>
        </p:nvSpPr>
        <p:spPr>
          <a:xfrm>
            <a:off x="6359525" y="3570288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Shape 1172"/>
          <p:cNvSpPr/>
          <p:nvPr/>
        </p:nvSpPr>
        <p:spPr>
          <a:xfrm>
            <a:off x="7146925" y="3570288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Shape 1173"/>
          <p:cNvSpPr/>
          <p:nvPr/>
        </p:nvSpPr>
        <p:spPr>
          <a:xfrm>
            <a:off x="923925" y="5562600"/>
            <a:ext cx="34734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blood sample from victim 2</a:t>
            </a:r>
            <a:endParaRPr/>
          </a:p>
        </p:txBody>
      </p:sp>
      <p:sp>
        <p:nvSpPr>
          <p:cNvPr id="1174" name="Shape 1174"/>
          <p:cNvSpPr/>
          <p:nvPr/>
        </p:nvSpPr>
        <p:spPr>
          <a:xfrm>
            <a:off x="922338" y="5105400"/>
            <a:ext cx="34734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blood sample from victim 1</a:t>
            </a:r>
            <a:endParaRPr/>
          </a:p>
        </p:txBody>
      </p:sp>
      <p:sp>
        <p:nvSpPr>
          <p:cNvPr id="1175" name="Shape 1175"/>
          <p:cNvSpPr/>
          <p:nvPr/>
        </p:nvSpPr>
        <p:spPr>
          <a:xfrm>
            <a:off x="6530975" y="5097463"/>
            <a:ext cx="1295400" cy="457200"/>
          </a:xfrm>
          <a:prstGeom prst="ellipse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Shape 1176"/>
          <p:cNvSpPr/>
          <p:nvPr/>
        </p:nvSpPr>
        <p:spPr>
          <a:xfrm>
            <a:off x="4516438" y="5554663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008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Shape 1177"/>
          <p:cNvSpPr/>
          <p:nvPr/>
        </p:nvSpPr>
        <p:spPr>
          <a:xfrm>
            <a:off x="5786438" y="5622925"/>
            <a:ext cx="2049462" cy="322263"/>
          </a:xfrm>
          <a:prstGeom prst="ellipse">
            <a:avLst/>
          </a:prstGeom>
          <a:noFill/>
          <a:ln cap="flat" cmpd="sng" w="38100">
            <a:solidFill>
              <a:srgbClr val="008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Shape 1178"/>
          <p:cNvSpPr/>
          <p:nvPr/>
        </p:nvSpPr>
        <p:spPr>
          <a:xfrm>
            <a:off x="7885113" y="2362200"/>
            <a:ext cx="1173162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Shape 1179"/>
          <p:cNvSpPr/>
          <p:nvPr/>
        </p:nvSpPr>
        <p:spPr>
          <a:xfrm>
            <a:off x="709613" y="4572000"/>
            <a:ext cx="34861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blood sample from suspect</a:t>
            </a:r>
            <a:endParaRPr/>
          </a:p>
        </p:txBody>
      </p:sp>
      <p:sp>
        <p:nvSpPr>
          <p:cNvPr id="1180" name="Shape 1180"/>
          <p:cNvSpPr/>
          <p:nvPr/>
        </p:nvSpPr>
        <p:spPr>
          <a:xfrm>
            <a:off x="4097338" y="4564063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Shape 1181"/>
          <p:cNvSpPr/>
          <p:nvPr/>
        </p:nvSpPr>
        <p:spPr>
          <a:xfrm>
            <a:off x="6359525" y="4584700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Shape 1182"/>
          <p:cNvSpPr/>
          <p:nvPr/>
        </p:nvSpPr>
        <p:spPr>
          <a:xfrm>
            <a:off x="7148513" y="4573588"/>
            <a:ext cx="533400" cy="457200"/>
          </a:xfrm>
          <a:prstGeom prst="ellipse">
            <a:avLst/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Shape 1183"/>
          <p:cNvSpPr/>
          <p:nvPr/>
        </p:nvSpPr>
        <p:spPr>
          <a:xfrm>
            <a:off x="7823200" y="4641850"/>
            <a:ext cx="1370013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OJ Simpson</a:t>
            </a:r>
            <a:endParaRPr/>
          </a:p>
        </p:txBody>
      </p:sp>
      <p:sp>
        <p:nvSpPr>
          <p:cNvPr id="1184" name="Shape 1184"/>
          <p:cNvSpPr/>
          <p:nvPr/>
        </p:nvSpPr>
        <p:spPr>
          <a:xfrm>
            <a:off x="8174038" y="5143500"/>
            <a:ext cx="1019175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 Brown</a:t>
            </a:r>
            <a:endParaRPr/>
          </a:p>
        </p:txBody>
      </p:sp>
      <p:sp>
        <p:nvSpPr>
          <p:cNvPr id="1185" name="Shape 1185"/>
          <p:cNvSpPr/>
          <p:nvPr/>
        </p:nvSpPr>
        <p:spPr>
          <a:xfrm>
            <a:off x="8016875" y="5686425"/>
            <a:ext cx="1268413" cy="336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R Goldman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hape 119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Uses: Paternity </a:t>
            </a:r>
            <a:endParaRPr/>
          </a:p>
        </p:txBody>
      </p:sp>
      <p:sp>
        <p:nvSpPr>
          <p:cNvPr descr="Rectangle: Click to edit Master text styles Second level Third level Fourth level Fifth level" id="1192" name="Shape 1192"/>
          <p:cNvSpPr txBox="1"/>
          <p:nvPr>
            <p:ph idx="1" type="body"/>
          </p:nvPr>
        </p:nvSpPr>
        <p:spPr>
          <a:xfrm>
            <a:off x="838200" y="1371600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Who’s the father?</a:t>
            </a:r>
            <a:endParaRPr/>
          </a:p>
        </p:txBody>
      </p:sp>
      <p:sp>
        <p:nvSpPr>
          <p:cNvPr id="1193" name="Shape 1193"/>
          <p:cNvSpPr txBox="1"/>
          <p:nvPr/>
        </p:nvSpPr>
        <p:spPr>
          <a:xfrm>
            <a:off x="2381250" y="6003925"/>
            <a:ext cx="43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Shape 1194"/>
          <p:cNvSpPr/>
          <p:nvPr/>
        </p:nvSpPr>
        <p:spPr>
          <a:xfrm>
            <a:off x="2135188" y="2392363"/>
            <a:ext cx="735012" cy="884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endParaRPr/>
          </a:p>
        </p:txBody>
      </p:sp>
      <p:sp>
        <p:nvSpPr>
          <p:cNvPr id="1195" name="Shape 1195"/>
          <p:cNvSpPr/>
          <p:nvPr/>
        </p:nvSpPr>
        <p:spPr>
          <a:xfrm>
            <a:off x="2819400" y="2362200"/>
            <a:ext cx="3505200" cy="3978275"/>
          </a:xfrm>
          <a:prstGeom prst="rect">
            <a:avLst/>
          </a:prstGeom>
          <a:solidFill>
            <a:srgbClr val="E2D8EF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96" name="Shape 1196"/>
          <p:cNvGrpSpPr/>
          <p:nvPr/>
        </p:nvGrpSpPr>
        <p:grpSpPr>
          <a:xfrm>
            <a:off x="5354638" y="1981200"/>
            <a:ext cx="776287" cy="4191000"/>
            <a:chOff x="3373" y="1248"/>
            <a:chExt cx="489" cy="2640"/>
          </a:xfrm>
        </p:grpSpPr>
        <p:sp>
          <p:nvSpPr>
            <p:cNvPr id="1197" name="Shape 1197"/>
            <p:cNvSpPr/>
            <p:nvPr/>
          </p:nvSpPr>
          <p:spPr>
            <a:xfrm>
              <a:off x="3498" y="1593"/>
              <a:ext cx="240" cy="48"/>
            </a:xfrm>
            <a:prstGeom prst="rect">
              <a:avLst/>
            </a:prstGeom>
            <a:solidFill>
              <a:srgbClr val="0F116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Shape 1198"/>
            <p:cNvSpPr/>
            <p:nvPr/>
          </p:nvSpPr>
          <p:spPr>
            <a:xfrm>
              <a:off x="3373" y="1248"/>
              <a:ext cx="48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5"/>
                  </a:solidFill>
                  <a:latin typeface="Arial"/>
                  <a:ea typeface="Arial"/>
                  <a:cs typeface="Arial"/>
                  <a:sym typeface="Arial"/>
                </a:rPr>
                <a:t>child</a:t>
              </a:r>
              <a:endParaRPr b="1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Shape 1199"/>
            <p:cNvSpPr/>
            <p:nvPr/>
          </p:nvSpPr>
          <p:spPr>
            <a:xfrm>
              <a:off x="3498" y="1834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Shape 1200"/>
            <p:cNvSpPr/>
            <p:nvPr/>
          </p:nvSpPr>
          <p:spPr>
            <a:xfrm>
              <a:off x="3498" y="2410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Shape 1201"/>
            <p:cNvSpPr/>
            <p:nvPr/>
          </p:nvSpPr>
          <p:spPr>
            <a:xfrm>
              <a:off x="3498" y="2938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Shape 1202"/>
            <p:cNvSpPr/>
            <p:nvPr/>
          </p:nvSpPr>
          <p:spPr>
            <a:xfrm>
              <a:off x="3498" y="3274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Shape 1203"/>
            <p:cNvSpPr/>
            <p:nvPr/>
          </p:nvSpPr>
          <p:spPr>
            <a:xfrm>
              <a:off x="3498" y="3466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Shape 1204"/>
            <p:cNvSpPr/>
            <p:nvPr/>
          </p:nvSpPr>
          <p:spPr>
            <a:xfrm>
              <a:off x="3498" y="2832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Shape 1205"/>
            <p:cNvSpPr/>
            <p:nvPr/>
          </p:nvSpPr>
          <p:spPr>
            <a:xfrm>
              <a:off x="3498" y="3840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Shape 1206"/>
            <p:cNvSpPr/>
            <p:nvPr/>
          </p:nvSpPr>
          <p:spPr>
            <a:xfrm>
              <a:off x="3498" y="2112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7" name="Shape 1207"/>
          <p:cNvGrpSpPr/>
          <p:nvPr/>
        </p:nvGrpSpPr>
        <p:grpSpPr>
          <a:xfrm>
            <a:off x="2851150" y="1981200"/>
            <a:ext cx="776288" cy="4191000"/>
            <a:chOff x="1796" y="1248"/>
            <a:chExt cx="489" cy="2640"/>
          </a:xfrm>
        </p:grpSpPr>
        <p:sp>
          <p:nvSpPr>
            <p:cNvPr id="1208" name="Shape 1208"/>
            <p:cNvSpPr/>
            <p:nvPr/>
          </p:nvSpPr>
          <p:spPr>
            <a:xfrm>
              <a:off x="1796" y="1248"/>
              <a:ext cx="489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5"/>
                  </a:solidFill>
                  <a:latin typeface="Arial"/>
                  <a:ea typeface="Arial"/>
                  <a:cs typeface="Arial"/>
                  <a:sym typeface="Arial"/>
                </a:rPr>
                <a:t>Mom</a:t>
              </a:r>
              <a:endParaRPr b="1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Shape 1209"/>
            <p:cNvSpPr/>
            <p:nvPr/>
          </p:nvSpPr>
          <p:spPr>
            <a:xfrm>
              <a:off x="1920" y="1593"/>
              <a:ext cx="240" cy="48"/>
            </a:xfrm>
            <a:prstGeom prst="rect">
              <a:avLst/>
            </a:prstGeom>
            <a:solidFill>
              <a:srgbClr val="0F116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Shape 1210"/>
            <p:cNvSpPr/>
            <p:nvPr/>
          </p:nvSpPr>
          <p:spPr>
            <a:xfrm>
              <a:off x="1920" y="1929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Shape 1211"/>
            <p:cNvSpPr/>
            <p:nvPr/>
          </p:nvSpPr>
          <p:spPr>
            <a:xfrm>
              <a:off x="1920" y="3129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Shape 1212"/>
            <p:cNvSpPr/>
            <p:nvPr/>
          </p:nvSpPr>
          <p:spPr>
            <a:xfrm>
              <a:off x="1920" y="2746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Shape 1213"/>
            <p:cNvSpPr/>
            <p:nvPr/>
          </p:nvSpPr>
          <p:spPr>
            <a:xfrm>
              <a:off x="1920" y="2112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Shape 1214"/>
            <p:cNvSpPr/>
            <p:nvPr/>
          </p:nvSpPr>
          <p:spPr>
            <a:xfrm>
              <a:off x="1920" y="2938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Shape 1215"/>
            <p:cNvSpPr/>
            <p:nvPr/>
          </p:nvSpPr>
          <p:spPr>
            <a:xfrm>
              <a:off x="1920" y="3466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Shape 1216"/>
            <p:cNvSpPr/>
            <p:nvPr/>
          </p:nvSpPr>
          <p:spPr>
            <a:xfrm>
              <a:off x="1920" y="3840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7" name="Shape 1217"/>
          <p:cNvGrpSpPr/>
          <p:nvPr/>
        </p:nvGrpSpPr>
        <p:grpSpPr>
          <a:xfrm>
            <a:off x="3832225" y="1981200"/>
            <a:ext cx="481013" cy="3886200"/>
            <a:chOff x="2414" y="1248"/>
            <a:chExt cx="303" cy="2448"/>
          </a:xfrm>
        </p:grpSpPr>
        <p:sp>
          <p:nvSpPr>
            <p:cNvPr id="1218" name="Shape 1218"/>
            <p:cNvSpPr/>
            <p:nvPr/>
          </p:nvSpPr>
          <p:spPr>
            <a:xfrm>
              <a:off x="2446" y="1593"/>
              <a:ext cx="240" cy="48"/>
            </a:xfrm>
            <a:prstGeom prst="rect">
              <a:avLst/>
            </a:prstGeom>
            <a:solidFill>
              <a:srgbClr val="0F116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Shape 1219"/>
            <p:cNvSpPr/>
            <p:nvPr/>
          </p:nvSpPr>
          <p:spPr>
            <a:xfrm>
              <a:off x="2446" y="3129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Shape 1220"/>
            <p:cNvSpPr/>
            <p:nvPr/>
          </p:nvSpPr>
          <p:spPr>
            <a:xfrm>
              <a:off x="2446" y="2256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Shape 1221"/>
            <p:cNvSpPr/>
            <p:nvPr/>
          </p:nvSpPr>
          <p:spPr>
            <a:xfrm>
              <a:off x="2414" y="1248"/>
              <a:ext cx="303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5"/>
                  </a:solidFill>
                  <a:latin typeface="Arial"/>
                  <a:ea typeface="Arial"/>
                  <a:cs typeface="Arial"/>
                  <a:sym typeface="Arial"/>
                </a:rPr>
                <a:t>F1</a:t>
              </a:r>
              <a:endParaRPr b="1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Shape 1222"/>
            <p:cNvSpPr/>
            <p:nvPr/>
          </p:nvSpPr>
          <p:spPr>
            <a:xfrm>
              <a:off x="2445" y="1929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Shape 1223"/>
            <p:cNvSpPr/>
            <p:nvPr/>
          </p:nvSpPr>
          <p:spPr>
            <a:xfrm>
              <a:off x="2445" y="2640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Shape 1224"/>
            <p:cNvSpPr/>
            <p:nvPr/>
          </p:nvSpPr>
          <p:spPr>
            <a:xfrm>
              <a:off x="2445" y="2832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Shape 1225"/>
            <p:cNvSpPr/>
            <p:nvPr/>
          </p:nvSpPr>
          <p:spPr>
            <a:xfrm>
              <a:off x="2446" y="3312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Shape 1226"/>
            <p:cNvSpPr/>
            <p:nvPr/>
          </p:nvSpPr>
          <p:spPr>
            <a:xfrm>
              <a:off x="2446" y="3648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7" name="Shape 1227"/>
          <p:cNvGrpSpPr/>
          <p:nvPr/>
        </p:nvGrpSpPr>
        <p:grpSpPr>
          <a:xfrm>
            <a:off x="4668838" y="1981200"/>
            <a:ext cx="481012" cy="4191000"/>
            <a:chOff x="2941" y="1248"/>
            <a:chExt cx="303" cy="2640"/>
          </a:xfrm>
        </p:grpSpPr>
        <p:sp>
          <p:nvSpPr>
            <p:cNvPr id="1228" name="Shape 1228"/>
            <p:cNvSpPr/>
            <p:nvPr/>
          </p:nvSpPr>
          <p:spPr>
            <a:xfrm>
              <a:off x="2972" y="1593"/>
              <a:ext cx="240" cy="48"/>
            </a:xfrm>
            <a:prstGeom prst="rect">
              <a:avLst/>
            </a:prstGeom>
            <a:solidFill>
              <a:srgbClr val="0F116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Shape 1229"/>
            <p:cNvSpPr/>
            <p:nvPr/>
          </p:nvSpPr>
          <p:spPr>
            <a:xfrm>
              <a:off x="2972" y="1834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Shape 1230"/>
            <p:cNvSpPr/>
            <p:nvPr/>
          </p:nvSpPr>
          <p:spPr>
            <a:xfrm>
              <a:off x="2972" y="2410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Shape 1231"/>
            <p:cNvSpPr/>
            <p:nvPr/>
          </p:nvSpPr>
          <p:spPr>
            <a:xfrm>
              <a:off x="2973" y="3024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Shape 1232"/>
            <p:cNvSpPr/>
            <p:nvPr/>
          </p:nvSpPr>
          <p:spPr>
            <a:xfrm>
              <a:off x="2972" y="3274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Shape 1233"/>
            <p:cNvSpPr/>
            <p:nvPr/>
          </p:nvSpPr>
          <p:spPr>
            <a:xfrm>
              <a:off x="2941" y="1248"/>
              <a:ext cx="303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5"/>
                  </a:solidFill>
                  <a:latin typeface="Arial"/>
                  <a:ea typeface="Arial"/>
                  <a:cs typeface="Arial"/>
                  <a:sym typeface="Arial"/>
                </a:rPr>
                <a:t>F2</a:t>
              </a:r>
              <a:endParaRPr b="1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Shape 1234"/>
            <p:cNvSpPr/>
            <p:nvPr/>
          </p:nvSpPr>
          <p:spPr>
            <a:xfrm>
              <a:off x="2973" y="2832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Shape 1235"/>
            <p:cNvSpPr/>
            <p:nvPr/>
          </p:nvSpPr>
          <p:spPr>
            <a:xfrm>
              <a:off x="2973" y="3840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Shape 1236"/>
            <p:cNvSpPr/>
            <p:nvPr/>
          </p:nvSpPr>
          <p:spPr>
            <a:xfrm>
              <a:off x="2972" y="2016"/>
              <a:ext cx="240" cy="48"/>
            </a:xfrm>
            <a:prstGeom prst="rect">
              <a:avLst/>
            </a:prstGeom>
            <a:solidFill>
              <a:schemeClr val="dk2"/>
            </a:solidFill>
            <a:ln cap="flat" cmpd="sng" w="9525">
              <a:solidFill>
                <a:schemeClr val="dk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7" name="Shape 1237"/>
          <p:cNvSpPr txBox="1"/>
          <p:nvPr/>
        </p:nvSpPr>
        <p:spPr>
          <a:xfrm>
            <a:off x="2381250" y="1981200"/>
            <a:ext cx="43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Shape 1238"/>
          <p:cNvSpPr/>
          <p:nvPr/>
        </p:nvSpPr>
        <p:spPr>
          <a:xfrm>
            <a:off x="3003550" y="2749550"/>
            <a:ext cx="509588" cy="350202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Shape 1239"/>
          <p:cNvSpPr/>
          <p:nvPr/>
        </p:nvSpPr>
        <p:spPr>
          <a:xfrm>
            <a:off x="5487988" y="2749550"/>
            <a:ext cx="509587" cy="350202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Shape 1240"/>
          <p:cNvSpPr/>
          <p:nvPr/>
        </p:nvSpPr>
        <p:spPr>
          <a:xfrm>
            <a:off x="3781425" y="2749550"/>
            <a:ext cx="509588" cy="350202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Shape 1241"/>
          <p:cNvSpPr/>
          <p:nvPr/>
        </p:nvSpPr>
        <p:spPr>
          <a:xfrm>
            <a:off x="4681538" y="2749550"/>
            <a:ext cx="509587" cy="350202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Shape 1242"/>
          <p:cNvSpPr/>
          <p:nvPr/>
        </p:nvSpPr>
        <p:spPr>
          <a:xfrm>
            <a:off x="4565650" y="2420938"/>
            <a:ext cx="654050" cy="3870325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Shape 1248"/>
          <p:cNvSpPr txBox="1"/>
          <p:nvPr>
            <p:ph type="title"/>
          </p:nvPr>
        </p:nvSpPr>
        <p:spPr>
          <a:xfrm>
            <a:off x="609600" y="685800"/>
            <a:ext cx="8534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Polymerase Chain Reaction</a:t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-07-PolymeraseChain-L" id="1249" name="Shape 1249"/>
          <p:cNvPicPr preferRelativeResize="0"/>
          <p:nvPr/>
        </p:nvPicPr>
        <p:blipFill rotWithShape="1">
          <a:blip r:embed="rId3">
            <a:alphaModFix/>
          </a:blip>
          <a:srcRect b="3600" l="0" r="0" t="0"/>
          <a:stretch/>
        </p:blipFill>
        <p:spPr>
          <a:xfrm>
            <a:off x="4505325" y="1219200"/>
            <a:ext cx="463867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: Click to edit Master text styles Second level Third level Fourth level Fifth level" id="1250" name="Shape 1250"/>
          <p:cNvSpPr txBox="1"/>
          <p:nvPr>
            <p:ph idx="1" type="body"/>
          </p:nvPr>
        </p:nvSpPr>
        <p:spPr>
          <a:xfrm>
            <a:off x="678656" y="1371600"/>
            <a:ext cx="38862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DNA copy machine!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Use bacterial enzyme: </a:t>
            </a:r>
            <a:r>
              <a:rPr b="1" i="1" lang="en-US" sz="30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Taq DNA polymerase</a:t>
            </a:r>
            <a:endParaRPr b="1" i="0" sz="30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Heat extreme tolerance</a:t>
            </a:r>
            <a:r>
              <a:rPr b="1" i="1" lang="en-US" sz="2800" u="none" cap="none" strike="noStrike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9069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nguinL" id="1251" name="Shape 12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31750" y="5559425"/>
            <a:ext cx="1274763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Shape 1257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PCR process</a:t>
            </a:r>
            <a:endParaRPr/>
          </a:p>
        </p:txBody>
      </p:sp>
      <p:pic>
        <p:nvPicPr>
          <p:cNvPr id="1258" name="Shape 1258"/>
          <p:cNvPicPr preferRelativeResize="0"/>
          <p:nvPr/>
        </p:nvPicPr>
        <p:blipFill rotWithShape="1">
          <a:blip r:embed="rId3">
            <a:alphaModFix/>
          </a:blip>
          <a:srcRect b="2251" l="0" r="0" t="2250"/>
          <a:stretch/>
        </p:blipFill>
        <p:spPr>
          <a:xfrm>
            <a:off x="3124200" y="2943225"/>
            <a:ext cx="5969000" cy="3879850"/>
          </a:xfrm>
          <a:prstGeom prst="rect">
            <a:avLst/>
          </a:prstGeom>
          <a:noFill/>
          <a:ln>
            <a:noFill/>
          </a:ln>
        </p:spPr>
      </p:pic>
      <p:sp>
        <p:nvSpPr>
          <p:cNvPr descr="Rectangle: Click to edit Master text styles Second level Third level Fourth level Fifth level" id="1259" name="Shape 1259"/>
          <p:cNvSpPr txBox="1"/>
          <p:nvPr>
            <p:ph idx="1" type="body"/>
          </p:nvPr>
        </p:nvSpPr>
        <p:spPr>
          <a:xfrm>
            <a:off x="573088" y="1295400"/>
            <a:ext cx="857091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28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What do you need to do?</a:t>
            </a:r>
            <a:endParaRPr/>
          </a:p>
          <a:p>
            <a:pPr indent="-285750" lvl="1" marL="74295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◆"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tube: DNA, DNA polymerase enzyme, primer, nucleotides 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◆"/>
            </a:pPr>
            <a:r>
              <a:rPr b="1" i="0" lang="en-US" sz="1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denature DNA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heat (</a:t>
            </a:r>
            <a:r>
              <a:rPr b="1" i="0" lang="en-US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90°C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DNA to separate strands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Noto Sans Symbols"/>
              <a:buChar char="◆"/>
            </a:pPr>
            <a:r>
              <a:rPr b="1" i="0" lang="en-US" sz="1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anneal DNA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cool to hybridize with primers &amp; build DNA (</a:t>
            </a:r>
            <a:r>
              <a:rPr b="1" i="0" lang="en-US" sz="18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extension</a:t>
            </a: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pic>
        <p:nvPicPr>
          <p:cNvPr descr="penguinL" id="1260" name="Shape 12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0" y="5562600"/>
            <a:ext cx="1274763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1" name="Shape 1261"/>
          <p:cNvSpPr/>
          <p:nvPr/>
        </p:nvSpPr>
        <p:spPr>
          <a:xfrm flipH="1">
            <a:off x="550863" y="3482975"/>
            <a:ext cx="2433637" cy="1227138"/>
          </a:xfrm>
          <a:prstGeom prst="wedgeEllipseCallout">
            <a:avLst>
              <a:gd fmla="val 30426" name="adj1"/>
              <a:gd fmla="val 133440" name="adj2"/>
            </a:avLst>
          </a:prstGeom>
          <a:solidFill>
            <a:srgbClr val="FFEA18"/>
          </a:solidFill>
          <a:ln cap="flat" cmpd="sng" w="38100">
            <a:solidFill>
              <a:srgbClr val="CC0000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does 90°C</a:t>
            </a:r>
            <a:br>
              <a:rPr b="1" lang="en-US" sz="1800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US" sz="1800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to our</a:t>
            </a:r>
            <a:br>
              <a:rPr b="1" lang="en-US" sz="1800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-US" sz="1800">
                <a:solidFill>
                  <a:srgbClr val="0F116A"/>
                </a:solidFill>
                <a:latin typeface="Comic Sans MS"/>
                <a:ea typeface="Comic Sans MS"/>
                <a:cs typeface="Comic Sans MS"/>
                <a:sym typeface="Comic Sans MS"/>
              </a:rPr>
              <a:t>DNA polymerase?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6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Shape 1267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Transgenics – </a:t>
            </a:r>
            <a:r>
              <a:rPr b="1" i="1" lang="en-US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organisms with foreign DNA</a:t>
            </a:r>
            <a:endParaRPr b="1" i="1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ctangle: Click to edit Master text styles Second level Third level Fourth level Fifth level" id="1268" name="Shape 1268"/>
          <p:cNvSpPr txBox="1"/>
          <p:nvPr>
            <p:ph idx="1" type="body"/>
          </p:nvPr>
        </p:nvSpPr>
        <p:spPr>
          <a:xfrm>
            <a:off x="838200" y="1371600"/>
            <a:ext cx="7772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Genetically modified organisms (GMO)</a:t>
            </a:r>
            <a:endParaRPr/>
          </a:p>
          <a:p>
            <a:pPr indent="-285750" lvl="1" marL="74295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Noto Sans Symbols"/>
              <a:buChar char="◆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Uses include: to produce pharmaceuticals, increase resistance to disease, increase nutrient density  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Protect crops from insects</a:t>
            </a: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BT corn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28600" lvl="3" marL="1600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corn produces a bacterial toxin that kills corn borer (caterpillar pest of corn)</a:t>
            </a:r>
            <a:endParaRPr/>
          </a:p>
          <a:p>
            <a:pPr indent="-228600" lvl="2" marL="114300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Extend growing season</a:t>
            </a: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fishberries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28600" lvl="3" marL="1600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strawberries with an anti-freezing gene from flounder</a:t>
            </a:r>
            <a:endParaRPr/>
          </a:p>
          <a:p>
            <a:pPr indent="-228600" lvl="2" marL="114300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b="1" i="0" lang="en-US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Improve quality of food</a:t>
            </a: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b="1" i="0" lang="en-US" sz="2400" u="none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golden rice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228600" lvl="3" marL="16002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•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rice producing vitamin A </a:t>
            </a:r>
            <a:b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improves nutritional value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9" name="Shape 1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656263"/>
            <a:ext cx="2057400" cy="1201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Shape 1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979096">
            <a:off x="-77787" y="4116387"/>
            <a:ext cx="2286000" cy="75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Shape 1271"/>
          <p:cNvPicPr preferRelativeResize="0"/>
          <p:nvPr/>
        </p:nvPicPr>
        <p:blipFill rotWithShape="1">
          <a:blip r:embed="rId5">
            <a:alphaModFix/>
          </a:blip>
          <a:srcRect b="5236" l="16290" r="11700" t="26183"/>
          <a:stretch/>
        </p:blipFill>
        <p:spPr>
          <a:xfrm>
            <a:off x="7461325" y="5486400"/>
            <a:ext cx="1629436" cy="10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Shape 1277"/>
          <p:cNvSpPr txBox="1"/>
          <p:nvPr>
            <p:ph type="title"/>
          </p:nvPr>
        </p:nvSpPr>
        <p:spPr>
          <a:xfrm>
            <a:off x="609600" y="685800"/>
            <a:ext cx="8301038" cy="693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Transformed Eukaryotes</a:t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8" name="Shape 1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95400"/>
            <a:ext cx="3467100" cy="2082800"/>
          </a:xfrm>
          <a:prstGeom prst="rect">
            <a:avLst/>
          </a:prstGeom>
          <a:noFill/>
          <a:ln>
            <a:noFill/>
          </a:ln>
          <a:effectLst>
            <a:outerShdw rotWithShape="0" algn="ctr" dir="2700000" dist="35921">
              <a:srgbClr val="000005"/>
            </a:outerShdw>
          </a:effectLst>
        </p:spPr>
      </p:pic>
      <p:sp>
        <p:nvSpPr>
          <p:cNvPr id="1279" name="Shape 1279"/>
          <p:cNvSpPr/>
          <p:nvPr/>
        </p:nvSpPr>
        <p:spPr>
          <a:xfrm>
            <a:off x="4343400" y="1258888"/>
            <a:ext cx="2698750" cy="488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Jelly fish “GFP”</a:t>
            </a:r>
            <a:endParaRPr/>
          </a:p>
        </p:txBody>
      </p:sp>
      <p:pic>
        <p:nvPicPr>
          <p:cNvPr id="1280" name="Shape 12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2333" y="3581400"/>
            <a:ext cx="2286000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1" name="Shape 1281"/>
          <p:cNvSpPr txBox="1"/>
          <p:nvPr/>
        </p:nvSpPr>
        <p:spPr>
          <a:xfrm>
            <a:off x="152400" y="4495800"/>
            <a:ext cx="17526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Indicators of aquatic pollutants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2" name="Shape 12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1848757"/>
            <a:ext cx="28575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Shape 128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553" y="4377096"/>
            <a:ext cx="3201193" cy="2400895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Shape 1284"/>
          <p:cNvSpPr txBox="1"/>
          <p:nvPr/>
        </p:nvSpPr>
        <p:spPr>
          <a:xfrm>
            <a:off x="5417803" y="3962400"/>
            <a:ext cx="32249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Myostatin protein modification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Shape 128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Clone</a:t>
            </a:r>
            <a:endParaRPr/>
          </a:p>
        </p:txBody>
      </p:sp>
      <p:sp>
        <p:nvSpPr>
          <p:cNvPr id="1290" name="Shape 1290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 genetically identical organism or a group of cells derived from a single cell</a:t>
            </a:r>
            <a:endParaRPr/>
          </a:p>
        </p:txBody>
      </p:sp>
      <p:pic>
        <p:nvPicPr>
          <p:cNvPr id="1291" name="Shape 12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2636322"/>
            <a:ext cx="4619625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Shape 1292"/>
          <p:cNvSpPr txBox="1"/>
          <p:nvPr/>
        </p:nvSpPr>
        <p:spPr>
          <a:xfrm>
            <a:off x="1066800" y="3352800"/>
            <a:ext cx="2819400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Major goal of cloning: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The production of stem cells!</a:t>
            </a:r>
            <a:endParaRPr b="1" sz="2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6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Shape 1297"/>
          <p:cNvSpPr txBox="1"/>
          <p:nvPr>
            <p:ph type="title"/>
          </p:nvPr>
        </p:nvSpPr>
        <p:spPr>
          <a:xfrm>
            <a:off x="685800" y="609600"/>
            <a:ext cx="8229600" cy="96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Cloning Process</a:t>
            </a:r>
            <a:endParaRPr/>
          </a:p>
        </p:txBody>
      </p:sp>
      <p:sp>
        <p:nvSpPr>
          <p:cNvPr id="1298" name="Shape 1298"/>
          <p:cNvSpPr txBox="1"/>
          <p:nvPr>
            <p:ph idx="1" type="body"/>
          </p:nvPr>
        </p:nvSpPr>
        <p:spPr>
          <a:xfrm>
            <a:off x="609600" y="1371600"/>
            <a:ext cx="46482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Take the nucleus from a </a:t>
            </a:r>
            <a:r>
              <a:rPr b="1" i="0" lang="en-US" sz="26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somatic</a:t>
            </a:r>
            <a:r>
              <a:rPr b="1" i="0" lang="en-US" sz="2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(body) cell donor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Obtain unfertilized </a:t>
            </a:r>
            <a:r>
              <a:rPr b="1" i="0" lang="en-US" sz="2600" u="sng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egg</a:t>
            </a:r>
            <a:r>
              <a:rPr b="1" i="0" lang="en-US" sz="2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and remove its nucleus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Transfer nucleus from somatic cell into egg cell.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Provide needed proteins/signals to begin division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520"/>
              </a:spcBef>
              <a:spcAft>
                <a:spcPts val="0"/>
              </a:spcAft>
              <a:buClr>
                <a:srgbClr val="0F116A"/>
              </a:buClr>
              <a:buSzPts val="312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Implant embryo into uterus to continue with development</a:t>
            </a:r>
            <a:endParaRPr b="1" baseline="-25000" i="0" sz="2600" u="none" cap="none" strike="noStrik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9" name="Shape 129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0" y="1295400"/>
            <a:ext cx="3810000" cy="551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3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Shape 1304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Newest Gene Editing Technology</a:t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5" name="Shape 1305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CRISPR Cas9 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Disease cures? 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Designer babies?</a:t>
            </a:r>
            <a:endParaRPr/>
          </a:p>
          <a:p>
            <a: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#1 – </a:t>
            </a:r>
            <a:r>
              <a:rPr b="1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Bozeman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 #2 – </a:t>
            </a:r>
            <a:r>
              <a:rPr b="1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Ted Talk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Shape 92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Recombinant DNA</a:t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Shape 927"/>
          <p:cNvSpPr txBox="1"/>
          <p:nvPr>
            <p:ph idx="1" type="body"/>
          </p:nvPr>
        </p:nvSpPr>
        <p:spPr>
          <a:xfrm>
            <a:off x="838200" y="13716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Taking DNA from two sources and combining then into one molecule.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Occurs naturally by:</a:t>
            </a:r>
            <a:endParaRPr/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FE0AFE"/>
                </a:solidFill>
                <a:latin typeface="Arial"/>
                <a:ea typeface="Arial"/>
                <a:cs typeface="Arial"/>
                <a:sym typeface="Arial"/>
              </a:rPr>
              <a:t>viral transduction</a:t>
            </a:r>
            <a:endParaRPr b="1" i="0" sz="2400" u="none" cap="none" strike="noStrik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bacterial transformation</a:t>
            </a:r>
            <a:endParaRPr b="1" i="0" sz="2400" u="none" cap="none" strike="noStrik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bacterial</a:t>
            </a: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conjugation</a:t>
            </a:r>
            <a:endParaRPr/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Biotechnology (genetic engineering)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Engineering genes in the Lab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2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Shape 933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Biotechnology </a:t>
            </a:r>
            <a:endParaRPr/>
          </a:p>
        </p:txBody>
      </p:sp>
      <p:sp>
        <p:nvSpPr>
          <p:cNvPr descr="Rectangle: Click to edit Master text styles Second level Third level Fourth level Fifth level" id="934" name="Shape 934"/>
          <p:cNvSpPr txBox="1"/>
          <p:nvPr>
            <p:ph idx="1" type="body"/>
          </p:nvPr>
        </p:nvSpPr>
        <p:spPr>
          <a:xfrm>
            <a:off x="762000" y="13716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Electrophoresis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Recombinant Technology 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Polymerase Chain Reaction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Transgenics/GMO’s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Cloning</a:t>
            </a:r>
            <a:endParaRPr/>
          </a:p>
          <a:p>
            <a:pPr indent="-1143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None/>
            </a:pPr>
            <a:r>
              <a:t/>
            </a:r>
            <a:endParaRPr b="1" i="0" sz="3000" u="none" cap="none" strike="noStrik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1" lang="en-US" sz="30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Understand the basics of each process</a:t>
            </a:r>
            <a:endParaRPr/>
          </a:p>
          <a:p>
            <a:pPr indent="-179069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Shape 940"/>
          <p:cNvSpPr txBox="1"/>
          <p:nvPr>
            <p:ph type="title"/>
          </p:nvPr>
        </p:nvSpPr>
        <p:spPr>
          <a:xfrm>
            <a:off x="609600" y="685800"/>
            <a:ext cx="83058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Many uses of restriction enzymes…</a:t>
            </a:r>
            <a:endParaRPr/>
          </a:p>
        </p:txBody>
      </p:sp>
      <p:sp>
        <p:nvSpPr>
          <p:cNvPr descr="Rectangle: Click to edit Master text styles Second level Third level Fourth level Fifth level" id="941" name="Shape 941"/>
          <p:cNvSpPr txBox="1"/>
          <p:nvPr>
            <p:ph idx="1" type="body"/>
          </p:nvPr>
        </p:nvSpPr>
        <p:spPr>
          <a:xfrm>
            <a:off x="838200" y="13716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Besides cloning DNA….</a:t>
            </a:r>
            <a:endParaRPr b="1" i="0" sz="3000" u="none" cap="none" strike="noStrik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Compare DNA sequences from different people or organisms!  </a:t>
            </a:r>
            <a:endParaRPr b="1" i="1" sz="3000" u="none" cap="none" strike="noStrik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forensics</a:t>
            </a:r>
            <a:endParaRPr/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medical diagnostics</a:t>
            </a:r>
            <a:endParaRPr/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paternity</a:t>
            </a:r>
            <a:endParaRPr/>
          </a:p>
          <a:p>
            <a:pPr indent="-2286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evolutionary relationships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b="1" i="1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RFLP’s – </a:t>
            </a:r>
            <a:r>
              <a:rPr b="1" i="1" lang="en-US" sz="2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i="1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estriction </a:t>
            </a:r>
            <a:r>
              <a:rPr b="1" i="1" lang="en-US" sz="2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b="1" i="1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ragment </a:t>
            </a:r>
            <a:endParaRPr/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rPr b="1" i="1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  <a:r>
              <a:rPr b="1" i="1" lang="en-US" sz="2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i="1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ength </a:t>
            </a:r>
            <a:r>
              <a:rPr b="1" i="1" lang="en-US" sz="28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i="1" lang="en-US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olymorphisms</a:t>
            </a:r>
            <a:endParaRPr/>
          </a:p>
          <a:p>
            <a:pPr indent="-342900" lvl="2" marL="120015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900"/>
              <a:buFont typeface="Noto Sans Symbols"/>
              <a:buChar char="▪"/>
            </a:pPr>
            <a:r>
              <a:rPr b="1" i="1" lang="en-US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Humans are 99% the same genetically, this is what makes you different from each other</a:t>
            </a:r>
            <a:endParaRPr b="1" i="1" sz="2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20307618" id="942" name="Shape 9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800000">
            <a:off x="7169150" y="3810000"/>
            <a:ext cx="1974850" cy="1370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1189505" id="943" name="Shape 9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10800000">
            <a:off x="6629400" y="3810000"/>
            <a:ext cx="1371600" cy="811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Shape 94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Comparing Cut Up DNA:</a:t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Rectangle: Click to edit Master text styles Second level Third level Fourth level Fifth level" id="950" name="Shape 950"/>
          <p:cNvSpPr txBox="1"/>
          <p:nvPr>
            <p:ph idx="1" type="body"/>
          </p:nvPr>
        </p:nvSpPr>
        <p:spPr>
          <a:xfrm>
            <a:off x="838200" y="1371600"/>
            <a:ext cx="7772400" cy="4738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How can we compare DNA fragments?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b="1" i="0" lang="en-US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separate fragments by size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How do we separate DNA fragments?</a:t>
            </a:r>
            <a:endParaRPr/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the technique of</a:t>
            </a:r>
            <a:endParaRPr/>
          </a:p>
          <a:p>
            <a: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None/>
            </a:pPr>
            <a:r>
              <a:rPr b="1" i="0" lang="en-US" sz="2800" u="sng" cap="none" strike="noStrik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Gel Electrophoresis!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51" name="Shape 9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10200" y="3124200"/>
            <a:ext cx="2819400" cy="37034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nguinL" id="952" name="Shape 9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0" y="5562600"/>
            <a:ext cx="1274763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Second level Third level Fourth level Fifth level" id="958" name="Shape 958"/>
          <p:cNvSpPr txBox="1"/>
          <p:nvPr>
            <p:ph idx="1" type="body"/>
          </p:nvPr>
        </p:nvSpPr>
        <p:spPr>
          <a:xfrm>
            <a:off x="838200" y="1371600"/>
            <a:ext cx="80772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DNA moves through electrical agar</a:t>
            </a:r>
            <a:endParaRPr b="1" i="0" sz="3000" u="none" cap="none" strike="noStrik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DNA is </a:t>
            </a:r>
            <a:r>
              <a:rPr b="1" i="0" lang="en-US" sz="28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negatively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charged so it is attracted to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positive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◆"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Fragment size affects how far it travels</a:t>
            </a:r>
            <a:endParaRPr b="1" i="0" sz="2800" u="none" cap="none" strike="noStrik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142875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pieces travel farther (less bulk)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3" marL="142875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Noto Sans Symbols"/>
              <a:buChar char="•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large pieces travel slower &amp; lag behind</a:t>
            </a:r>
            <a:endParaRPr/>
          </a:p>
        </p:txBody>
      </p:sp>
      <p:sp>
        <p:nvSpPr>
          <p:cNvPr id="959" name="Shape 95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Gel Electrophoresis</a:t>
            </a:r>
            <a:endParaRPr b="1" i="0" sz="3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0" name="Shape 960"/>
          <p:cNvSpPr/>
          <p:nvPr/>
        </p:nvSpPr>
        <p:spPr>
          <a:xfrm>
            <a:off x="1376363" y="5846763"/>
            <a:ext cx="1828800" cy="60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Shape 961"/>
          <p:cNvSpPr/>
          <p:nvPr/>
        </p:nvSpPr>
        <p:spPr>
          <a:xfrm>
            <a:off x="1262063" y="4703763"/>
            <a:ext cx="793750" cy="842962"/>
          </a:xfrm>
          <a:custGeom>
            <a:pathLst>
              <a:path extrusionOk="0" h="120000" w="120000">
                <a:moveTo>
                  <a:pt x="480" y="0"/>
                </a:moveTo>
                <a:cubicBezTo>
                  <a:pt x="960" y="7231"/>
                  <a:pt x="0" y="14915"/>
                  <a:pt x="2400" y="22146"/>
                </a:cubicBezTo>
                <a:cubicBezTo>
                  <a:pt x="6480" y="34576"/>
                  <a:pt x="22800" y="47683"/>
                  <a:pt x="35760" y="51751"/>
                </a:cubicBezTo>
                <a:cubicBezTo>
                  <a:pt x="45120" y="57627"/>
                  <a:pt x="45840" y="62824"/>
                  <a:pt x="53280" y="70282"/>
                </a:cubicBezTo>
                <a:cubicBezTo>
                  <a:pt x="57120" y="80225"/>
                  <a:pt x="59280" y="99661"/>
                  <a:pt x="71040" y="105310"/>
                </a:cubicBezTo>
                <a:cubicBezTo>
                  <a:pt x="80640" y="109830"/>
                  <a:pt x="91920" y="110960"/>
                  <a:pt x="102480" y="112542"/>
                </a:cubicBezTo>
                <a:cubicBezTo>
                  <a:pt x="119040" y="118418"/>
                  <a:pt x="96240" y="109830"/>
                  <a:pt x="114240" y="118192"/>
                </a:cubicBezTo>
                <a:cubicBezTo>
                  <a:pt x="115920" y="118870"/>
                  <a:pt x="120000" y="120000"/>
                  <a:pt x="120000" y="120000"/>
                </a:cubicBezTo>
              </a:path>
            </a:pathLst>
          </a:custGeom>
          <a:noFill/>
          <a:ln cap="flat" cmpd="sng" w="57150">
            <a:solidFill>
              <a:srgbClr val="000005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Shape 962"/>
          <p:cNvSpPr/>
          <p:nvPr/>
        </p:nvSpPr>
        <p:spPr>
          <a:xfrm flipH="1">
            <a:off x="7693025" y="4703763"/>
            <a:ext cx="793750" cy="842962"/>
          </a:xfrm>
          <a:custGeom>
            <a:pathLst>
              <a:path extrusionOk="0" h="120000" w="120000">
                <a:moveTo>
                  <a:pt x="480" y="0"/>
                </a:moveTo>
                <a:cubicBezTo>
                  <a:pt x="960" y="7231"/>
                  <a:pt x="0" y="14915"/>
                  <a:pt x="2400" y="22146"/>
                </a:cubicBezTo>
                <a:cubicBezTo>
                  <a:pt x="6480" y="34576"/>
                  <a:pt x="22800" y="47683"/>
                  <a:pt x="35760" y="51751"/>
                </a:cubicBezTo>
                <a:cubicBezTo>
                  <a:pt x="45120" y="57627"/>
                  <a:pt x="45840" y="62824"/>
                  <a:pt x="53280" y="70282"/>
                </a:cubicBezTo>
                <a:cubicBezTo>
                  <a:pt x="57120" y="80225"/>
                  <a:pt x="59280" y="99661"/>
                  <a:pt x="71040" y="105310"/>
                </a:cubicBezTo>
                <a:cubicBezTo>
                  <a:pt x="80640" y="109830"/>
                  <a:pt x="91920" y="110960"/>
                  <a:pt x="102480" y="112542"/>
                </a:cubicBezTo>
                <a:cubicBezTo>
                  <a:pt x="119040" y="118418"/>
                  <a:pt x="96240" y="109830"/>
                  <a:pt x="114240" y="118192"/>
                </a:cubicBezTo>
                <a:cubicBezTo>
                  <a:pt x="115920" y="118870"/>
                  <a:pt x="120000" y="120000"/>
                  <a:pt x="120000" y="120000"/>
                </a:cubicBezTo>
              </a:path>
            </a:pathLst>
          </a:custGeom>
          <a:noFill/>
          <a:ln cap="flat" cmpd="sng" w="57150">
            <a:solidFill>
              <a:srgbClr val="CC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Shape 963"/>
          <p:cNvSpPr/>
          <p:nvPr/>
        </p:nvSpPr>
        <p:spPr>
          <a:xfrm>
            <a:off x="2016125" y="5313363"/>
            <a:ext cx="5676900" cy="474662"/>
          </a:xfrm>
          <a:prstGeom prst="rect">
            <a:avLst/>
          </a:prstGeom>
          <a:solidFill>
            <a:srgbClr val="FFEA18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Shape 964"/>
          <p:cNvSpPr txBox="1"/>
          <p:nvPr/>
        </p:nvSpPr>
        <p:spPr>
          <a:xfrm>
            <a:off x="7235825" y="5662613"/>
            <a:ext cx="4508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Shape 965"/>
          <p:cNvSpPr txBox="1"/>
          <p:nvPr/>
        </p:nvSpPr>
        <p:spPr>
          <a:xfrm>
            <a:off x="2012950" y="5649913"/>
            <a:ext cx="43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Shape 966"/>
          <p:cNvSpPr txBox="1"/>
          <p:nvPr/>
        </p:nvSpPr>
        <p:spPr>
          <a:xfrm>
            <a:off x="2519363" y="4856163"/>
            <a:ext cx="44132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DNA </a:t>
            </a:r>
            <a:r>
              <a:rPr b="1" lang="en-US" sz="32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→ → → → → → →</a:t>
            </a:r>
            <a:endParaRPr/>
          </a:p>
        </p:txBody>
      </p:sp>
      <p:sp>
        <p:nvSpPr>
          <p:cNvPr id="967" name="Shape 967"/>
          <p:cNvSpPr/>
          <p:nvPr/>
        </p:nvSpPr>
        <p:spPr>
          <a:xfrm>
            <a:off x="3502025" y="5416550"/>
            <a:ext cx="722313" cy="331788"/>
          </a:xfrm>
          <a:custGeom>
            <a:pathLst>
              <a:path extrusionOk="0" h="120000" w="120000">
                <a:moveTo>
                  <a:pt x="5802" y="4593"/>
                </a:moveTo>
                <a:cubicBezTo>
                  <a:pt x="21362" y="27559"/>
                  <a:pt x="40087" y="9186"/>
                  <a:pt x="57494" y="0"/>
                </a:cubicBezTo>
                <a:cubicBezTo>
                  <a:pt x="107868" y="6315"/>
                  <a:pt x="78065" y="0"/>
                  <a:pt x="104967" y="18947"/>
                </a:cubicBezTo>
                <a:cubicBezTo>
                  <a:pt x="101802" y="51100"/>
                  <a:pt x="102329" y="49952"/>
                  <a:pt x="87824" y="42488"/>
                </a:cubicBezTo>
                <a:cubicBezTo>
                  <a:pt x="73846" y="12057"/>
                  <a:pt x="58813" y="13205"/>
                  <a:pt x="40351" y="9186"/>
                </a:cubicBezTo>
                <a:cubicBezTo>
                  <a:pt x="31648" y="10909"/>
                  <a:pt x="22681" y="8612"/>
                  <a:pt x="14505" y="14354"/>
                </a:cubicBezTo>
                <a:cubicBezTo>
                  <a:pt x="0" y="23540"/>
                  <a:pt x="24263" y="41339"/>
                  <a:pt x="25318" y="42488"/>
                </a:cubicBezTo>
                <a:cubicBezTo>
                  <a:pt x="35340" y="37894"/>
                  <a:pt x="41670" y="38468"/>
                  <a:pt x="49054" y="23540"/>
                </a:cubicBezTo>
                <a:cubicBezTo>
                  <a:pt x="59076" y="24688"/>
                  <a:pt x="69098" y="25263"/>
                  <a:pt x="79120" y="28133"/>
                </a:cubicBezTo>
                <a:cubicBezTo>
                  <a:pt x="81230" y="28133"/>
                  <a:pt x="84659" y="27559"/>
                  <a:pt x="85450" y="32727"/>
                </a:cubicBezTo>
                <a:cubicBezTo>
                  <a:pt x="86505" y="40191"/>
                  <a:pt x="86769" y="53971"/>
                  <a:pt x="83340" y="56267"/>
                </a:cubicBezTo>
                <a:cubicBezTo>
                  <a:pt x="66461" y="64880"/>
                  <a:pt x="48791" y="59138"/>
                  <a:pt x="31648" y="60861"/>
                </a:cubicBezTo>
                <a:cubicBezTo>
                  <a:pt x="21890" y="64880"/>
                  <a:pt x="11868" y="66028"/>
                  <a:pt x="23208" y="88995"/>
                </a:cubicBezTo>
                <a:cubicBezTo>
                  <a:pt x="32967" y="84976"/>
                  <a:pt x="43252" y="83827"/>
                  <a:pt x="53274" y="79808"/>
                </a:cubicBezTo>
                <a:cubicBezTo>
                  <a:pt x="65142" y="74066"/>
                  <a:pt x="75428" y="64880"/>
                  <a:pt x="87824" y="60861"/>
                </a:cubicBezTo>
                <a:cubicBezTo>
                  <a:pt x="92835" y="62009"/>
                  <a:pt x="98901" y="57990"/>
                  <a:pt x="102857" y="65454"/>
                </a:cubicBezTo>
                <a:cubicBezTo>
                  <a:pt x="104967" y="69473"/>
                  <a:pt x="102857" y="79808"/>
                  <a:pt x="100747" y="84401"/>
                </a:cubicBezTo>
                <a:cubicBezTo>
                  <a:pt x="99164" y="86698"/>
                  <a:pt x="82549" y="96459"/>
                  <a:pt x="79120" y="98755"/>
                </a:cubicBezTo>
                <a:cubicBezTo>
                  <a:pt x="55648" y="94162"/>
                  <a:pt x="36659" y="86698"/>
                  <a:pt x="14505" y="75215"/>
                </a:cubicBezTo>
                <a:cubicBezTo>
                  <a:pt x="5802" y="61435"/>
                  <a:pt x="5274" y="44210"/>
                  <a:pt x="1582" y="70622"/>
                </a:cubicBezTo>
                <a:cubicBezTo>
                  <a:pt x="8967" y="119999"/>
                  <a:pt x="64087" y="84401"/>
                  <a:pt x="70417" y="84401"/>
                </a:cubicBezTo>
                <a:cubicBezTo>
                  <a:pt x="81230" y="76363"/>
                  <a:pt x="91780" y="68325"/>
                  <a:pt x="102857" y="60861"/>
                </a:cubicBezTo>
                <a:cubicBezTo>
                  <a:pt x="108659" y="52248"/>
                  <a:pt x="112615" y="47081"/>
                  <a:pt x="119999" y="47081"/>
                </a:cubicBezTo>
              </a:path>
            </a:pathLst>
          </a:custGeom>
          <a:noFill/>
          <a:ln cap="flat" cmpd="sng" w="38100">
            <a:solidFill>
              <a:srgbClr val="5E2E0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Shape 968"/>
          <p:cNvSpPr/>
          <p:nvPr/>
        </p:nvSpPr>
        <p:spPr>
          <a:xfrm>
            <a:off x="4751388" y="5467350"/>
            <a:ext cx="652462" cy="228600"/>
          </a:xfrm>
          <a:custGeom>
            <a:pathLst>
              <a:path extrusionOk="0" h="120000" w="120000">
                <a:moveTo>
                  <a:pt x="0" y="47500"/>
                </a:moveTo>
                <a:cubicBezTo>
                  <a:pt x="16934" y="35000"/>
                  <a:pt x="32408" y="11666"/>
                  <a:pt x="49927" y="0"/>
                </a:cubicBezTo>
                <a:cubicBezTo>
                  <a:pt x="60437" y="4166"/>
                  <a:pt x="72116" y="5000"/>
                  <a:pt x="80875" y="26666"/>
                </a:cubicBezTo>
                <a:cubicBezTo>
                  <a:pt x="84963" y="36666"/>
                  <a:pt x="92846" y="60833"/>
                  <a:pt x="92846" y="60833"/>
                </a:cubicBezTo>
                <a:cubicBezTo>
                  <a:pt x="87591" y="105833"/>
                  <a:pt x="83503" y="72500"/>
                  <a:pt x="73868" y="60833"/>
                </a:cubicBezTo>
                <a:cubicBezTo>
                  <a:pt x="69197" y="55000"/>
                  <a:pt x="59562" y="47500"/>
                  <a:pt x="59562" y="47500"/>
                </a:cubicBezTo>
                <a:cubicBezTo>
                  <a:pt x="29489" y="53333"/>
                  <a:pt x="32992" y="38333"/>
                  <a:pt x="18978" y="81666"/>
                </a:cubicBezTo>
                <a:cubicBezTo>
                  <a:pt x="23357" y="120000"/>
                  <a:pt x="31824" y="106666"/>
                  <a:pt x="45255" y="101666"/>
                </a:cubicBezTo>
                <a:cubicBezTo>
                  <a:pt x="69489" y="78333"/>
                  <a:pt x="42627" y="78333"/>
                  <a:pt x="90510" y="88333"/>
                </a:cubicBezTo>
                <a:cubicBezTo>
                  <a:pt x="107737" y="104166"/>
                  <a:pt x="99854" y="105000"/>
                  <a:pt x="114160" y="95000"/>
                </a:cubicBezTo>
                <a:cubicBezTo>
                  <a:pt x="120000" y="48333"/>
                  <a:pt x="114160" y="6666"/>
                  <a:pt x="95182" y="6666"/>
                </a:cubicBezTo>
              </a:path>
            </a:pathLst>
          </a:custGeom>
          <a:noFill/>
          <a:ln cap="flat" cmpd="sng" w="38100">
            <a:solidFill>
              <a:srgbClr val="5E2E0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Shape 969"/>
          <p:cNvSpPr/>
          <p:nvPr/>
        </p:nvSpPr>
        <p:spPr>
          <a:xfrm>
            <a:off x="6051550" y="5505450"/>
            <a:ext cx="390525" cy="152400"/>
          </a:xfrm>
          <a:custGeom>
            <a:pathLst>
              <a:path extrusionOk="0" h="120000" w="120000">
                <a:moveTo>
                  <a:pt x="28292" y="17142"/>
                </a:moveTo>
                <a:cubicBezTo>
                  <a:pt x="57073" y="0"/>
                  <a:pt x="77560" y="0"/>
                  <a:pt x="107804" y="8000"/>
                </a:cubicBezTo>
                <a:cubicBezTo>
                  <a:pt x="120000" y="98285"/>
                  <a:pt x="90243" y="60571"/>
                  <a:pt x="52195" y="54857"/>
                </a:cubicBezTo>
                <a:cubicBezTo>
                  <a:pt x="36097" y="57142"/>
                  <a:pt x="19024" y="50285"/>
                  <a:pt x="4390" y="64000"/>
                </a:cubicBezTo>
                <a:cubicBezTo>
                  <a:pt x="0" y="67428"/>
                  <a:pt x="5365" y="84571"/>
                  <a:pt x="8292" y="92571"/>
                </a:cubicBezTo>
                <a:cubicBezTo>
                  <a:pt x="11707" y="102857"/>
                  <a:pt x="22439" y="113142"/>
                  <a:pt x="28292" y="120000"/>
                </a:cubicBezTo>
              </a:path>
            </a:pathLst>
          </a:custGeom>
          <a:noFill/>
          <a:ln cap="flat" cmpd="sng" w="38100">
            <a:solidFill>
              <a:srgbClr val="5E2E0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Shape 970"/>
          <p:cNvSpPr/>
          <p:nvPr/>
        </p:nvSpPr>
        <p:spPr>
          <a:xfrm>
            <a:off x="7038975" y="5497513"/>
            <a:ext cx="406400" cy="130175"/>
          </a:xfrm>
          <a:custGeom>
            <a:pathLst>
              <a:path extrusionOk="0" h="120000" w="120000">
                <a:moveTo>
                  <a:pt x="0" y="0"/>
                </a:moveTo>
                <a:cubicBezTo>
                  <a:pt x="7500" y="2926"/>
                  <a:pt x="15468" y="2926"/>
                  <a:pt x="22968" y="11707"/>
                </a:cubicBezTo>
                <a:cubicBezTo>
                  <a:pt x="37500" y="27804"/>
                  <a:pt x="33750" y="95121"/>
                  <a:pt x="57656" y="120000"/>
                </a:cubicBezTo>
                <a:cubicBezTo>
                  <a:pt x="70312" y="111219"/>
                  <a:pt x="82968" y="105365"/>
                  <a:pt x="95625" y="96585"/>
                </a:cubicBezTo>
                <a:cubicBezTo>
                  <a:pt x="99375" y="92195"/>
                  <a:pt x="104531" y="92195"/>
                  <a:pt x="107343" y="83414"/>
                </a:cubicBezTo>
                <a:cubicBezTo>
                  <a:pt x="120000" y="32195"/>
                  <a:pt x="103593" y="36585"/>
                  <a:pt x="114843" y="36585"/>
                </a:cubicBezTo>
              </a:path>
            </a:pathLst>
          </a:custGeom>
          <a:noFill/>
          <a:ln cap="flat" cmpd="sng" w="38100">
            <a:solidFill>
              <a:srgbClr val="5E2E08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Shape 971"/>
          <p:cNvSpPr/>
          <p:nvPr/>
        </p:nvSpPr>
        <p:spPr>
          <a:xfrm>
            <a:off x="2220913" y="5313363"/>
            <a:ext cx="228600" cy="381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Shape 972"/>
          <p:cNvSpPr/>
          <p:nvPr/>
        </p:nvSpPr>
        <p:spPr>
          <a:xfrm>
            <a:off x="2220913" y="5465763"/>
            <a:ext cx="228600" cy="228600"/>
          </a:xfrm>
          <a:prstGeom prst="rect">
            <a:avLst/>
          </a:prstGeom>
          <a:solidFill>
            <a:srgbClr val="5E2E08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Shape 973"/>
          <p:cNvSpPr/>
          <p:nvPr/>
        </p:nvSpPr>
        <p:spPr>
          <a:xfrm>
            <a:off x="3128963" y="5999163"/>
            <a:ext cx="3517900" cy="41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“swimming through Jello”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Shape 979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Gel Electrophoresis</a:t>
            </a:r>
            <a:endParaRPr/>
          </a:p>
        </p:txBody>
      </p:sp>
      <p:pic>
        <p:nvPicPr>
          <p:cNvPr descr="16_07" id="980" name="Shape 980"/>
          <p:cNvPicPr preferRelativeResize="0"/>
          <p:nvPr/>
        </p:nvPicPr>
        <p:blipFill rotWithShape="1">
          <a:blip r:embed="rId3">
            <a:alphaModFix/>
          </a:blip>
          <a:srcRect b="11999" l="5624" r="0" t="0"/>
          <a:stretch/>
        </p:blipFill>
        <p:spPr>
          <a:xfrm>
            <a:off x="887413" y="1196975"/>
            <a:ext cx="7937500" cy="554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Shape 981"/>
          <p:cNvSpPr/>
          <p:nvPr/>
        </p:nvSpPr>
        <p:spPr>
          <a:xfrm>
            <a:off x="7299325" y="4498975"/>
            <a:ext cx="1366838" cy="187325"/>
          </a:xfrm>
          <a:prstGeom prst="roundRect">
            <a:avLst>
              <a:gd fmla="val 16667" name="adj"/>
            </a:avLst>
          </a:prstGeom>
          <a:solidFill>
            <a:srgbClr val="FFCC1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longer fragments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Shape 982"/>
          <p:cNvSpPr/>
          <p:nvPr/>
        </p:nvSpPr>
        <p:spPr>
          <a:xfrm>
            <a:off x="7299325" y="6178550"/>
            <a:ext cx="1431925" cy="187325"/>
          </a:xfrm>
          <a:prstGeom prst="roundRect">
            <a:avLst>
              <a:gd fmla="val 16667" name="adj"/>
            </a:avLst>
          </a:prstGeom>
          <a:solidFill>
            <a:srgbClr val="FFCC1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shorter fragments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3" name="Shape 983"/>
          <p:cNvSpPr/>
          <p:nvPr/>
        </p:nvSpPr>
        <p:spPr>
          <a:xfrm>
            <a:off x="3154363" y="5059363"/>
            <a:ext cx="541337" cy="336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power</a:t>
            </a:r>
            <a:endParaRPr/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source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4" name="Shape 984"/>
          <p:cNvSpPr/>
          <p:nvPr/>
        </p:nvSpPr>
        <p:spPr>
          <a:xfrm>
            <a:off x="5751513" y="6396038"/>
            <a:ext cx="1281112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completed gel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5" name="Shape 985"/>
          <p:cNvSpPr/>
          <p:nvPr/>
        </p:nvSpPr>
        <p:spPr>
          <a:xfrm>
            <a:off x="1141413" y="5872163"/>
            <a:ext cx="274637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gel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6" name="Shape 986"/>
          <p:cNvSpPr/>
          <p:nvPr/>
        </p:nvSpPr>
        <p:spPr>
          <a:xfrm>
            <a:off x="852488" y="1749425"/>
            <a:ext cx="1820862" cy="431800"/>
          </a:xfrm>
          <a:prstGeom prst="roundRect">
            <a:avLst>
              <a:gd fmla="val 16667" name="adj"/>
            </a:avLst>
          </a:prstGeom>
          <a:solidFill>
            <a:srgbClr val="FFCC18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DNA &amp;</a:t>
            </a:r>
            <a:b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restriction enzyme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7" name="Shape 987"/>
          <p:cNvSpPr/>
          <p:nvPr/>
        </p:nvSpPr>
        <p:spPr>
          <a:xfrm>
            <a:off x="952500" y="4525963"/>
            <a:ext cx="465138" cy="19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wells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8" name="Shape 988"/>
          <p:cNvSpPr/>
          <p:nvPr/>
        </p:nvSpPr>
        <p:spPr>
          <a:xfrm>
            <a:off x="3760788" y="3956050"/>
            <a:ext cx="212725" cy="212725"/>
          </a:xfrm>
          <a:prstGeom prst="ellipse">
            <a:avLst/>
          </a:prstGeom>
          <a:solidFill>
            <a:srgbClr val="FFEA18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/>
          </a:p>
        </p:txBody>
      </p:sp>
      <p:sp>
        <p:nvSpPr>
          <p:cNvPr id="989" name="Shape 989"/>
          <p:cNvSpPr/>
          <p:nvPr/>
        </p:nvSpPr>
        <p:spPr>
          <a:xfrm>
            <a:off x="3760788" y="6400800"/>
            <a:ext cx="212725" cy="212725"/>
          </a:xfrm>
          <a:prstGeom prst="ellipse">
            <a:avLst/>
          </a:prstGeom>
          <a:solidFill>
            <a:srgbClr val="FFEA18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Shape 995"/>
          <p:cNvSpPr/>
          <p:nvPr/>
        </p:nvSpPr>
        <p:spPr>
          <a:xfrm>
            <a:off x="228600" y="6096000"/>
            <a:ext cx="1905000" cy="76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Shape 996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Uses: Evolutionary relationships</a:t>
            </a:r>
            <a:endParaRPr/>
          </a:p>
        </p:txBody>
      </p:sp>
      <p:sp>
        <p:nvSpPr>
          <p:cNvPr descr="Rectangle: Click to edit Master text styles Second level Third level Fourth level Fifth level" id="997" name="Shape 997"/>
          <p:cNvSpPr txBox="1"/>
          <p:nvPr>
            <p:ph idx="1" type="body"/>
          </p:nvPr>
        </p:nvSpPr>
        <p:spPr>
          <a:xfrm>
            <a:off x="838200" y="1371600"/>
            <a:ext cx="80010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Comparing similar bands can show common ancestry</a:t>
            </a:r>
            <a:endParaRPr b="1" i="0" sz="3000" u="none" cap="none" strike="noStrike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Shape 998"/>
          <p:cNvSpPr txBox="1"/>
          <p:nvPr/>
        </p:nvSpPr>
        <p:spPr>
          <a:xfrm>
            <a:off x="1143000" y="2895600"/>
            <a:ext cx="43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Shape 999"/>
          <p:cNvSpPr txBox="1"/>
          <p:nvPr/>
        </p:nvSpPr>
        <p:spPr>
          <a:xfrm>
            <a:off x="1162050" y="6216650"/>
            <a:ext cx="43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Shape 1000"/>
          <p:cNvSpPr/>
          <p:nvPr/>
        </p:nvSpPr>
        <p:spPr>
          <a:xfrm>
            <a:off x="885825" y="3306763"/>
            <a:ext cx="735013" cy="8842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endParaRPr/>
          </a:p>
        </p:txBody>
      </p:sp>
      <p:grpSp>
        <p:nvGrpSpPr>
          <p:cNvPr id="1001" name="Shape 1001"/>
          <p:cNvGrpSpPr/>
          <p:nvPr/>
        </p:nvGrpSpPr>
        <p:grpSpPr>
          <a:xfrm>
            <a:off x="1600200" y="2879725"/>
            <a:ext cx="3276600" cy="3673475"/>
            <a:chOff x="1008" y="1814"/>
            <a:chExt cx="2064" cy="2314"/>
          </a:xfrm>
        </p:grpSpPr>
        <p:sp>
          <p:nvSpPr>
            <p:cNvPr id="1002" name="Shape 1002"/>
            <p:cNvSpPr/>
            <p:nvPr/>
          </p:nvSpPr>
          <p:spPr>
            <a:xfrm>
              <a:off x="1008" y="2016"/>
              <a:ext cx="2064" cy="2112"/>
            </a:xfrm>
            <a:prstGeom prst="rect">
              <a:avLst/>
            </a:prstGeom>
            <a:solidFill>
              <a:srgbClr val="E2D8E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3" name="Shape 1003"/>
            <p:cNvGrpSpPr/>
            <p:nvPr/>
          </p:nvGrpSpPr>
          <p:grpSpPr>
            <a:xfrm>
              <a:off x="1133" y="1814"/>
              <a:ext cx="240" cy="1929"/>
              <a:chOff x="1133" y="1814"/>
              <a:chExt cx="240" cy="1929"/>
            </a:xfrm>
          </p:grpSpPr>
          <p:sp>
            <p:nvSpPr>
              <p:cNvPr id="1004" name="Shape 1004"/>
              <p:cNvSpPr/>
              <p:nvPr/>
            </p:nvSpPr>
            <p:spPr>
              <a:xfrm>
                <a:off x="1151" y="1814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5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1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Shape 1005"/>
              <p:cNvSpPr/>
              <p:nvPr/>
            </p:nvSpPr>
            <p:spPr>
              <a:xfrm>
                <a:off x="1133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Shape 1006"/>
              <p:cNvSpPr/>
              <p:nvPr/>
            </p:nvSpPr>
            <p:spPr>
              <a:xfrm>
                <a:off x="1133" y="2495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Shape 1007"/>
              <p:cNvSpPr/>
              <p:nvPr/>
            </p:nvSpPr>
            <p:spPr>
              <a:xfrm>
                <a:off x="1133" y="3695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Shape 1008"/>
              <p:cNvSpPr/>
              <p:nvPr/>
            </p:nvSpPr>
            <p:spPr>
              <a:xfrm>
                <a:off x="1133" y="3312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09" name="Shape 1009"/>
            <p:cNvGrpSpPr/>
            <p:nvPr/>
          </p:nvGrpSpPr>
          <p:grpSpPr>
            <a:xfrm>
              <a:off x="1917" y="1814"/>
              <a:ext cx="240" cy="2266"/>
              <a:chOff x="1917" y="1814"/>
              <a:chExt cx="240" cy="2266"/>
            </a:xfrm>
          </p:grpSpPr>
          <p:sp>
            <p:nvSpPr>
              <p:cNvPr id="1010" name="Shape 1010"/>
              <p:cNvSpPr/>
              <p:nvPr/>
            </p:nvSpPr>
            <p:spPr>
              <a:xfrm>
                <a:off x="1917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Shape 1011"/>
              <p:cNvSpPr/>
              <p:nvPr/>
            </p:nvSpPr>
            <p:spPr>
              <a:xfrm>
                <a:off x="1917" y="2400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Shape 1012"/>
              <p:cNvSpPr/>
              <p:nvPr/>
            </p:nvSpPr>
            <p:spPr>
              <a:xfrm>
                <a:off x="1917" y="2976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Shape 1013"/>
              <p:cNvSpPr/>
              <p:nvPr/>
            </p:nvSpPr>
            <p:spPr>
              <a:xfrm>
                <a:off x="1917" y="3504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Shape 1014"/>
              <p:cNvSpPr/>
              <p:nvPr/>
            </p:nvSpPr>
            <p:spPr>
              <a:xfrm>
                <a:off x="1917" y="3840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Shape 1015"/>
              <p:cNvSpPr/>
              <p:nvPr/>
            </p:nvSpPr>
            <p:spPr>
              <a:xfrm>
                <a:off x="1917" y="4032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Shape 1016"/>
              <p:cNvSpPr/>
              <p:nvPr/>
            </p:nvSpPr>
            <p:spPr>
              <a:xfrm>
                <a:off x="1934" y="1814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5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1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17" name="Shape 1017"/>
            <p:cNvGrpSpPr/>
            <p:nvPr/>
          </p:nvGrpSpPr>
          <p:grpSpPr>
            <a:xfrm>
              <a:off x="1535" y="1814"/>
              <a:ext cx="241" cy="1929"/>
              <a:chOff x="1535" y="1814"/>
              <a:chExt cx="241" cy="1929"/>
            </a:xfrm>
          </p:grpSpPr>
          <p:sp>
            <p:nvSpPr>
              <p:cNvPr id="1018" name="Shape 1018"/>
              <p:cNvSpPr/>
              <p:nvPr/>
            </p:nvSpPr>
            <p:spPr>
              <a:xfrm>
                <a:off x="1536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Shape 1019"/>
              <p:cNvSpPr/>
              <p:nvPr/>
            </p:nvSpPr>
            <p:spPr>
              <a:xfrm>
                <a:off x="1536" y="3695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Shape 1020"/>
              <p:cNvSpPr/>
              <p:nvPr/>
            </p:nvSpPr>
            <p:spPr>
              <a:xfrm>
                <a:off x="1536" y="2784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Shape 1021"/>
              <p:cNvSpPr/>
              <p:nvPr/>
            </p:nvSpPr>
            <p:spPr>
              <a:xfrm>
                <a:off x="1553" y="1814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5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1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Shape 1022"/>
              <p:cNvSpPr/>
              <p:nvPr/>
            </p:nvSpPr>
            <p:spPr>
              <a:xfrm>
                <a:off x="1535" y="2495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Shape 1023"/>
              <p:cNvSpPr/>
              <p:nvPr/>
            </p:nvSpPr>
            <p:spPr>
              <a:xfrm>
                <a:off x="1535" y="3312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24" name="Shape 1024"/>
            <p:cNvGrpSpPr/>
            <p:nvPr/>
          </p:nvGrpSpPr>
          <p:grpSpPr>
            <a:xfrm>
              <a:off x="2304" y="1814"/>
              <a:ext cx="240" cy="2266"/>
              <a:chOff x="2304" y="1814"/>
              <a:chExt cx="240" cy="2266"/>
            </a:xfrm>
          </p:grpSpPr>
          <p:sp>
            <p:nvSpPr>
              <p:cNvPr id="1025" name="Shape 1025"/>
              <p:cNvSpPr/>
              <p:nvPr/>
            </p:nvSpPr>
            <p:spPr>
              <a:xfrm>
                <a:off x="2304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Shape 1026"/>
              <p:cNvSpPr/>
              <p:nvPr/>
            </p:nvSpPr>
            <p:spPr>
              <a:xfrm>
                <a:off x="2321" y="1814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5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b="1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Shape 1027"/>
              <p:cNvSpPr/>
              <p:nvPr/>
            </p:nvSpPr>
            <p:spPr>
              <a:xfrm>
                <a:off x="2304" y="2400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Shape 1028"/>
              <p:cNvSpPr/>
              <p:nvPr/>
            </p:nvSpPr>
            <p:spPr>
              <a:xfrm>
                <a:off x="2304" y="2976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Shape 1029"/>
              <p:cNvSpPr/>
              <p:nvPr/>
            </p:nvSpPr>
            <p:spPr>
              <a:xfrm>
                <a:off x="2304" y="3504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Shape 1030"/>
              <p:cNvSpPr/>
              <p:nvPr/>
            </p:nvSpPr>
            <p:spPr>
              <a:xfrm>
                <a:off x="2304" y="3840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Shape 1031"/>
              <p:cNvSpPr/>
              <p:nvPr/>
            </p:nvSpPr>
            <p:spPr>
              <a:xfrm>
                <a:off x="2304" y="4032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Shape 1032"/>
              <p:cNvSpPr/>
              <p:nvPr/>
            </p:nvSpPr>
            <p:spPr>
              <a:xfrm>
                <a:off x="2304" y="3312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33" name="Shape 1033"/>
            <p:cNvGrpSpPr/>
            <p:nvPr/>
          </p:nvGrpSpPr>
          <p:grpSpPr>
            <a:xfrm>
              <a:off x="2688" y="1814"/>
              <a:ext cx="240" cy="2170"/>
              <a:chOff x="2688" y="1814"/>
              <a:chExt cx="240" cy="2170"/>
            </a:xfrm>
          </p:grpSpPr>
          <p:sp>
            <p:nvSpPr>
              <p:cNvPr id="1034" name="Shape 1034"/>
              <p:cNvSpPr/>
              <p:nvPr/>
            </p:nvSpPr>
            <p:spPr>
              <a:xfrm>
                <a:off x="2688" y="2159"/>
                <a:ext cx="240" cy="48"/>
              </a:xfrm>
              <a:prstGeom prst="rect">
                <a:avLst/>
              </a:prstGeom>
              <a:solidFill>
                <a:srgbClr val="0F116A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Shape 1035"/>
              <p:cNvSpPr/>
              <p:nvPr/>
            </p:nvSpPr>
            <p:spPr>
              <a:xfrm>
                <a:off x="2688" y="2496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Shape 1036"/>
              <p:cNvSpPr/>
              <p:nvPr/>
            </p:nvSpPr>
            <p:spPr>
              <a:xfrm>
                <a:off x="2688" y="3504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Shape 1037"/>
              <p:cNvSpPr/>
              <p:nvPr/>
            </p:nvSpPr>
            <p:spPr>
              <a:xfrm>
                <a:off x="2688" y="3936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Shape 1038"/>
              <p:cNvSpPr/>
              <p:nvPr/>
            </p:nvSpPr>
            <p:spPr>
              <a:xfrm>
                <a:off x="2688" y="3120"/>
                <a:ext cx="240" cy="48"/>
              </a:xfrm>
              <a:prstGeom prst="rect">
                <a:avLst/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Shape 1039"/>
              <p:cNvSpPr/>
              <p:nvPr/>
            </p:nvSpPr>
            <p:spPr>
              <a:xfrm>
                <a:off x="2705" y="1814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5"/>
                    </a:solidFill>
                    <a:latin typeface="Arial"/>
                    <a:ea typeface="Arial"/>
                    <a:cs typeface="Arial"/>
                    <a:sym typeface="Arial"/>
                  </a:rPr>
                  <a:t>5</a:t>
                </a:r>
                <a:endParaRPr b="1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0" name="Shape 1040"/>
          <p:cNvSpPr/>
          <p:nvPr/>
        </p:nvSpPr>
        <p:spPr>
          <a:xfrm>
            <a:off x="1719263" y="3527425"/>
            <a:ext cx="509587" cy="300037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Shape 1041"/>
          <p:cNvSpPr/>
          <p:nvPr/>
        </p:nvSpPr>
        <p:spPr>
          <a:xfrm>
            <a:off x="2425700" y="3527425"/>
            <a:ext cx="509588" cy="300037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Shape 1042"/>
          <p:cNvSpPr/>
          <p:nvPr/>
        </p:nvSpPr>
        <p:spPr>
          <a:xfrm>
            <a:off x="3009900" y="3527425"/>
            <a:ext cx="509588" cy="300037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Shape 1043"/>
          <p:cNvSpPr/>
          <p:nvPr/>
        </p:nvSpPr>
        <p:spPr>
          <a:xfrm>
            <a:off x="3654425" y="3527425"/>
            <a:ext cx="509588" cy="300037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Shape 1044"/>
          <p:cNvSpPr/>
          <p:nvPr/>
        </p:nvSpPr>
        <p:spPr>
          <a:xfrm>
            <a:off x="4238625" y="3527425"/>
            <a:ext cx="509588" cy="3000375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5" name="Shape 1045"/>
          <p:cNvGrpSpPr/>
          <p:nvPr/>
        </p:nvGrpSpPr>
        <p:grpSpPr>
          <a:xfrm>
            <a:off x="5334000" y="2925763"/>
            <a:ext cx="1524001" cy="3322637"/>
            <a:chOff x="3360" y="1843"/>
            <a:chExt cx="960" cy="2093"/>
          </a:xfrm>
        </p:grpSpPr>
        <p:cxnSp>
          <p:nvCxnSpPr>
            <p:cNvPr id="1046" name="Shape 1046"/>
            <p:cNvCxnSpPr/>
            <p:nvPr/>
          </p:nvCxnSpPr>
          <p:spPr>
            <a:xfrm>
              <a:off x="3456" y="2112"/>
              <a:ext cx="864" cy="1824"/>
            </a:xfrm>
            <a:prstGeom prst="straightConnector1">
              <a:avLst/>
            </a:prstGeom>
            <a:noFill/>
            <a:ln cap="flat" cmpd="sng" w="76200">
              <a:solidFill>
                <a:srgbClr val="00000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47" name="Shape 1047"/>
            <p:cNvSpPr/>
            <p:nvPr/>
          </p:nvSpPr>
          <p:spPr>
            <a:xfrm>
              <a:off x="3360" y="1843"/>
              <a:ext cx="205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b="1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8" name="Shape 1048"/>
          <p:cNvGrpSpPr/>
          <p:nvPr/>
        </p:nvGrpSpPr>
        <p:grpSpPr>
          <a:xfrm>
            <a:off x="5791200" y="2925763"/>
            <a:ext cx="630238" cy="1112837"/>
            <a:chOff x="3648" y="1843"/>
            <a:chExt cx="397" cy="701"/>
          </a:xfrm>
        </p:grpSpPr>
        <p:cxnSp>
          <p:nvCxnSpPr>
            <p:cNvPr id="1049" name="Shape 1049"/>
            <p:cNvCxnSpPr/>
            <p:nvPr/>
          </p:nvCxnSpPr>
          <p:spPr>
            <a:xfrm flipH="1">
              <a:off x="3648" y="2112"/>
              <a:ext cx="288" cy="432"/>
            </a:xfrm>
            <a:prstGeom prst="straightConnector1">
              <a:avLst/>
            </a:prstGeom>
            <a:noFill/>
            <a:ln cap="flat" cmpd="sng" w="76200">
              <a:solidFill>
                <a:srgbClr val="00000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0" name="Shape 1050"/>
            <p:cNvSpPr/>
            <p:nvPr/>
          </p:nvSpPr>
          <p:spPr>
            <a:xfrm>
              <a:off x="3840" y="1843"/>
              <a:ext cx="205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5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b="1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51" name="Shape 1051"/>
          <p:cNvGrpSpPr/>
          <p:nvPr/>
        </p:nvGrpSpPr>
        <p:grpSpPr>
          <a:xfrm>
            <a:off x="6248400" y="2925763"/>
            <a:ext cx="1392238" cy="2027237"/>
            <a:chOff x="3936" y="1843"/>
            <a:chExt cx="877" cy="1277"/>
          </a:xfrm>
        </p:grpSpPr>
        <p:grpSp>
          <p:nvGrpSpPr>
            <p:cNvPr id="1052" name="Shape 1052"/>
            <p:cNvGrpSpPr/>
            <p:nvPr/>
          </p:nvGrpSpPr>
          <p:grpSpPr>
            <a:xfrm>
              <a:off x="4176" y="1843"/>
              <a:ext cx="240" cy="557"/>
              <a:chOff x="4176" y="1843"/>
              <a:chExt cx="240" cy="557"/>
            </a:xfrm>
          </p:grpSpPr>
          <p:cxnSp>
            <p:nvCxnSpPr>
              <p:cNvPr id="1053" name="Shape 1053"/>
              <p:cNvCxnSpPr/>
              <p:nvPr/>
            </p:nvCxnSpPr>
            <p:spPr>
              <a:xfrm>
                <a:off x="4272" y="2112"/>
                <a:ext cx="144" cy="288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54" name="Shape 1054"/>
              <p:cNvSpPr/>
              <p:nvPr/>
            </p:nvSpPr>
            <p:spPr>
              <a:xfrm>
                <a:off x="4176" y="1843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5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1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55" name="Shape 1055"/>
            <p:cNvGrpSpPr/>
            <p:nvPr/>
          </p:nvGrpSpPr>
          <p:grpSpPr>
            <a:xfrm>
              <a:off x="3936" y="1843"/>
              <a:ext cx="877" cy="1277"/>
              <a:chOff x="3936" y="1843"/>
              <a:chExt cx="877" cy="1277"/>
            </a:xfrm>
          </p:grpSpPr>
          <p:cxnSp>
            <p:nvCxnSpPr>
              <p:cNvPr id="1056" name="Shape 1056"/>
              <p:cNvCxnSpPr/>
              <p:nvPr/>
            </p:nvCxnSpPr>
            <p:spPr>
              <a:xfrm flipH="1">
                <a:off x="3936" y="2064"/>
                <a:ext cx="704" cy="1056"/>
              </a:xfrm>
              <a:prstGeom prst="straightConnector1">
                <a:avLst/>
              </a:prstGeom>
              <a:noFill/>
              <a:ln cap="flat" cmpd="sng" w="76200">
                <a:solidFill>
                  <a:srgbClr val="000005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sp>
            <p:nvSpPr>
              <p:cNvPr id="1057" name="Shape 1057"/>
              <p:cNvSpPr/>
              <p:nvPr/>
            </p:nvSpPr>
            <p:spPr>
              <a:xfrm>
                <a:off x="4608" y="1843"/>
                <a:ext cx="205" cy="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2000">
                    <a:solidFill>
                      <a:srgbClr val="000005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b="1" sz="3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8" name="Shape 1058"/>
          <p:cNvGrpSpPr/>
          <p:nvPr/>
        </p:nvGrpSpPr>
        <p:grpSpPr>
          <a:xfrm>
            <a:off x="6705600" y="2925763"/>
            <a:ext cx="2057400" cy="3094037"/>
            <a:chOff x="4224" y="1843"/>
            <a:chExt cx="1296" cy="1949"/>
          </a:xfrm>
        </p:grpSpPr>
        <p:cxnSp>
          <p:nvCxnSpPr>
            <p:cNvPr id="1059" name="Shape 1059"/>
            <p:cNvCxnSpPr/>
            <p:nvPr/>
          </p:nvCxnSpPr>
          <p:spPr>
            <a:xfrm flipH="1">
              <a:off x="4224" y="2112"/>
              <a:ext cx="1200" cy="1680"/>
            </a:xfrm>
            <a:prstGeom prst="straightConnector1">
              <a:avLst/>
            </a:prstGeom>
            <a:noFill/>
            <a:ln cap="flat" cmpd="sng" w="76200">
              <a:solidFill>
                <a:srgbClr val="00000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60" name="Shape 1060"/>
            <p:cNvSpPr/>
            <p:nvPr/>
          </p:nvSpPr>
          <p:spPr>
            <a:xfrm>
              <a:off x="5315" y="1843"/>
              <a:ext cx="205" cy="2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000005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b="1" sz="3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1" name="Shape 1061"/>
          <p:cNvSpPr/>
          <p:nvPr/>
        </p:nvSpPr>
        <p:spPr>
          <a:xfrm>
            <a:off x="4953000" y="2514600"/>
            <a:ext cx="819150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turtle</a:t>
            </a:r>
            <a:endParaRPr/>
          </a:p>
        </p:txBody>
      </p:sp>
      <p:sp>
        <p:nvSpPr>
          <p:cNvPr id="1062" name="Shape 1062"/>
          <p:cNvSpPr/>
          <p:nvPr/>
        </p:nvSpPr>
        <p:spPr>
          <a:xfrm>
            <a:off x="5715000" y="2514600"/>
            <a:ext cx="9048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snake</a:t>
            </a:r>
            <a:endParaRPr/>
          </a:p>
        </p:txBody>
      </p:sp>
      <p:sp>
        <p:nvSpPr>
          <p:cNvPr id="1063" name="Shape 1063"/>
          <p:cNvSpPr/>
          <p:nvPr/>
        </p:nvSpPr>
        <p:spPr>
          <a:xfrm>
            <a:off x="6553200" y="2514600"/>
            <a:ext cx="509588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rat</a:t>
            </a:r>
            <a:endParaRPr/>
          </a:p>
        </p:txBody>
      </p:sp>
      <p:sp>
        <p:nvSpPr>
          <p:cNvPr id="1064" name="Shape 1064"/>
          <p:cNvSpPr/>
          <p:nvPr/>
        </p:nvSpPr>
        <p:spPr>
          <a:xfrm>
            <a:off x="7038975" y="2514600"/>
            <a:ext cx="1116013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squirrel</a:t>
            </a:r>
            <a:endParaRPr/>
          </a:p>
        </p:txBody>
      </p:sp>
      <p:sp>
        <p:nvSpPr>
          <p:cNvPr id="1065" name="Shape 1065"/>
          <p:cNvSpPr/>
          <p:nvPr/>
        </p:nvSpPr>
        <p:spPr>
          <a:xfrm>
            <a:off x="8170863" y="2514600"/>
            <a:ext cx="97472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fruitfly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0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Shape 1071"/>
          <p:cNvSpPr txBox="1"/>
          <p:nvPr>
            <p:ph type="title"/>
          </p:nvPr>
        </p:nvSpPr>
        <p:spPr>
          <a:xfrm>
            <a:off x="609600" y="685800"/>
            <a:ext cx="7772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Uses: Medical diagnostic</a:t>
            </a:r>
            <a:endParaRPr/>
          </a:p>
        </p:txBody>
      </p:sp>
      <p:sp>
        <p:nvSpPr>
          <p:cNvPr descr="Rectangle: Click to edit Master text styles Second level Third level Fourth level Fifth level" id="1072" name="Shape 1072"/>
          <p:cNvSpPr txBox="1"/>
          <p:nvPr>
            <p:ph idx="1" type="body"/>
          </p:nvPr>
        </p:nvSpPr>
        <p:spPr>
          <a:xfrm>
            <a:off x="838200" y="1371600"/>
            <a:ext cx="80010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0F116A"/>
              </a:buClr>
              <a:buSzPts val="3600"/>
              <a:buFont typeface="Noto Sans Symbols"/>
              <a:buChar char="▪"/>
            </a:pPr>
            <a:r>
              <a:rPr b="1" i="0" lang="en-US" sz="3000" u="none" cap="none" strike="noStrike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Comparing normal allele to disease allele</a:t>
            </a:r>
            <a:endParaRPr/>
          </a:p>
        </p:txBody>
      </p:sp>
      <p:grpSp>
        <p:nvGrpSpPr>
          <p:cNvPr id="1073" name="Shape 1073"/>
          <p:cNvGrpSpPr/>
          <p:nvPr/>
        </p:nvGrpSpPr>
        <p:grpSpPr>
          <a:xfrm>
            <a:off x="2362200" y="2057400"/>
            <a:ext cx="152400" cy="3048000"/>
            <a:chOff x="1536" y="2016"/>
            <a:chExt cx="96" cy="1920"/>
          </a:xfrm>
        </p:grpSpPr>
        <p:sp>
          <p:nvSpPr>
            <p:cNvPr id="1074" name="Shape 1074"/>
            <p:cNvSpPr/>
            <p:nvPr/>
          </p:nvSpPr>
          <p:spPr>
            <a:xfrm>
              <a:off x="1536" y="2016"/>
              <a:ext cx="96" cy="1920"/>
            </a:xfrm>
            <a:prstGeom prst="rect">
              <a:avLst/>
            </a:prstGeom>
            <a:solidFill>
              <a:srgbClr val="5E2E08"/>
            </a:solidFill>
            <a:ln cap="flat" cmpd="sng" w="9525">
              <a:solidFill>
                <a:srgbClr val="5E2E08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Shape 1075"/>
            <p:cNvSpPr/>
            <p:nvPr/>
          </p:nvSpPr>
          <p:spPr>
            <a:xfrm>
              <a:off x="1536" y="2592"/>
              <a:ext cx="96" cy="336"/>
            </a:xfrm>
            <a:prstGeom prst="rect">
              <a:avLst/>
            </a:prstGeom>
            <a:solidFill>
              <a:srgbClr val="00C602"/>
            </a:solidFill>
            <a:ln cap="flat" cmpd="sng" w="9525">
              <a:solidFill>
                <a:srgbClr val="00C602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6" name="Shape 1076"/>
          <p:cNvGrpSpPr/>
          <p:nvPr/>
        </p:nvGrpSpPr>
        <p:grpSpPr>
          <a:xfrm>
            <a:off x="2819400" y="2057400"/>
            <a:ext cx="152400" cy="3048000"/>
            <a:chOff x="2640" y="2016"/>
            <a:chExt cx="96" cy="1920"/>
          </a:xfrm>
        </p:grpSpPr>
        <p:sp>
          <p:nvSpPr>
            <p:cNvPr id="1077" name="Shape 1077"/>
            <p:cNvSpPr/>
            <p:nvPr/>
          </p:nvSpPr>
          <p:spPr>
            <a:xfrm>
              <a:off x="2640" y="2016"/>
              <a:ext cx="96" cy="1920"/>
            </a:xfrm>
            <a:prstGeom prst="rect">
              <a:avLst/>
            </a:prstGeom>
            <a:solidFill>
              <a:srgbClr val="5E2E08"/>
            </a:solidFill>
            <a:ln cap="flat" cmpd="sng" w="9525">
              <a:solidFill>
                <a:srgbClr val="5E2E08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Shape 1078"/>
            <p:cNvSpPr/>
            <p:nvPr/>
          </p:nvSpPr>
          <p:spPr>
            <a:xfrm>
              <a:off x="2640" y="2592"/>
              <a:ext cx="96" cy="336"/>
            </a:xfrm>
            <a:prstGeom prst="rect">
              <a:avLst/>
            </a:prstGeom>
            <a:solidFill>
              <a:srgbClr val="CC0000"/>
            </a:solidFill>
            <a:ln cap="flat" cmpd="sng" w="9525">
              <a:solidFill>
                <a:srgbClr val="CC0000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79" name="Shape 1079"/>
          <p:cNvSpPr/>
          <p:nvPr/>
        </p:nvSpPr>
        <p:spPr>
          <a:xfrm>
            <a:off x="3059113" y="2228850"/>
            <a:ext cx="2428875" cy="100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chromosome with </a:t>
            </a:r>
            <a:br>
              <a:rPr b="1" lang="en-US" sz="2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disease-causing </a:t>
            </a:r>
            <a:br>
              <a:rPr b="1" lang="en-US" sz="2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allele 2</a:t>
            </a:r>
            <a:endParaRPr b="1" sz="2000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0" name="Shape 1080"/>
          <p:cNvSpPr/>
          <p:nvPr/>
        </p:nvSpPr>
        <p:spPr>
          <a:xfrm>
            <a:off x="430213" y="2228850"/>
            <a:ext cx="1779587" cy="1006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chromosome</a:t>
            </a:r>
            <a:br>
              <a:rPr b="1" lang="en-US" sz="2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with normal </a:t>
            </a:r>
            <a:br>
              <a:rPr b="1" lang="en-US" sz="2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20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allele 1</a:t>
            </a:r>
            <a:endParaRPr b="1" sz="2000">
              <a:solidFill>
                <a:srgbClr val="0F116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1" name="Shape 1081"/>
          <p:cNvSpPr txBox="1"/>
          <p:nvPr/>
        </p:nvSpPr>
        <p:spPr>
          <a:xfrm>
            <a:off x="8153400" y="2514600"/>
            <a:ext cx="43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endParaRPr sz="36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2" name="Shape 1082"/>
          <p:cNvSpPr txBox="1"/>
          <p:nvPr/>
        </p:nvSpPr>
        <p:spPr>
          <a:xfrm>
            <a:off x="8153400" y="5835650"/>
            <a:ext cx="438150" cy="641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36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3" name="Shape 1083"/>
          <p:cNvSpPr/>
          <p:nvPr/>
        </p:nvSpPr>
        <p:spPr>
          <a:xfrm rot="1785200">
            <a:off x="6170613" y="2346325"/>
            <a:ext cx="10318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  <a:t>allele 1</a:t>
            </a:r>
            <a:endParaRPr b="1" sz="32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4" name="Shape 1084"/>
          <p:cNvSpPr/>
          <p:nvPr/>
        </p:nvSpPr>
        <p:spPr>
          <a:xfrm rot="1778928">
            <a:off x="7085013" y="2344738"/>
            <a:ext cx="1031875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5"/>
                </a:solidFill>
                <a:latin typeface="Arial"/>
                <a:ea typeface="Arial"/>
                <a:cs typeface="Arial"/>
                <a:sym typeface="Arial"/>
              </a:rPr>
              <a:t>allele 2</a:t>
            </a:r>
            <a:endParaRPr b="1" sz="3200">
              <a:solidFill>
                <a:srgbClr val="66006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Shape 1085"/>
          <p:cNvSpPr/>
          <p:nvPr/>
        </p:nvSpPr>
        <p:spPr>
          <a:xfrm>
            <a:off x="6781800" y="2895600"/>
            <a:ext cx="1409700" cy="3352800"/>
          </a:xfrm>
          <a:prstGeom prst="rect">
            <a:avLst/>
          </a:prstGeom>
          <a:solidFill>
            <a:srgbClr val="E2D8EF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Shape 1086"/>
          <p:cNvSpPr/>
          <p:nvPr/>
        </p:nvSpPr>
        <p:spPr>
          <a:xfrm>
            <a:off x="6980238" y="3122613"/>
            <a:ext cx="381000" cy="762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Shape 1087"/>
          <p:cNvSpPr/>
          <p:nvPr/>
        </p:nvSpPr>
        <p:spPr>
          <a:xfrm>
            <a:off x="7599363" y="3122613"/>
            <a:ext cx="381000" cy="76200"/>
          </a:xfrm>
          <a:prstGeom prst="rect">
            <a:avLst/>
          </a:prstGeom>
          <a:solidFill>
            <a:srgbClr val="0F116A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Shape 1088"/>
          <p:cNvSpPr/>
          <p:nvPr/>
        </p:nvSpPr>
        <p:spPr>
          <a:xfrm>
            <a:off x="7599363" y="4646613"/>
            <a:ext cx="381000" cy="76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Shape 1089"/>
          <p:cNvSpPr/>
          <p:nvPr/>
        </p:nvSpPr>
        <p:spPr>
          <a:xfrm>
            <a:off x="7599363" y="5332413"/>
            <a:ext cx="381000" cy="76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0" name="Shape 1090"/>
          <p:cNvSpPr/>
          <p:nvPr/>
        </p:nvSpPr>
        <p:spPr>
          <a:xfrm>
            <a:off x="7599363" y="5561013"/>
            <a:ext cx="381000" cy="76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1" name="Shape 1091"/>
          <p:cNvSpPr/>
          <p:nvPr/>
        </p:nvSpPr>
        <p:spPr>
          <a:xfrm>
            <a:off x="6980238" y="3656013"/>
            <a:ext cx="381000" cy="76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2" name="Shape 1092"/>
          <p:cNvSpPr/>
          <p:nvPr/>
        </p:nvSpPr>
        <p:spPr>
          <a:xfrm>
            <a:off x="6980238" y="5561013"/>
            <a:ext cx="381000" cy="76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3" name="Shape 1093"/>
          <p:cNvSpPr/>
          <p:nvPr/>
        </p:nvSpPr>
        <p:spPr>
          <a:xfrm>
            <a:off x="8147050" y="2895600"/>
            <a:ext cx="844550" cy="944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DNA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↓</a:t>
            </a:r>
            <a:endParaRPr/>
          </a:p>
        </p:txBody>
      </p:sp>
      <p:sp>
        <p:nvSpPr>
          <p:cNvPr id="1094" name="Shape 1094"/>
          <p:cNvSpPr/>
          <p:nvPr/>
        </p:nvSpPr>
        <p:spPr>
          <a:xfrm>
            <a:off x="7599363" y="4114800"/>
            <a:ext cx="381000" cy="76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5" name="Shape 1095"/>
          <p:cNvSpPr/>
          <p:nvPr/>
        </p:nvSpPr>
        <p:spPr>
          <a:xfrm>
            <a:off x="7599363" y="5867400"/>
            <a:ext cx="381000" cy="76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6" name="Shape 1096"/>
          <p:cNvSpPr/>
          <p:nvPr/>
        </p:nvSpPr>
        <p:spPr>
          <a:xfrm>
            <a:off x="6980238" y="4953000"/>
            <a:ext cx="381000" cy="76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Shape 1097"/>
          <p:cNvSpPr/>
          <p:nvPr/>
        </p:nvSpPr>
        <p:spPr>
          <a:xfrm rot="-5400000">
            <a:off x="4438650" y="3409950"/>
            <a:ext cx="609600" cy="1714500"/>
          </a:xfrm>
          <a:prstGeom prst="downArrow">
            <a:avLst>
              <a:gd fmla="val 50000" name="adj1"/>
              <a:gd fmla="val 93437" name="adj2"/>
            </a:avLst>
          </a:prstGeom>
          <a:solidFill>
            <a:srgbClr val="FFCC00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Shape 1098"/>
          <p:cNvSpPr/>
          <p:nvPr/>
        </p:nvSpPr>
        <p:spPr>
          <a:xfrm>
            <a:off x="352425" y="5562600"/>
            <a:ext cx="4884738" cy="3968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Example: test for Huntington’s disease</a:t>
            </a:r>
            <a:endParaRPr/>
          </a:p>
        </p:txBody>
      </p:sp>
      <p:sp>
        <p:nvSpPr>
          <p:cNvPr id="1099" name="Shape 1099"/>
          <p:cNvSpPr/>
          <p:nvPr/>
        </p:nvSpPr>
        <p:spPr>
          <a:xfrm>
            <a:off x="6923088" y="3262313"/>
            <a:ext cx="509587" cy="2908300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0" name="Shape 1100"/>
          <p:cNvSpPr/>
          <p:nvPr/>
        </p:nvSpPr>
        <p:spPr>
          <a:xfrm>
            <a:off x="7537450" y="3262313"/>
            <a:ext cx="509588" cy="2908300"/>
          </a:xfrm>
          <a:prstGeom prst="rect">
            <a:avLst/>
          </a:prstGeom>
          <a:solidFill>
            <a:srgbClr val="E2D8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40458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6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9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2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3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15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11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8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7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14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10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2_PPT2007AP">
  <a:themeElements>
    <a:clrScheme name="PPT2007AP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