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g" ContentType="video/unknown"/>
  <Default Extension="emf" ContentType="image/x-em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720" r:id="rId2"/>
  </p:sldMasterIdLst>
  <p:notesMasterIdLst>
    <p:notesMasterId r:id="rId28"/>
  </p:notesMasterIdLst>
  <p:handoutMasterIdLst>
    <p:handoutMasterId r:id="rId29"/>
  </p:handoutMasterIdLst>
  <p:sldIdLst>
    <p:sldId id="325" r:id="rId3"/>
    <p:sldId id="299" r:id="rId4"/>
    <p:sldId id="302" r:id="rId5"/>
    <p:sldId id="303" r:id="rId6"/>
    <p:sldId id="304" r:id="rId7"/>
    <p:sldId id="306" r:id="rId8"/>
    <p:sldId id="307" r:id="rId9"/>
    <p:sldId id="308" r:id="rId10"/>
    <p:sldId id="309" r:id="rId11"/>
    <p:sldId id="311" r:id="rId12"/>
    <p:sldId id="312" r:id="rId13"/>
    <p:sldId id="331" r:id="rId14"/>
    <p:sldId id="330" r:id="rId15"/>
    <p:sldId id="324" r:id="rId16"/>
    <p:sldId id="328" r:id="rId17"/>
    <p:sldId id="332" r:id="rId18"/>
    <p:sldId id="318" r:id="rId19"/>
    <p:sldId id="334" r:id="rId20"/>
    <p:sldId id="333" r:id="rId21"/>
    <p:sldId id="336" r:id="rId22"/>
    <p:sldId id="337" r:id="rId23"/>
    <p:sldId id="338" r:id="rId24"/>
    <p:sldId id="339" r:id="rId25"/>
    <p:sldId id="340" r:id="rId26"/>
    <p:sldId id="320" r:id="rId27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300"/>
    <a:srgbClr val="00A9FF"/>
    <a:srgbClr val="000000"/>
    <a:srgbClr val="CC0000"/>
    <a:srgbClr val="FFEA18"/>
    <a:srgbClr val="0F116A"/>
    <a:srgbClr val="80FF00"/>
    <a:srgbClr val="404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15620"/>
    <p:restoredTop sz="83758" autoAdjust="0"/>
  </p:normalViewPr>
  <p:slideViewPr>
    <p:cSldViewPr snapToGrid="0">
      <p:cViewPr>
        <p:scale>
          <a:sx n="103" d="100"/>
          <a:sy n="103" d="100"/>
        </p:scale>
        <p:origin x="-3416" y="-448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096000" y="86868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 b="1"/>
            </a:lvl1pPr>
          </a:lstStyle>
          <a:p>
            <a:pPr>
              <a:defRPr/>
            </a:pPr>
            <a:fld id="{61D0D4AB-0862-C343-A5D2-EE326CCA7751}" type="slidenum">
              <a:rPr lang="en-US"/>
              <a:pPr>
                <a:defRPr/>
              </a:pPr>
              <a:t>‹#›</a:t>
            </a:fld>
            <a:endParaRPr lang="en-US" sz="1200"/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228600" y="141288"/>
            <a:ext cx="6400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l">
              <a:tabLst>
                <a:tab pos="6170613" algn="r"/>
              </a:tabLst>
              <a:defRPr/>
            </a:pPr>
            <a:r>
              <a:rPr lang="en-US" sz="1100" b="1" dirty="0"/>
              <a:t>	</a:t>
            </a:r>
            <a:endParaRPr lang="en-US" sz="1800" b="1" dirty="0"/>
          </a:p>
          <a:p>
            <a:pPr>
              <a:tabLst>
                <a:tab pos="6170613" algn="r"/>
              </a:tabLst>
              <a:defRPr/>
            </a:pPr>
            <a:r>
              <a:rPr lang="en-US" sz="1400" b="1" dirty="0"/>
              <a:t>AP Biology</a:t>
            </a:r>
          </a:p>
        </p:txBody>
      </p:sp>
    </p:spTree>
    <p:extLst>
      <p:ext uri="{BB962C8B-B14F-4D97-AF65-F5344CB8AC3E}">
        <p14:creationId xmlns:p14="http://schemas.microsoft.com/office/powerpoint/2010/main" val="19959341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600C46DA-4616-8B42-88FD-40567B3721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774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628650" indent="-17145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10CD4D-B13B-314A-8C5A-0C191CC1235C}" type="slidenum">
              <a:rPr lang="en-US"/>
              <a:pPr/>
              <a:t>1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9BB257-27FB-EC4D-A25A-378C9F3AFBEA}" type="slidenum">
              <a:rPr lang="en-US"/>
              <a:pPr/>
              <a:t>10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/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US">
                <a:solidFill>
                  <a:srgbClr val="000000"/>
                </a:solidFill>
              </a:rPr>
              <a:t>Oceans &amp; lakes don’t freeze solid</a:t>
            </a:r>
          </a:p>
          <a:p>
            <a:pPr marL="284163" lvl="1" indent="-169863" eaLnBrk="1" hangingPunct="1">
              <a:buFont typeface="Wingdings" charset="2"/>
              <a:buChar char="§"/>
            </a:pPr>
            <a:r>
              <a:rPr lang="en-US">
                <a:solidFill>
                  <a:srgbClr val="000000"/>
                </a:solidFill>
              </a:rPr>
              <a:t>surface ice insulates water below</a:t>
            </a:r>
          </a:p>
          <a:p>
            <a:pPr marL="568325" lvl="2" indent="-169863" eaLnBrk="1" hangingPunct="1">
              <a:buFont typeface="Wingdings" charset="2"/>
              <a:buChar char="§"/>
            </a:pPr>
            <a:r>
              <a:rPr lang="en-US" b="0">
                <a:solidFill>
                  <a:srgbClr val="000000"/>
                </a:solidFill>
              </a:rPr>
              <a:t>allowing life to survive the winter</a:t>
            </a:r>
          </a:p>
          <a:p>
            <a:pPr marL="284163" lvl="1" indent="-169863" eaLnBrk="1" hangingPunct="1">
              <a:buFont typeface="Wingdings" charset="2"/>
              <a:buChar char="§"/>
            </a:pPr>
            <a:r>
              <a:rPr lang="en-US">
                <a:solidFill>
                  <a:srgbClr val="000000"/>
                </a:solidFill>
              </a:rPr>
              <a:t>if ice sank…</a:t>
            </a:r>
          </a:p>
          <a:p>
            <a:pPr marL="568325" lvl="2" indent="-169863" eaLnBrk="1" hangingPunct="1">
              <a:buFont typeface="Wingdings" charset="2"/>
              <a:buChar char="§"/>
            </a:pPr>
            <a:r>
              <a:rPr lang="en-US" b="0">
                <a:solidFill>
                  <a:srgbClr val="000000"/>
                </a:solidFill>
              </a:rPr>
              <a:t>ponds, lakes &amp; even oceans would freeze solid</a:t>
            </a:r>
          </a:p>
          <a:p>
            <a:pPr marL="568325" lvl="2" indent="-169863" eaLnBrk="1" hangingPunct="1">
              <a:buFont typeface="Wingdings" charset="2"/>
              <a:buChar char="§"/>
            </a:pPr>
            <a:r>
              <a:rPr lang="en-US" b="0">
                <a:solidFill>
                  <a:srgbClr val="000000"/>
                </a:solidFill>
              </a:rPr>
              <a:t>in summer, only upper few inches would thaw</a:t>
            </a:r>
          </a:p>
          <a:p>
            <a:pPr marL="284163" lvl="1" indent="-169863" eaLnBrk="1" hangingPunct="1">
              <a:buFont typeface="Wingdings" charset="2"/>
              <a:buChar char="§"/>
            </a:pPr>
            <a:r>
              <a:rPr lang="en-US">
                <a:solidFill>
                  <a:srgbClr val="000000"/>
                </a:solidFill>
              </a:rPr>
              <a:t>seasonal turnover of lakes</a:t>
            </a:r>
          </a:p>
          <a:p>
            <a:pPr marL="568325" lvl="2" indent="-169863" eaLnBrk="1" hangingPunct="1">
              <a:buFont typeface="Wingdings" charset="2"/>
              <a:buChar char="§"/>
            </a:pPr>
            <a:r>
              <a:rPr lang="en-US" b="0">
                <a:solidFill>
                  <a:srgbClr val="000000"/>
                </a:solidFill>
              </a:rPr>
              <a:t>sinking cold H</a:t>
            </a:r>
            <a:r>
              <a:rPr lang="en-US" b="0" baseline="-25000">
                <a:solidFill>
                  <a:srgbClr val="000000"/>
                </a:solidFill>
              </a:rPr>
              <a:t>2</a:t>
            </a:r>
            <a:r>
              <a:rPr lang="en-US" b="0">
                <a:solidFill>
                  <a:srgbClr val="000000"/>
                </a:solidFill>
              </a:rPr>
              <a:t>O cycles nutrients in autumn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2F1127-CC5F-FF4A-A084-7193F8DB8AC8}" type="slidenum">
              <a:rPr lang="en-US"/>
              <a:pPr/>
              <a:t>11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/>
        </p:spPr>
        <p:txBody>
          <a:bodyPr/>
          <a:lstStyle/>
          <a:p>
            <a:pPr marL="173038" indent="-173038" eaLnBrk="1" hangingPunct="1">
              <a:buFont typeface="Wingdings" charset="2"/>
              <a:buNone/>
            </a:pPr>
            <a:r>
              <a:rPr lang="en-US"/>
              <a:t>Specific heat</a:t>
            </a:r>
            <a:endParaRPr lang="en-US">
              <a:solidFill>
                <a:srgbClr val="000000"/>
              </a:solidFill>
            </a:endParaRPr>
          </a:p>
          <a:p>
            <a:pPr marL="173038" indent="-173038" eaLnBrk="1" hangingPunct="1">
              <a:buFont typeface="Wingdings" charset="2"/>
              <a:buChar char="§"/>
            </a:pPr>
            <a:r>
              <a:rPr lang="en-US">
                <a:solidFill>
                  <a:srgbClr val="000000"/>
                </a:solidFill>
              </a:rPr>
              <a:t>H</a:t>
            </a:r>
            <a:r>
              <a:rPr lang="en-US" baseline="-25000">
                <a:solidFill>
                  <a:srgbClr val="000000"/>
                </a:solidFill>
              </a:rPr>
              <a:t>2</a:t>
            </a:r>
            <a:r>
              <a:rPr lang="en-US">
                <a:solidFill>
                  <a:srgbClr val="000000"/>
                </a:solidFill>
              </a:rPr>
              <a:t>O resists changes in temperature</a:t>
            </a:r>
          </a:p>
          <a:p>
            <a:pPr marL="457200" lvl="1" indent="-169863" eaLnBrk="1" hangingPunct="1">
              <a:buFont typeface="Wingdings" charset="2"/>
              <a:buChar char="§"/>
            </a:pPr>
            <a:r>
              <a:rPr lang="en-US">
                <a:solidFill>
                  <a:srgbClr val="000000"/>
                </a:solidFill>
              </a:rPr>
              <a:t>high specific heat = heats &amp; cools slowly</a:t>
            </a:r>
          </a:p>
          <a:p>
            <a:pPr marL="457200" lvl="1" indent="-169863" eaLnBrk="1" hangingPunct="1">
              <a:buFont typeface="Wingdings" charset="2"/>
              <a:buChar char="§"/>
            </a:pPr>
            <a:r>
              <a:rPr lang="en-US">
                <a:solidFill>
                  <a:srgbClr val="000000"/>
                </a:solidFill>
              </a:rPr>
              <a:t>takes a lot to heat it up</a:t>
            </a:r>
          </a:p>
          <a:p>
            <a:pPr marL="457200" lvl="1" indent="-169863" eaLnBrk="1" hangingPunct="1">
              <a:buFont typeface="Wingdings" charset="2"/>
              <a:buChar char="§"/>
            </a:pPr>
            <a:r>
              <a:rPr lang="en-US">
                <a:solidFill>
                  <a:srgbClr val="000000"/>
                </a:solidFill>
              </a:rPr>
              <a:t>takes a lot to cool it down</a:t>
            </a:r>
          </a:p>
          <a:p>
            <a:pPr marL="173038" indent="-173038" eaLnBrk="1" hangingPunct="1">
              <a:buFont typeface="Wingdings" charset="2"/>
              <a:buChar char="§"/>
            </a:pPr>
            <a:r>
              <a:rPr lang="en-US">
                <a:solidFill>
                  <a:srgbClr val="000000"/>
                </a:solidFill>
              </a:rPr>
              <a:t>H</a:t>
            </a:r>
            <a:r>
              <a:rPr lang="en-US" baseline="-25000">
                <a:solidFill>
                  <a:srgbClr val="000000"/>
                </a:solidFill>
              </a:rPr>
              <a:t>2</a:t>
            </a:r>
            <a:r>
              <a:rPr lang="en-US">
                <a:solidFill>
                  <a:srgbClr val="000000"/>
                </a:solidFill>
              </a:rPr>
              <a:t>O moderates temperatures on Earth</a:t>
            </a:r>
          </a:p>
          <a:p>
            <a:pPr marL="173038" indent="-173038" eaLnBrk="1" hangingPunct="1">
              <a:buFont typeface="Wingdings" charset="2"/>
              <a:buChar char="§"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12C1B1-AC34-744D-8479-1C6FCB123BB1}" type="slidenum">
              <a:rPr lang="en-US"/>
              <a:pPr/>
              <a:t>12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B75F89-25E5-0546-8034-96C2AFFCB6A0}" type="slidenum">
              <a:rPr lang="en-US"/>
              <a:pPr/>
              <a:t>14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US" dirty="0">
                <a:solidFill>
                  <a:srgbClr val="000000"/>
                </a:solidFill>
              </a:rPr>
              <a:t>Water ionizes</a:t>
            </a:r>
          </a:p>
          <a:p>
            <a:pPr marL="284163" lvl="1" indent="-169863" eaLnBrk="1" hangingPunct="1">
              <a:buFont typeface="Wingdings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H</a:t>
            </a:r>
            <a:r>
              <a:rPr lang="en-US" baseline="30000" dirty="0">
                <a:solidFill>
                  <a:srgbClr val="000000"/>
                </a:solidFill>
              </a:rPr>
              <a:t>+</a:t>
            </a:r>
            <a:r>
              <a:rPr lang="en-US" dirty="0">
                <a:solidFill>
                  <a:srgbClr val="000000"/>
                </a:solidFill>
              </a:rPr>
              <a:t> splits off from H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O, leaving OH</a:t>
            </a:r>
            <a:r>
              <a:rPr lang="en-US" baseline="30000" dirty="0">
                <a:solidFill>
                  <a:srgbClr val="000000"/>
                </a:solidFill>
              </a:rPr>
              <a:t>–</a:t>
            </a:r>
          </a:p>
          <a:p>
            <a:pPr marL="568325" lvl="2" indent="-169863" eaLnBrk="1" hangingPunct="1">
              <a:buFont typeface="Wingdings" charset="2"/>
              <a:buChar char="§"/>
            </a:pPr>
            <a:r>
              <a:rPr lang="en-US" b="0" dirty="0">
                <a:solidFill>
                  <a:srgbClr val="000000"/>
                </a:solidFill>
              </a:rPr>
              <a:t>H</a:t>
            </a:r>
            <a:r>
              <a:rPr lang="en-US" b="0" baseline="-25000" dirty="0">
                <a:solidFill>
                  <a:srgbClr val="000000"/>
                </a:solidFill>
              </a:rPr>
              <a:t>2</a:t>
            </a:r>
            <a:r>
              <a:rPr lang="en-US" b="0" dirty="0">
                <a:solidFill>
                  <a:srgbClr val="000000"/>
                </a:solidFill>
              </a:rPr>
              <a:t>O </a:t>
            </a:r>
            <a:r>
              <a:rPr lang="en-US" b="0" dirty="0">
                <a:solidFill>
                  <a:srgbClr val="000000"/>
                </a:solidFill>
                <a:sym typeface="Symbol" charset="2"/>
              </a:rPr>
              <a:t> H</a:t>
            </a:r>
            <a:r>
              <a:rPr lang="en-US" b="0" baseline="30000" dirty="0">
                <a:solidFill>
                  <a:srgbClr val="000000"/>
                </a:solidFill>
                <a:sym typeface="Symbol" charset="2"/>
              </a:rPr>
              <a:t>+</a:t>
            </a:r>
            <a:r>
              <a:rPr lang="en-US" b="0" dirty="0">
                <a:solidFill>
                  <a:srgbClr val="000000"/>
                </a:solidFill>
                <a:sym typeface="Symbol" charset="2"/>
              </a:rPr>
              <a:t> + OH</a:t>
            </a:r>
            <a:r>
              <a:rPr lang="en-US" b="0" baseline="30000" dirty="0">
                <a:solidFill>
                  <a:srgbClr val="000000"/>
                </a:solidFill>
                <a:sym typeface="Symbol" charset="2"/>
              </a:rPr>
              <a:t>–</a:t>
            </a:r>
            <a:r>
              <a:rPr lang="en-US" b="0" dirty="0">
                <a:solidFill>
                  <a:srgbClr val="000000"/>
                </a:solidFill>
              </a:rPr>
              <a:t> </a:t>
            </a:r>
          </a:p>
          <a:p>
            <a:pPr marL="568325" lvl="2" indent="-169863" eaLnBrk="1" hangingPunct="1">
              <a:buFont typeface="Wingdings" charset="2"/>
              <a:buChar char="§"/>
            </a:pPr>
            <a:r>
              <a:rPr lang="en-US" b="0" dirty="0">
                <a:solidFill>
                  <a:srgbClr val="000000"/>
                </a:solidFill>
              </a:rPr>
              <a:t>if [H</a:t>
            </a:r>
            <a:r>
              <a:rPr lang="en-US" b="0" baseline="30000" dirty="0">
                <a:solidFill>
                  <a:srgbClr val="000000"/>
                </a:solidFill>
              </a:rPr>
              <a:t>+</a:t>
            </a:r>
            <a:r>
              <a:rPr lang="en-US" b="0" dirty="0">
                <a:solidFill>
                  <a:srgbClr val="000000"/>
                </a:solidFill>
              </a:rPr>
              <a:t>] = [</a:t>
            </a:r>
            <a:r>
              <a:rPr lang="en-US" b="0" baseline="30000" dirty="0">
                <a:solidFill>
                  <a:srgbClr val="000000"/>
                </a:solidFill>
              </a:rPr>
              <a:t>-</a:t>
            </a:r>
            <a:r>
              <a:rPr lang="en-US" b="0" dirty="0">
                <a:solidFill>
                  <a:srgbClr val="000000"/>
                </a:solidFill>
              </a:rPr>
              <a:t>OH], water is neutral</a:t>
            </a:r>
          </a:p>
          <a:p>
            <a:pPr marL="568325" lvl="2" indent="-169863" eaLnBrk="1" hangingPunct="1">
              <a:buFont typeface="Wingdings" charset="2"/>
              <a:buChar char="§"/>
            </a:pPr>
            <a:r>
              <a:rPr lang="en-US" b="0" dirty="0">
                <a:solidFill>
                  <a:srgbClr val="000000"/>
                </a:solidFill>
              </a:rPr>
              <a:t>if [H</a:t>
            </a:r>
            <a:r>
              <a:rPr lang="en-US" b="0" baseline="30000" dirty="0">
                <a:solidFill>
                  <a:srgbClr val="000000"/>
                </a:solidFill>
              </a:rPr>
              <a:t>+</a:t>
            </a:r>
            <a:r>
              <a:rPr lang="en-US" b="0" dirty="0">
                <a:solidFill>
                  <a:srgbClr val="000000"/>
                </a:solidFill>
              </a:rPr>
              <a:t>] &gt; [</a:t>
            </a:r>
            <a:r>
              <a:rPr lang="en-US" b="0" baseline="30000" dirty="0">
                <a:solidFill>
                  <a:srgbClr val="000000"/>
                </a:solidFill>
              </a:rPr>
              <a:t>-</a:t>
            </a:r>
            <a:r>
              <a:rPr lang="en-US" b="0" dirty="0">
                <a:solidFill>
                  <a:srgbClr val="000000"/>
                </a:solidFill>
              </a:rPr>
              <a:t>OH], water is acidic</a:t>
            </a:r>
          </a:p>
          <a:p>
            <a:pPr marL="568325" lvl="2" indent="-169863" eaLnBrk="1" hangingPunct="1">
              <a:buFont typeface="Wingdings" charset="2"/>
              <a:buChar char="§"/>
            </a:pPr>
            <a:r>
              <a:rPr lang="en-US" b="0" dirty="0">
                <a:solidFill>
                  <a:srgbClr val="000000"/>
                </a:solidFill>
              </a:rPr>
              <a:t>if [H</a:t>
            </a:r>
            <a:r>
              <a:rPr lang="en-US" b="0" baseline="30000" dirty="0">
                <a:solidFill>
                  <a:srgbClr val="000000"/>
                </a:solidFill>
              </a:rPr>
              <a:t>+</a:t>
            </a:r>
            <a:r>
              <a:rPr lang="en-US" b="0" dirty="0">
                <a:solidFill>
                  <a:srgbClr val="000000"/>
                </a:solidFill>
              </a:rPr>
              <a:t>] &lt; [</a:t>
            </a:r>
            <a:r>
              <a:rPr lang="en-US" b="0" baseline="30000" dirty="0">
                <a:solidFill>
                  <a:srgbClr val="000000"/>
                </a:solidFill>
              </a:rPr>
              <a:t>-</a:t>
            </a:r>
            <a:r>
              <a:rPr lang="en-US" b="0" dirty="0">
                <a:solidFill>
                  <a:srgbClr val="000000"/>
                </a:solidFill>
              </a:rPr>
              <a:t>OH], water is basic</a:t>
            </a:r>
          </a:p>
          <a:p>
            <a:pPr eaLnBrk="1" hangingPunct="1">
              <a:buFont typeface="Wingdings" charset="2"/>
              <a:buNone/>
            </a:pPr>
            <a:r>
              <a:rPr lang="en-US" dirty="0">
                <a:solidFill>
                  <a:srgbClr val="000000"/>
                </a:solidFill>
              </a:rPr>
              <a:t>pH scale</a:t>
            </a:r>
          </a:p>
          <a:p>
            <a:pPr marL="284163" lvl="1" indent="-169863" eaLnBrk="1" hangingPunct="1">
              <a:buFont typeface="Wingdings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how acid or basic solution is</a:t>
            </a:r>
          </a:p>
          <a:p>
            <a:pPr marL="284163" lvl="1" indent="-169863" eaLnBrk="1" hangingPunct="1">
              <a:buFont typeface="Wingdings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1 </a:t>
            </a:r>
            <a:r>
              <a:rPr lang="en-US" dirty="0">
                <a:solidFill>
                  <a:srgbClr val="000000"/>
                </a:solidFill>
                <a:sym typeface="Symbol" charset="2"/>
              </a:rPr>
              <a:t> </a:t>
            </a:r>
            <a:r>
              <a:rPr lang="en-US" dirty="0">
                <a:solidFill>
                  <a:srgbClr val="000000"/>
                </a:solidFill>
              </a:rPr>
              <a:t>7 </a:t>
            </a:r>
            <a:r>
              <a:rPr lang="en-US" dirty="0">
                <a:solidFill>
                  <a:srgbClr val="000000"/>
                </a:solidFill>
                <a:sym typeface="Symbol" charset="2"/>
              </a:rPr>
              <a:t></a:t>
            </a:r>
            <a:r>
              <a:rPr lang="en-US" dirty="0">
                <a:solidFill>
                  <a:srgbClr val="000000"/>
                </a:solidFill>
              </a:rPr>
              <a:t> 14</a:t>
            </a:r>
          </a:p>
          <a:p>
            <a:pPr eaLnBrk="1" hangingPunct="1">
              <a:buFont typeface="Wingdings" charset="2"/>
              <a:buChar char="§"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DFD1F4-2745-EE4D-90F9-59AE776C3A29}" type="slidenum">
              <a:rPr lang="en-US"/>
              <a:pPr/>
              <a:t>15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chemeClr val="bg1"/>
            </a:solidFill>
          </a:ln>
        </p:spPr>
        <p:txBody>
          <a:bodyPr/>
          <a:lstStyle/>
          <a:p>
            <a:pPr marL="173038" indent="-173038" eaLnBrk="1" hangingPunct="1"/>
            <a:r>
              <a:rPr lang="en-US">
                <a:solidFill>
                  <a:srgbClr val="000000"/>
                </a:solidFill>
              </a:rPr>
              <a:t>In pure water only 1 water molecule in every 554 million is dissociated</a:t>
            </a:r>
          </a:p>
          <a:p>
            <a:pPr marL="173038" indent="-173038">
              <a:spcBef>
                <a:spcPct val="0"/>
              </a:spcBef>
            </a:pPr>
            <a:endParaRPr lang="en-US">
              <a:solidFill>
                <a:srgbClr val="000000"/>
              </a:solidFill>
            </a:endParaRPr>
          </a:p>
          <a:p>
            <a:pPr marL="173038" indent="-173038">
              <a:spcBef>
                <a:spcPct val="0"/>
              </a:spcBef>
              <a:buFont typeface="Wingdings" charset="2"/>
              <a:buChar char="§"/>
            </a:pPr>
            <a:r>
              <a:rPr lang="en-US">
                <a:solidFill>
                  <a:srgbClr val="000000"/>
                </a:solidFill>
              </a:rPr>
              <a:t>tenfold change in H+ ions</a:t>
            </a:r>
          </a:p>
          <a:p>
            <a:pPr marL="173038" indent="-173038">
              <a:spcBef>
                <a:spcPct val="0"/>
              </a:spcBef>
            </a:pPr>
            <a:endParaRPr lang="en-US">
              <a:solidFill>
                <a:srgbClr val="000000"/>
              </a:solidFill>
            </a:endParaRPr>
          </a:p>
          <a:p>
            <a:pPr marL="173038" indent="-173038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</a:rPr>
              <a:t>pH1 </a:t>
            </a:r>
            <a:r>
              <a:rPr lang="en-US">
                <a:solidFill>
                  <a:srgbClr val="000000"/>
                </a:solidFill>
                <a:sym typeface="Symbol" charset="2"/>
              </a:rPr>
              <a:t> </a:t>
            </a:r>
            <a:r>
              <a:rPr lang="en-US">
                <a:solidFill>
                  <a:srgbClr val="000000"/>
                </a:solidFill>
              </a:rPr>
              <a:t>pH2</a:t>
            </a:r>
          </a:p>
          <a:p>
            <a:pPr marL="173038" indent="-173038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</a:rPr>
              <a:t>10</a:t>
            </a:r>
            <a:r>
              <a:rPr lang="en-US" baseline="30000">
                <a:solidFill>
                  <a:srgbClr val="000000"/>
                </a:solidFill>
              </a:rPr>
              <a:t>-1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000000"/>
                </a:solidFill>
                <a:sym typeface="Symbol" charset="2"/>
              </a:rPr>
              <a:t> 10</a:t>
            </a:r>
            <a:r>
              <a:rPr lang="en-US" baseline="30000">
                <a:solidFill>
                  <a:srgbClr val="000000"/>
                </a:solidFill>
                <a:sym typeface="Symbol" charset="2"/>
              </a:rPr>
              <a:t>-2</a:t>
            </a:r>
          </a:p>
          <a:p>
            <a:pPr marL="173038" indent="-173038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sym typeface="Symbol" charset="2"/>
              </a:rPr>
              <a:t>10 times less H</a:t>
            </a:r>
            <a:r>
              <a:rPr lang="en-US" baseline="30000">
                <a:solidFill>
                  <a:srgbClr val="000000"/>
                </a:solidFill>
                <a:sym typeface="Symbol" charset="2"/>
              </a:rPr>
              <a:t>+</a:t>
            </a:r>
          </a:p>
          <a:p>
            <a:pPr marL="173038" indent="-173038">
              <a:spcBef>
                <a:spcPct val="0"/>
              </a:spcBef>
            </a:pPr>
            <a:endParaRPr lang="en-US">
              <a:solidFill>
                <a:srgbClr val="000000"/>
              </a:solidFill>
            </a:endParaRPr>
          </a:p>
          <a:p>
            <a:pPr marL="173038" indent="-173038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</a:rPr>
              <a:t>pH8 </a:t>
            </a:r>
            <a:r>
              <a:rPr lang="en-US">
                <a:solidFill>
                  <a:srgbClr val="000000"/>
                </a:solidFill>
                <a:sym typeface="Symbol" charset="2"/>
              </a:rPr>
              <a:t> </a:t>
            </a:r>
            <a:r>
              <a:rPr lang="en-US">
                <a:solidFill>
                  <a:srgbClr val="000000"/>
                </a:solidFill>
              </a:rPr>
              <a:t>pH7</a:t>
            </a:r>
          </a:p>
          <a:p>
            <a:pPr marL="173038" indent="-173038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</a:rPr>
              <a:t>10</a:t>
            </a:r>
            <a:r>
              <a:rPr lang="en-US" baseline="30000">
                <a:solidFill>
                  <a:srgbClr val="000000"/>
                </a:solidFill>
              </a:rPr>
              <a:t>-8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000000"/>
                </a:solidFill>
                <a:sym typeface="Symbol" charset="2"/>
              </a:rPr>
              <a:t> 10</a:t>
            </a:r>
            <a:r>
              <a:rPr lang="en-US" baseline="30000">
                <a:solidFill>
                  <a:srgbClr val="000000"/>
                </a:solidFill>
                <a:sym typeface="Symbol" charset="2"/>
              </a:rPr>
              <a:t>-7</a:t>
            </a:r>
          </a:p>
          <a:p>
            <a:pPr marL="173038" indent="-173038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sym typeface="Symbol" charset="2"/>
              </a:rPr>
              <a:t>10 times more H</a:t>
            </a:r>
            <a:r>
              <a:rPr lang="en-US" baseline="30000">
                <a:solidFill>
                  <a:srgbClr val="000000"/>
                </a:solidFill>
                <a:sym typeface="Symbol" charset="2"/>
              </a:rPr>
              <a:t>+</a:t>
            </a:r>
            <a:endParaRPr lang="en-US">
              <a:solidFill>
                <a:srgbClr val="000000"/>
              </a:solidFill>
            </a:endParaRPr>
          </a:p>
          <a:p>
            <a:pPr marL="173038" indent="-173038">
              <a:spcBef>
                <a:spcPct val="0"/>
              </a:spcBef>
            </a:pPr>
            <a:endParaRPr lang="en-US">
              <a:solidFill>
                <a:srgbClr val="000000"/>
              </a:solidFill>
            </a:endParaRPr>
          </a:p>
          <a:p>
            <a:pPr marL="173038" indent="-173038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</a:rPr>
              <a:t>pH10 </a:t>
            </a:r>
            <a:r>
              <a:rPr lang="en-US">
                <a:solidFill>
                  <a:srgbClr val="000000"/>
                </a:solidFill>
                <a:sym typeface="Symbol" charset="2"/>
              </a:rPr>
              <a:t> </a:t>
            </a:r>
            <a:r>
              <a:rPr lang="en-US">
                <a:solidFill>
                  <a:srgbClr val="000000"/>
                </a:solidFill>
              </a:rPr>
              <a:t>pH8</a:t>
            </a:r>
          </a:p>
          <a:p>
            <a:pPr marL="173038" indent="-173038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</a:rPr>
              <a:t>10</a:t>
            </a:r>
            <a:r>
              <a:rPr lang="en-US" baseline="30000">
                <a:solidFill>
                  <a:srgbClr val="000000"/>
                </a:solidFill>
              </a:rPr>
              <a:t>-10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000000"/>
                </a:solidFill>
                <a:sym typeface="Symbol" charset="2"/>
              </a:rPr>
              <a:t> 10</a:t>
            </a:r>
            <a:r>
              <a:rPr lang="en-US" baseline="30000">
                <a:solidFill>
                  <a:srgbClr val="000000"/>
                </a:solidFill>
                <a:sym typeface="Symbol" charset="2"/>
              </a:rPr>
              <a:t>-8</a:t>
            </a:r>
          </a:p>
          <a:p>
            <a:pPr marL="173038" indent="-173038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sym typeface="Symbol" charset="2"/>
              </a:rPr>
              <a:t>100 times more H</a:t>
            </a:r>
            <a:r>
              <a:rPr lang="en-US" baseline="30000">
                <a:solidFill>
                  <a:srgbClr val="000000"/>
                </a:solidFill>
                <a:sym typeface="Symbol" charset="2"/>
              </a:rPr>
              <a:t>+</a:t>
            </a:r>
          </a:p>
          <a:p>
            <a:pPr marL="173038" indent="-173038" eaLnBrk="1" hangingPunct="1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783499-C884-C241-9B61-915741811EA3}" type="slidenum">
              <a:rPr lang="en-US"/>
              <a:pPr/>
              <a:t>17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en-US"/>
              <a:t>Exercise = acidic in muscles</a:t>
            </a:r>
          </a:p>
          <a:p>
            <a:pPr lvl="1" eaLnBrk="1" hangingPunct="1"/>
            <a:r>
              <a:rPr lang="en-US"/>
              <a:t>CO</a:t>
            </a:r>
            <a:r>
              <a:rPr lang="en-US" baseline="-25000"/>
              <a:t>2</a:t>
            </a:r>
            <a:r>
              <a:rPr lang="en-US"/>
              <a:t> = carbonic acid</a:t>
            </a:r>
          </a:p>
          <a:p>
            <a:pPr lvl="1" eaLnBrk="1" hangingPunct="1"/>
            <a:r>
              <a:rPr lang="en-US"/>
              <a:t>lactic acid</a:t>
            </a:r>
          </a:p>
          <a:p>
            <a:pPr lvl="1" eaLnBrk="1" hangingPunct="1"/>
            <a:r>
              <a:rPr lang="en-US"/>
              <a:t>body uses buffers to counter act this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169BC46A-9ADE-4299-AD37-9CB052B56765}" type="slidenum">
              <a:rPr lang="en-US" altLang="en-US" sz="1200">
                <a:solidFill>
                  <a:prstClr val="black"/>
                </a:solidFill>
                <a:latin typeface="Times New Roman" pitchFamily="84" charset="0"/>
              </a:rPr>
              <a:pPr algn="r"/>
              <a:t>19</a:t>
            </a:fld>
            <a:endParaRPr lang="en-US" altLang="en-US" sz="1200">
              <a:solidFill>
                <a:prstClr val="black"/>
              </a:solidFill>
              <a:latin typeface="Times New Roman" pitchFamily="84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imes New Roman" pitchFamily="84" charset="0"/>
                <a:ea typeface="ＭＳ Ｐゴシック" pitchFamily="84" charset="-128"/>
              </a:rPr>
              <a:t>Answer: D</a:t>
            </a:r>
          </a:p>
          <a:p>
            <a:r>
              <a:rPr lang="en-US" altLang="en-US" smtClean="0">
                <a:latin typeface="Times New Roman" pitchFamily="84" charset="0"/>
                <a:ea typeface="ＭＳ Ｐゴシック" pitchFamily="84" charset="-128"/>
              </a:rPr>
              <a:t>This question emphasizes that the unique nature of water is due to extensive hydrogen bonding.  </a:t>
            </a:r>
          </a:p>
        </p:txBody>
      </p:sp>
    </p:spTree>
    <p:extLst>
      <p:ext uri="{BB962C8B-B14F-4D97-AF65-F5344CB8AC3E}">
        <p14:creationId xmlns:p14="http://schemas.microsoft.com/office/powerpoint/2010/main" val="3080233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D6DCD482-21B6-45ED-974D-CDB5D9509D8D}" type="slidenum">
              <a:rPr lang="en-US" altLang="en-US" sz="1200">
                <a:latin typeface="Times New Roman" pitchFamily="84" charset="0"/>
              </a:rPr>
              <a:pPr algn="r"/>
              <a:t>20</a:t>
            </a:fld>
            <a:endParaRPr lang="en-US" altLang="en-US" sz="1200">
              <a:latin typeface="Times New Roman" pitchFamily="8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imes New Roman" pitchFamily="84" charset="0"/>
                <a:ea typeface="ＭＳ Ｐゴシック" pitchFamily="84" charset="-128"/>
              </a:rPr>
              <a:t>Answer: D </a:t>
            </a:r>
          </a:p>
        </p:txBody>
      </p:sp>
    </p:spTree>
    <p:extLst>
      <p:ext uri="{BB962C8B-B14F-4D97-AF65-F5344CB8AC3E}">
        <p14:creationId xmlns:p14="http://schemas.microsoft.com/office/powerpoint/2010/main" val="2064949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imes New Roman" pitchFamily="84" charset="0"/>
                <a:ea typeface="ＭＳ Ｐゴシック" pitchFamily="84" charset="-128"/>
              </a:rPr>
              <a:t>Answer: 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315DAA-4B2A-42F5-90B7-C94AA3811EF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1126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imes New Roman" pitchFamily="84" charset="0"/>
                <a:ea typeface="ＭＳ Ｐゴシック" pitchFamily="84" charset="-128"/>
              </a:rPr>
              <a:t>Answer: 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24F99A-807F-484D-882E-990F9AB9F57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438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316C5F-BEE5-C643-BD9A-29106EAE3733}" type="slidenum">
              <a:rPr lang="en-US"/>
              <a:pPr/>
              <a:t>2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imes New Roman" pitchFamily="84" charset="0"/>
                <a:ea typeface="ＭＳ Ｐゴシック" pitchFamily="84" charset="-128"/>
              </a:rPr>
              <a:t>Answer: 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AFE8F5-25B6-4B6B-A3C9-ACD3DA87F055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6949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0CC662-553D-0B4E-99C8-A35E97ACD432}" type="slidenum">
              <a:rPr lang="en-US"/>
              <a:pPr/>
              <a:t>25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chemeClr val="bg1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66B68F-DEF9-0547-8470-E0C8DE6ADE64}" type="slidenum">
              <a:rPr lang="en-US"/>
              <a:pPr/>
              <a:t>3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/>
        </p:spPr>
        <p:txBody>
          <a:bodyPr/>
          <a:lstStyle/>
          <a:p>
            <a:pPr eaLnBrk="1" hangingPunct="1"/>
            <a:r>
              <a:rPr lang="en-US"/>
              <a:t>APBio/TOPICS/Biochemistry/Movies AP/hydrogenbonds-Thinkwell.swf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84E792-9C91-6A4A-85E3-7B3D56A93408}" type="slidenum">
              <a:rPr lang="en-US"/>
              <a:pPr/>
              <a:t>4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/>
        </p:spPr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</a:rPr>
              <a:t>Cohesion</a:t>
            </a:r>
          </a:p>
          <a:p>
            <a:pPr marL="284163" lvl="1" indent="-169863"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>
                <a:solidFill>
                  <a:srgbClr val="000000"/>
                </a:solidFill>
              </a:rPr>
              <a:t>H bonding between H</a:t>
            </a:r>
            <a:r>
              <a:rPr lang="en-US" baseline="-25000">
                <a:solidFill>
                  <a:srgbClr val="000000"/>
                </a:solidFill>
              </a:rPr>
              <a:t>2</a:t>
            </a:r>
            <a:r>
              <a:rPr lang="en-US">
                <a:solidFill>
                  <a:srgbClr val="000000"/>
                </a:solidFill>
              </a:rPr>
              <a:t>O molecules</a:t>
            </a:r>
          </a:p>
          <a:p>
            <a:pPr marL="284163" lvl="1" indent="-169863"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>
                <a:solidFill>
                  <a:srgbClr val="000000"/>
                </a:solidFill>
              </a:rPr>
              <a:t>water is “sticky”</a:t>
            </a:r>
          </a:p>
          <a:p>
            <a:pPr marL="568325" lvl="2" indent="-169863"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sz="1500" b="0">
                <a:solidFill>
                  <a:srgbClr val="000000"/>
                </a:solidFill>
              </a:rPr>
              <a:t>surface tension</a:t>
            </a:r>
          </a:p>
          <a:p>
            <a:pPr marL="568325" lvl="2" indent="-169863"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sz="1500" b="0">
                <a:solidFill>
                  <a:srgbClr val="000000"/>
                </a:solidFill>
              </a:rPr>
              <a:t>capillary action</a:t>
            </a:r>
          </a:p>
          <a:p>
            <a:pPr marL="568325" lvl="2" indent="-169863"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sz="1500" b="0">
                <a:solidFill>
                  <a:srgbClr val="000000"/>
                </a:solidFill>
              </a:rPr>
              <a:t>drinking straw</a:t>
            </a:r>
          </a:p>
          <a:p>
            <a:pPr eaLnBrk="1" hangingPunct="1">
              <a:buFont typeface="Wingdings" charset="2"/>
              <a:buNone/>
            </a:pPr>
            <a:r>
              <a:rPr lang="en-US">
                <a:solidFill>
                  <a:srgbClr val="000000"/>
                </a:solidFill>
              </a:rPr>
              <a:t>Adhesion</a:t>
            </a:r>
          </a:p>
          <a:p>
            <a:pPr marL="284163" lvl="1" indent="-169863" eaLnBrk="1" hangingPunct="1">
              <a:buFont typeface="Wingdings" charset="2"/>
              <a:buChar char="§"/>
            </a:pPr>
            <a:r>
              <a:rPr lang="en-US">
                <a:solidFill>
                  <a:srgbClr val="000000"/>
                </a:solidFill>
              </a:rPr>
              <a:t>H bonding between H</a:t>
            </a:r>
            <a:r>
              <a:rPr lang="en-US" baseline="-25000">
                <a:solidFill>
                  <a:srgbClr val="000000"/>
                </a:solidFill>
              </a:rPr>
              <a:t>2</a:t>
            </a:r>
            <a:r>
              <a:rPr lang="en-US">
                <a:solidFill>
                  <a:srgbClr val="000000"/>
                </a:solidFill>
              </a:rPr>
              <a:t>O &amp; other substances</a:t>
            </a:r>
          </a:p>
          <a:p>
            <a:pPr marL="568325" lvl="2" indent="-169863" eaLnBrk="1" hangingPunct="1">
              <a:buFont typeface="Wingdings" charset="2"/>
              <a:buChar char="§"/>
            </a:pPr>
            <a:r>
              <a:rPr lang="en-US" sz="1500" b="0">
                <a:solidFill>
                  <a:srgbClr val="000000"/>
                </a:solidFill>
              </a:rPr>
              <a:t>capillary action</a:t>
            </a:r>
          </a:p>
          <a:p>
            <a:pPr marL="568325" lvl="2" indent="-169863" eaLnBrk="1" hangingPunct="1">
              <a:buFont typeface="Wingdings" charset="2"/>
              <a:buChar char="§"/>
            </a:pPr>
            <a:r>
              <a:rPr lang="en-US" sz="1500" b="0">
                <a:solidFill>
                  <a:srgbClr val="000000"/>
                </a:solidFill>
              </a:rPr>
              <a:t>meniscus</a:t>
            </a:r>
          </a:p>
          <a:p>
            <a:pPr marL="568325" lvl="2" indent="-169863" eaLnBrk="1" hangingPunct="1">
              <a:buFont typeface="Wingdings" charset="2"/>
              <a:buChar char="§"/>
            </a:pPr>
            <a:r>
              <a:rPr lang="en-US" sz="1500" b="0">
                <a:solidFill>
                  <a:srgbClr val="000000"/>
                </a:solidFill>
              </a:rPr>
              <a:t>water climbs up paper towel or cloth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C74849-FDEE-7049-B289-1597CDA65870}" type="slidenum">
              <a:rPr lang="en-US"/>
              <a:pPr/>
              <a:t>5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/>
        </p:spPr>
        <p:txBody>
          <a:bodyPr/>
          <a:lstStyle/>
          <a:p>
            <a:pPr eaLnBrk="1" hangingPunct="1"/>
            <a:r>
              <a:rPr lang="en-US"/>
              <a:t>APBio/TOPICS/04Biochemistry/MoviesAP/03_03WaterTransport_A.swf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F6215C-8C04-0446-BFF8-C48972F121DD}" type="slidenum">
              <a:rPr lang="en-US"/>
              <a:pPr/>
              <a:t>6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334000" cy="4114800"/>
          </a:xfrm>
          <a:solidFill>
            <a:srgbClr val="FFFFFF"/>
          </a:solidFill>
          <a:ln/>
        </p:spPr>
        <p:txBody>
          <a:bodyPr/>
          <a:lstStyle/>
          <a:p>
            <a:pPr eaLnBrk="1" hangingPunct="1"/>
            <a:r>
              <a:rPr lang="en-US"/>
              <a:t>2. Water is a good solvent = the solvent of life </a:t>
            </a:r>
          </a:p>
          <a:p>
            <a:pPr marL="284163" lvl="1" indent="-169863" eaLnBrk="1" hangingPunct="1">
              <a:buFont typeface="Wingdings" charset="2"/>
              <a:buChar char="§"/>
            </a:pPr>
            <a:r>
              <a:rPr lang="en-US">
                <a:solidFill>
                  <a:srgbClr val="000000"/>
                </a:solidFill>
              </a:rPr>
              <a:t>Polarity makes H</a:t>
            </a:r>
            <a:r>
              <a:rPr lang="en-US" baseline="-25000">
                <a:solidFill>
                  <a:srgbClr val="000000"/>
                </a:solidFill>
              </a:rPr>
              <a:t>2</a:t>
            </a:r>
            <a:r>
              <a:rPr lang="en-US">
                <a:solidFill>
                  <a:srgbClr val="000000"/>
                </a:solidFill>
              </a:rPr>
              <a:t>O a good solvent</a:t>
            </a:r>
          </a:p>
          <a:p>
            <a:pPr marL="630238" lvl="2" indent="-231775" eaLnBrk="1" hangingPunct="1">
              <a:buFont typeface="Wingdings" charset="2"/>
              <a:buChar char="§"/>
            </a:pPr>
            <a:r>
              <a:rPr lang="en-US" b="0">
                <a:solidFill>
                  <a:srgbClr val="000000"/>
                </a:solidFill>
              </a:rPr>
              <a:t>polar H</a:t>
            </a:r>
            <a:r>
              <a:rPr lang="en-US" b="0" baseline="-25000">
                <a:solidFill>
                  <a:srgbClr val="000000"/>
                </a:solidFill>
              </a:rPr>
              <a:t>2</a:t>
            </a:r>
            <a:r>
              <a:rPr lang="en-US" b="0">
                <a:solidFill>
                  <a:srgbClr val="000000"/>
                </a:solidFill>
              </a:rPr>
              <a:t>O molecules surround + &amp; – ions</a:t>
            </a:r>
          </a:p>
          <a:p>
            <a:pPr marL="630238" lvl="2" indent="-231775" eaLnBrk="1" hangingPunct="1">
              <a:buFont typeface="Wingdings" charset="2"/>
              <a:buChar char="§"/>
            </a:pPr>
            <a:r>
              <a:rPr lang="en-US" b="0" u="sng">
                <a:solidFill>
                  <a:srgbClr val="000000"/>
                </a:solidFill>
              </a:rPr>
              <a:t>solvents</a:t>
            </a:r>
            <a:r>
              <a:rPr lang="en-US" b="0">
                <a:solidFill>
                  <a:srgbClr val="000000"/>
                </a:solidFill>
              </a:rPr>
              <a:t> dissolve </a:t>
            </a:r>
            <a:r>
              <a:rPr lang="en-US" b="0" u="sng">
                <a:solidFill>
                  <a:srgbClr val="000000"/>
                </a:solidFill>
              </a:rPr>
              <a:t>solutes</a:t>
            </a:r>
            <a:r>
              <a:rPr lang="en-US" b="0">
                <a:solidFill>
                  <a:srgbClr val="000000"/>
                </a:solidFill>
              </a:rPr>
              <a:t> creating </a:t>
            </a:r>
            <a:r>
              <a:rPr lang="en-US" b="0" u="sng">
                <a:solidFill>
                  <a:srgbClr val="000000"/>
                </a:solidFill>
              </a:rPr>
              <a:t>solutions</a:t>
            </a:r>
          </a:p>
          <a:p>
            <a:pPr marL="630238" lvl="2" indent="-231775" eaLnBrk="1" hangingPunct="1">
              <a:buFont typeface="Wingdings" charset="2"/>
              <a:buChar char="§"/>
            </a:pPr>
            <a:endParaRPr lang="en-US" b="0">
              <a:solidFill>
                <a:srgbClr val="000000"/>
              </a:solidFill>
            </a:endParaRPr>
          </a:p>
          <a:p>
            <a:pPr marL="284163" lvl="1" indent="-169863" eaLnBrk="1" hangingPunct="1">
              <a:buFont typeface="Wingdings" charset="2"/>
              <a:buChar char="§"/>
            </a:pPr>
            <a:r>
              <a:rPr lang="en-US"/>
              <a:t>What dissolves in water easily?</a:t>
            </a:r>
          </a:p>
          <a:p>
            <a:pPr marL="630238" lvl="2" indent="-231775" eaLnBrk="1" hangingPunct="1">
              <a:buFont typeface="Wingdings" charset="2"/>
              <a:buChar char="§"/>
            </a:pPr>
            <a:r>
              <a:rPr lang="en-US" b="0"/>
              <a:t>polar or non-polar molecules?</a:t>
            </a:r>
          </a:p>
          <a:p>
            <a:pPr marL="630238" lvl="2" indent="-231775" eaLnBrk="1" hangingPunct="1">
              <a:buFont typeface="Wingdings" charset="2"/>
              <a:buChar char="§"/>
            </a:pPr>
            <a:r>
              <a:rPr lang="en-US" b="0"/>
              <a:t>How about </a:t>
            </a:r>
            <a:r>
              <a:rPr lang="en-US" b="0" u="sng"/>
              <a:t>oxygen</a:t>
            </a:r>
            <a:r>
              <a:rPr lang="en-US" b="0"/>
              <a:t> -- does that dissolve in H</a:t>
            </a:r>
            <a:r>
              <a:rPr lang="en-US" b="0" baseline="-25000"/>
              <a:t>2</a:t>
            </a:r>
            <a:r>
              <a:rPr lang="en-US" b="0"/>
              <a:t>O?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C43555-95A7-874A-AB1E-C3DA649D2284}" type="slidenum">
              <a:rPr lang="en-US"/>
              <a:pPr/>
              <a:t>7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334000" cy="4114800"/>
          </a:xfrm>
          <a:solidFill>
            <a:srgbClr val="FFFFFF"/>
          </a:solidFill>
          <a:ln/>
        </p:spPr>
        <p:txBody>
          <a:bodyPr/>
          <a:lstStyle/>
          <a:p>
            <a:pPr eaLnBrk="1" hangingPunct="1"/>
            <a:r>
              <a:rPr lang="en-US" sz="1600" u="sng">
                <a:solidFill>
                  <a:srgbClr val="000000"/>
                </a:solidFill>
              </a:rPr>
              <a:t>Hydrophilic</a:t>
            </a:r>
            <a:endParaRPr lang="en-US" sz="1600">
              <a:solidFill>
                <a:srgbClr val="000000"/>
              </a:solidFill>
            </a:endParaRPr>
          </a:p>
          <a:p>
            <a:pPr marL="284163" lvl="1" indent="-169863" eaLnBrk="1" hangingPunct="1">
              <a:buFont typeface="Wingdings" charset="2"/>
              <a:buChar char="§"/>
            </a:pPr>
            <a:r>
              <a:rPr lang="en-US" sz="1600">
                <a:solidFill>
                  <a:srgbClr val="000000"/>
                </a:solidFill>
              </a:rPr>
              <a:t>substances have attraction to H</a:t>
            </a:r>
            <a:r>
              <a:rPr lang="en-US" sz="1600" baseline="-25000">
                <a:solidFill>
                  <a:srgbClr val="000000"/>
                </a:solidFill>
              </a:rPr>
              <a:t>2</a:t>
            </a:r>
            <a:r>
              <a:rPr lang="en-US" sz="1600">
                <a:solidFill>
                  <a:srgbClr val="000000"/>
                </a:solidFill>
              </a:rPr>
              <a:t>O</a:t>
            </a:r>
            <a:endParaRPr lang="en-US" sz="16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5CD316-8C3D-A840-AD49-DFF79A48154C}" type="slidenum">
              <a:rPr lang="en-US"/>
              <a:pPr/>
              <a:t>8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334000" cy="4114800"/>
          </a:xfrm>
          <a:solidFill>
            <a:srgbClr val="FFFFFF"/>
          </a:solidFill>
          <a:ln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600" u="sng">
                <a:solidFill>
                  <a:srgbClr val="000000"/>
                </a:solidFill>
              </a:rPr>
              <a:t>Hydrophobic</a:t>
            </a:r>
            <a:r>
              <a:rPr lang="en-US" sz="1600">
                <a:solidFill>
                  <a:srgbClr val="000000"/>
                </a:solidFill>
              </a:rPr>
              <a:t> </a:t>
            </a:r>
          </a:p>
          <a:p>
            <a:pPr marL="284163" lvl="1" indent="-169863"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sz="1600">
                <a:solidFill>
                  <a:srgbClr val="000000"/>
                </a:solidFill>
              </a:rPr>
              <a:t>substances that don’t have an attraction to H</a:t>
            </a:r>
            <a:r>
              <a:rPr lang="en-US" sz="1600" baseline="-25000">
                <a:solidFill>
                  <a:srgbClr val="000000"/>
                </a:solidFill>
              </a:rPr>
              <a:t>2</a:t>
            </a:r>
            <a:r>
              <a:rPr lang="en-US" sz="1600">
                <a:solidFill>
                  <a:srgbClr val="000000"/>
                </a:solidFill>
              </a:rPr>
              <a:t>O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45D936-7D39-0546-88AA-F5ECBC104139}" type="slidenum">
              <a:rPr lang="en-US"/>
              <a:pPr/>
              <a:t>9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/>
        </p:spPr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</a:rPr>
              <a:t>Most (all?) substances are more dense when they are solid, but not water…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Lower density as a solid = Ice floats!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>
                <a:solidFill>
                  <a:srgbClr val="000000"/>
                </a:solidFill>
              </a:rPr>
              <a:t>H bonds form a crystal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3"/>
          <p:cNvSpPr>
            <a:spLocks noChangeArrowheads="1"/>
          </p:cNvSpPr>
          <p:nvPr userDrawn="1"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0F116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" charset="0"/>
            </a:endParaRPr>
          </a:p>
        </p:txBody>
      </p:sp>
      <p:sp>
        <p:nvSpPr>
          <p:cNvPr id="5" name="Rectangle 74"/>
          <p:cNvSpPr>
            <a:spLocks noChangeArrowheads="1"/>
          </p:cNvSpPr>
          <p:nvPr userDrawn="1"/>
        </p:nvSpPr>
        <p:spPr bwMode="auto">
          <a:xfrm>
            <a:off x="0" y="228600"/>
            <a:ext cx="91440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grpSp>
        <p:nvGrpSpPr>
          <p:cNvPr id="6" name="Group 78"/>
          <p:cNvGrpSpPr>
            <a:grpSpLocks/>
          </p:cNvGrpSpPr>
          <p:nvPr userDrawn="1"/>
        </p:nvGrpSpPr>
        <p:grpSpPr bwMode="auto">
          <a:xfrm>
            <a:off x="381000" y="1524000"/>
            <a:ext cx="6324600" cy="2590800"/>
            <a:chOff x="240" y="960"/>
            <a:chExt cx="3984" cy="1632"/>
          </a:xfrm>
        </p:grpSpPr>
        <p:sp>
          <p:nvSpPr>
            <p:cNvPr id="7" name="Line 75"/>
            <p:cNvSpPr>
              <a:spLocks noChangeShapeType="1"/>
            </p:cNvSpPr>
            <p:nvPr userDrawn="1"/>
          </p:nvSpPr>
          <p:spPr bwMode="auto">
            <a:xfrm>
              <a:off x="240" y="1152"/>
              <a:ext cx="3984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Line 76"/>
            <p:cNvSpPr>
              <a:spLocks noChangeShapeType="1"/>
            </p:cNvSpPr>
            <p:nvPr userDrawn="1"/>
          </p:nvSpPr>
          <p:spPr bwMode="auto">
            <a:xfrm>
              <a:off x="384" y="960"/>
              <a:ext cx="0" cy="1632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7"/>
            <p:cNvSpPr>
              <a:spLocks noChangeArrowheads="1"/>
            </p:cNvSpPr>
            <p:nvPr userDrawn="1"/>
          </p:nvSpPr>
          <p:spPr bwMode="auto">
            <a:xfrm>
              <a:off x="336" y="1104"/>
              <a:ext cx="96" cy="9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0" name="Group 79"/>
          <p:cNvGrpSpPr>
            <a:grpSpLocks/>
          </p:cNvGrpSpPr>
          <p:nvPr userDrawn="1"/>
        </p:nvGrpSpPr>
        <p:grpSpPr bwMode="auto">
          <a:xfrm rot="10800000">
            <a:off x="2286000" y="2819400"/>
            <a:ext cx="6324600" cy="2590800"/>
            <a:chOff x="240" y="960"/>
            <a:chExt cx="3984" cy="1632"/>
          </a:xfrm>
        </p:grpSpPr>
        <p:sp>
          <p:nvSpPr>
            <p:cNvPr id="11" name="Line 80"/>
            <p:cNvSpPr>
              <a:spLocks noChangeShapeType="1"/>
            </p:cNvSpPr>
            <p:nvPr userDrawn="1"/>
          </p:nvSpPr>
          <p:spPr bwMode="auto">
            <a:xfrm>
              <a:off x="242" y="1154"/>
              <a:ext cx="3984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Line 81"/>
            <p:cNvSpPr>
              <a:spLocks noChangeShapeType="1"/>
            </p:cNvSpPr>
            <p:nvPr userDrawn="1"/>
          </p:nvSpPr>
          <p:spPr bwMode="auto">
            <a:xfrm>
              <a:off x="386" y="962"/>
              <a:ext cx="0" cy="1632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Oval 82"/>
            <p:cNvSpPr>
              <a:spLocks noChangeArrowheads="1"/>
            </p:cNvSpPr>
            <p:nvPr userDrawn="1"/>
          </p:nvSpPr>
          <p:spPr bwMode="auto">
            <a:xfrm>
              <a:off x="338" y="1106"/>
              <a:ext cx="96" cy="9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163" name="Rectangle 67"/>
          <p:cNvSpPr>
            <a:spLocks noGrp="1" noChangeArrowheads="1"/>
          </p:cNvSpPr>
          <p:nvPr>
            <p:ph type="ctrTitle"/>
          </p:nvPr>
        </p:nvSpPr>
        <p:spPr>
          <a:xfrm>
            <a:off x="990600" y="1981200"/>
            <a:ext cx="7239000" cy="9144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309938"/>
            <a:ext cx="6400800" cy="1752600"/>
          </a:xfrm>
        </p:spPr>
        <p:txBody>
          <a:bodyPr/>
          <a:lstStyle>
            <a:lvl1pPr marL="0" indent="0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Rectangle 7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0FB67-9F4E-F644-93C8-7D9E668B68E8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hlink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685800"/>
            <a:ext cx="200025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85800"/>
            <a:ext cx="5848350" cy="5105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9A93C-7778-2544-A7FC-C84369A65BEC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hlink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938" y="162990"/>
            <a:ext cx="9144000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dirty="0" smtClean="0">
                <a:solidFill>
                  <a:srgbClr val="FFFFFF"/>
                </a:solidFill>
                <a:latin typeface="Times New Roman"/>
                <a:ea typeface="Arial"/>
                <a:cs typeface="Times New Roman" pitchFamily="84" charset="0"/>
              </a:rPr>
              <a:t>CAMPBELL</a:t>
            </a:r>
          </a:p>
          <a:p>
            <a:pPr algn="ctr" eaLnBrk="1" hangingPunct="1"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4800" dirty="0" smtClean="0">
                <a:solidFill>
                  <a:srgbClr val="D2B239"/>
                </a:solidFill>
                <a:latin typeface="Times New Roman"/>
                <a:ea typeface="Arial"/>
                <a:cs typeface="Times New Roman" pitchFamily="84" charset="0"/>
              </a:rPr>
              <a:t>BIOLOGY</a:t>
            </a: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0" y="1131066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Reece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Urry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Cain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Wasserman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Minorsky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Jackson</a:t>
            </a:r>
            <a:endParaRPr lang="en-US" sz="1600" dirty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6592888"/>
            <a:ext cx="68802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CAA3C"/>
                    </a:gs>
                    <a:gs pos="100000">
                      <a:srgbClr val="5EBDBE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900" dirty="0">
                <a:solidFill>
                  <a:srgbClr val="FFFFFF"/>
                </a:solidFill>
              </a:rPr>
              <a:t>     © 2014 Pearson Education, Inc.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0"/>
          <p:cNvSpPr txBox="1">
            <a:spLocks noChangeArrowheads="1"/>
          </p:cNvSpPr>
          <p:nvPr/>
        </p:nvSpPr>
        <p:spPr bwMode="auto">
          <a:xfrm>
            <a:off x="6023428" y="715674"/>
            <a:ext cx="86961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dirty="0" smtClean="0">
                <a:solidFill>
                  <a:srgbClr val="FFFFFF">
                    <a:lumMod val="75000"/>
                  </a:srgbClr>
                </a:solidFill>
                <a:latin typeface="Times New Roman"/>
                <a:cs typeface="Times New Roman"/>
              </a:rPr>
              <a:t>TENTH</a:t>
            </a: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dirty="0" smtClean="0">
                <a:solidFill>
                  <a:srgbClr val="FFFFFF">
                    <a:lumMod val="75000"/>
                  </a:srgbClr>
                </a:solidFill>
                <a:latin typeface="Times New Roman"/>
                <a:cs typeface="Times New Roman"/>
              </a:rPr>
              <a:t>EDITION</a:t>
            </a:r>
            <a:endParaRPr lang="en-US" sz="1000" b="1" dirty="0">
              <a:solidFill>
                <a:srgbClr val="FFFFFF">
                  <a:lumMod val="75000"/>
                </a:srgbClr>
              </a:solidFill>
              <a:latin typeface="Times New Roman"/>
              <a:cs typeface="Times New Roman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0638" y="3044675"/>
            <a:ext cx="4389437" cy="1632100"/>
          </a:xfrm>
          <a:extLst>
            <a:ext uri="{909E8E84-426E-40dd-AFC4-6F175D3DCCD1}">
              <a14:hiddenFill xmlns:a14="http://schemas.microsoft.com/office/drawing/2010/main">
                <a:solidFill>
                  <a:srgbClr val="9D0016">
                    <a:alpha val="2509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5FAF8E"/>
                </a:solidFill>
                <a:miter lim="800000"/>
                <a:headEnd/>
                <a:tailEnd/>
              </a14:hiddenLine>
            </a:ext>
          </a:extLst>
        </p:spPr>
        <p:txBody>
          <a:bodyPr rIns="0" anchor="ctr"/>
          <a:lstStyle/>
          <a:p>
            <a:pPr marL="152400" indent="0" eaLnBrk="1" hangingPunct="1">
              <a:buClr>
                <a:schemeClr val="tx2"/>
              </a:buClr>
              <a:buFont typeface="Wingdings" charset="0"/>
              <a:buNone/>
            </a:pPr>
            <a:r>
              <a:rPr lang="en-US" sz="3600" b="1" smtClean="0">
                <a:solidFill>
                  <a:schemeClr val="bg1"/>
                </a:solidFill>
                <a:latin typeface="Arial"/>
                <a:cs typeface="Arial"/>
              </a:rPr>
              <a:t>Click to edit Master subtitle style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68275" y="5815264"/>
            <a:ext cx="3436938" cy="60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1200" dirty="0" smtClean="0">
                <a:solidFill>
                  <a:srgbClr val="D2B239"/>
                </a:solidFill>
                <a:ea typeface="Arial"/>
                <a:cs typeface="Arial" charset="0"/>
              </a:rPr>
              <a:t>Clicker Questions by</a:t>
            </a:r>
            <a:br>
              <a:rPr lang="en-US" sz="1200" dirty="0" smtClean="0">
                <a:solidFill>
                  <a:srgbClr val="D2B239"/>
                </a:solidFill>
                <a:ea typeface="Arial"/>
                <a:cs typeface="Arial" charset="0"/>
              </a:rPr>
            </a:br>
            <a:r>
              <a:rPr lang="en-US" sz="1200" dirty="0" smtClean="0">
                <a:solidFill>
                  <a:srgbClr val="D2B239"/>
                </a:solidFill>
                <a:ea typeface="Arial"/>
                <a:cs typeface="Arial" charset="0"/>
              </a:rPr>
              <a:t>Lisa M. Flick, Ph.D.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-23373" y="1633538"/>
            <a:ext cx="158651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D001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EFC33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sz="9600" dirty="0" smtClean="0">
                <a:solidFill>
                  <a:srgbClr val="D2B239"/>
                </a:solidFill>
              </a:rPr>
              <a:t>3</a:t>
            </a:r>
            <a:endParaRPr lang="en-US" sz="9600" dirty="0">
              <a:solidFill>
                <a:srgbClr val="D2B239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127000" y="3056482"/>
            <a:ext cx="642882" cy="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2B23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77708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buClrTx/>
              <a:defRPr/>
            </a:lvl1pPr>
            <a:lvl2pPr marL="740664" indent="-283464">
              <a:buClrTx/>
              <a:defRPr/>
            </a:lvl2pPr>
            <a:lvl3pPr marL="1143000" indent="-228600">
              <a:buClr>
                <a:srgbClr val="FF6600"/>
              </a:buClr>
              <a:defRPr/>
            </a:lvl3pPr>
            <a:lvl4pPr marL="1600200" indent="-228600">
              <a:buClr>
                <a:srgbClr val="FF6600"/>
              </a:buClr>
              <a:defRPr/>
            </a:lvl4pPr>
            <a:lvl5pPr marL="2057400" indent="-228600">
              <a:buClr>
                <a:srgbClr val="FF6600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2953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9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669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ED27B-B0BE-3347-80E0-33206F376C0F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hlin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2ED8A-C948-1C41-8293-D00B92E25372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hlink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1ADD1-136B-8045-8449-2A42F6451E31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hlink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E2FA7-B3D5-9844-8175-D7FF6C3C002B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hlink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F9409-0245-8C44-ADEC-4D64D6AF8329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hlink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84ABD-E29E-AE44-B038-925EDEB403FC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hlink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CC26E-03F9-8740-9EDE-21597AFEF549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hlink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B327E-5F9C-0946-81CA-5A132E34AD4B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hlink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858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371600"/>
            <a:ext cx="7772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62400" y="6492875"/>
            <a:ext cx="533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1"/>
            </a:lvl1pPr>
          </a:lstStyle>
          <a:p>
            <a:pPr>
              <a:defRPr/>
            </a:pPr>
            <a:fld id="{9311279E-3179-0640-A6E4-0D220EC7AFDA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hlink"/>
              </a:solidFill>
            </a:endParaRPr>
          </a:p>
        </p:txBody>
      </p:sp>
      <p:sp>
        <p:nvSpPr>
          <p:cNvPr id="3147" name="Line 75"/>
          <p:cNvSpPr>
            <a:spLocks noChangeShapeType="1"/>
          </p:cNvSpPr>
          <p:nvPr/>
        </p:nvSpPr>
        <p:spPr bwMode="auto">
          <a:xfrm>
            <a:off x="381000" y="1219200"/>
            <a:ext cx="63246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148" name="Line 76"/>
          <p:cNvSpPr>
            <a:spLocks noChangeShapeType="1"/>
          </p:cNvSpPr>
          <p:nvPr/>
        </p:nvSpPr>
        <p:spPr bwMode="auto">
          <a:xfrm>
            <a:off x="609600" y="914400"/>
            <a:ext cx="0" cy="25908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149" name="Oval 77"/>
          <p:cNvSpPr>
            <a:spLocks noChangeArrowheads="1"/>
          </p:cNvSpPr>
          <p:nvPr/>
        </p:nvSpPr>
        <p:spPr bwMode="auto">
          <a:xfrm>
            <a:off x="533400" y="1143000"/>
            <a:ext cx="152400" cy="1524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150" name="Rectangle 78"/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0F116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" charset="0"/>
            </a:endParaRPr>
          </a:p>
        </p:txBody>
      </p:sp>
      <p:sp>
        <p:nvSpPr>
          <p:cNvPr id="3151" name="Rectangle 79"/>
          <p:cNvSpPr>
            <a:spLocks noChangeArrowheads="1"/>
          </p:cNvSpPr>
          <p:nvPr/>
        </p:nvSpPr>
        <p:spPr bwMode="auto">
          <a:xfrm>
            <a:off x="0" y="228600"/>
            <a:ext cx="91440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F116A"/>
        </a:buClr>
        <a:buSzPct val="120000"/>
        <a:buFont typeface="Wingdings" charset="2"/>
        <a:buChar char="§"/>
        <a:defRPr sz="3000" b="1">
          <a:solidFill>
            <a:srgbClr val="0F116A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2"/>
        <a:buChar char="u"/>
        <a:defRPr sz="2800" b="1">
          <a:solidFill>
            <a:schemeClr val="tx1"/>
          </a:solidFill>
          <a:latin typeface="+mn-lt"/>
          <a:ea typeface="ＭＳ Ｐゴシック" charset="-128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charset="2"/>
        <a:buChar char="§"/>
        <a:defRPr sz="2400" b="1">
          <a:solidFill>
            <a:srgbClr val="0F116A"/>
          </a:solidFill>
          <a:latin typeface="+mn-lt"/>
          <a:ea typeface="ＭＳ Ｐゴシック" charset="-128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10000"/>
        <a:buFont typeface="Wingdings" charset="2"/>
        <a:buChar char="w"/>
        <a:defRPr sz="2000" b="1">
          <a:solidFill>
            <a:srgbClr val="0F116A"/>
          </a:solidFill>
          <a:latin typeface="+mn-lt"/>
          <a:ea typeface="ＭＳ Ｐゴシック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 b="1">
          <a:solidFill>
            <a:srgbClr val="0F116A"/>
          </a:solidFill>
          <a:latin typeface="+mn-lt"/>
          <a:ea typeface="ＭＳ Ｐゴシック" charset="-128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 b="1">
          <a:solidFill>
            <a:srgbClr val="0F116A"/>
          </a:solidFill>
          <a:latin typeface="+mn-lt"/>
          <a:ea typeface="ＭＳ Ｐゴシック" charset="-128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 b="1">
          <a:solidFill>
            <a:srgbClr val="0F116A"/>
          </a:solidFill>
          <a:latin typeface="+mn-lt"/>
          <a:ea typeface="ＭＳ Ｐゴシック" charset="-128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 b="1">
          <a:solidFill>
            <a:srgbClr val="0F116A"/>
          </a:solidFill>
          <a:latin typeface="+mn-lt"/>
          <a:ea typeface="ＭＳ Ｐゴシック" charset="-128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 b="1">
          <a:solidFill>
            <a:srgbClr val="0F116A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0327" y="1756064"/>
            <a:ext cx="8379835" cy="4590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13716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Answer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0" y="1"/>
            <a:ext cx="9144000" cy="290286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  <a:gs pos="25000">
                <a:srgbClr val="FF6600">
                  <a:alpha val="75000"/>
                </a:srgb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>
              <a:solidFill>
                <a:srgbClr val="000000"/>
              </a:solidFill>
              <a:ea typeface="Arial"/>
              <a:cs typeface="Arial" charset="0"/>
            </a:endParaRPr>
          </a:p>
        </p:txBody>
      </p:sp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82563" y="298675"/>
            <a:ext cx="8775700" cy="1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Box 8"/>
          <p:cNvSpPr txBox="1">
            <a:spLocks noChangeArrowheads="1"/>
          </p:cNvSpPr>
          <p:nvPr userDrawn="1"/>
        </p:nvSpPr>
        <p:spPr bwMode="auto">
          <a:xfrm>
            <a:off x="182563" y="6626225"/>
            <a:ext cx="87757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>
              <a:spcBef>
                <a:spcPct val="50000"/>
              </a:spcBef>
              <a:defRPr/>
            </a:pPr>
            <a:r>
              <a:rPr lang="en-US" sz="900">
                <a:solidFill>
                  <a:srgbClr val="000000"/>
                </a:solidFill>
                <a:ea typeface="Arial"/>
                <a:cs typeface="Arial" charset="0"/>
              </a:rPr>
              <a:t>© 2014 Pearson Education, Inc.</a:t>
            </a:r>
            <a:endParaRPr lang="en-US">
              <a:solidFill>
                <a:srgbClr val="000000"/>
              </a:solidFill>
              <a:ea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46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0" baseline="0">
          <a:solidFill>
            <a:schemeClr val="tx1"/>
          </a:solidFill>
          <a:latin typeface="Arial"/>
          <a:ea typeface="Geneva" charset="0"/>
          <a:cs typeface="Arial"/>
        </a:defRPr>
      </a:lvl1pPr>
      <a:lvl2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2pPr>
      <a:lvl3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3pPr>
      <a:lvl4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4pPr>
      <a:lvl5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5pPr>
      <a:lvl6pPr marL="9080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6pPr>
      <a:lvl7pPr marL="13652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7pPr>
      <a:lvl8pPr marL="18224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8pPr>
      <a:lvl9pPr marL="22796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9pPr>
    </p:titleStyle>
    <p:bodyStyle>
      <a:lvl1pPr marL="514350" indent="-514350" algn="l" rtl="0" eaLnBrk="1" fontAlgn="base" hangingPunct="1">
        <a:spcBef>
          <a:spcPct val="45000"/>
        </a:spcBef>
        <a:spcAft>
          <a:spcPts val="0"/>
        </a:spcAft>
        <a:buClrTx/>
        <a:buFont typeface="+mj-lt"/>
        <a:buAutoNum type="alphaLcParenR"/>
        <a:defRPr sz="2600">
          <a:solidFill>
            <a:schemeClr val="tx1"/>
          </a:solidFill>
          <a:latin typeface="Arial" charset="0"/>
          <a:ea typeface="Geneva" charset="0"/>
          <a:cs typeface="+mn-cs"/>
        </a:defRPr>
      </a:lvl1pPr>
      <a:lvl2pPr marL="971550" indent="-514350" algn="l" rtl="0" eaLnBrk="1" fontAlgn="base" hangingPunct="1">
        <a:spcBef>
          <a:spcPct val="45000"/>
        </a:spcBef>
        <a:spcAft>
          <a:spcPct val="20000"/>
        </a:spcAft>
        <a:buClrTx/>
        <a:buFont typeface="+mj-lt"/>
        <a:buAutoNum type="alphaLcParenR"/>
        <a:defRPr sz="24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4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5pPr>
      <a:lvl6pPr marL="33162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7734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42306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46878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g"/><Relationship Id="rId5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0.png"/><Relationship Id="rId6" Type="http://schemas.openxmlformats.org/officeDocument/2006/relationships/image" Target="../media/image11.jp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emf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39775" y="452438"/>
            <a:ext cx="4181475" cy="914400"/>
          </a:xfrm>
        </p:spPr>
        <p:txBody>
          <a:bodyPr/>
          <a:lstStyle/>
          <a:p>
            <a:pPr eaLnBrk="1" hangingPunct="1"/>
            <a:r>
              <a:rPr lang="en-US"/>
              <a:t>Chemistry of Life</a:t>
            </a:r>
          </a:p>
        </p:txBody>
      </p:sp>
      <p:sp>
        <p:nvSpPr>
          <p:cNvPr id="4506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1370013" y="1963738"/>
            <a:ext cx="6400800" cy="869950"/>
          </a:xfrm>
        </p:spPr>
        <p:txBody>
          <a:bodyPr/>
          <a:lstStyle/>
          <a:p>
            <a:pPr algn="ctr" eaLnBrk="1" hangingPunct="1"/>
            <a:r>
              <a:rPr lang="en-US" sz="3400" dirty="0" smtClean="0"/>
              <a:t>Biochemistry is the best!</a:t>
            </a:r>
            <a:endParaRPr lang="en-US" dirty="0"/>
          </a:p>
        </p:txBody>
      </p:sp>
      <p:pic>
        <p:nvPicPr>
          <p:cNvPr id="301060" name="Picture 4"/>
          <p:cNvPicPr>
            <a:picLocks noChangeAspect="1" noChangeArrowheads="1"/>
          </p:cNvPicPr>
          <p:nvPr/>
        </p:nvPicPr>
        <p:blipFill>
          <a:blip r:embed="rId3"/>
          <a:srcRect l="11700" r="9000"/>
          <a:stretch>
            <a:fillRect/>
          </a:stretch>
        </p:blipFill>
        <p:spPr bwMode="auto">
          <a:xfrm>
            <a:off x="2592388" y="2865438"/>
            <a:ext cx="3956050" cy="374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Why is “ice </a:t>
            </a:r>
            <a:r>
              <a:rPr lang="en-US" dirty="0" smtClean="0"/>
              <a:t>floating” </a:t>
            </a:r>
            <a:r>
              <a:rPr lang="en-US" dirty="0"/>
              <a:t>important?</a:t>
            </a:r>
          </a:p>
        </p:txBody>
      </p:sp>
      <p:pic>
        <p:nvPicPr>
          <p:cNvPr id="263176" name="Picture 8" descr="lakes1"/>
          <p:cNvPicPr>
            <a:picLocks noChangeAspect="1" noChangeArrowheads="1"/>
          </p:cNvPicPr>
          <p:nvPr/>
        </p:nvPicPr>
        <p:blipFill>
          <a:blip r:embed="rId3"/>
          <a:srcRect b="12329"/>
          <a:stretch>
            <a:fillRect/>
          </a:stretch>
        </p:blipFill>
        <p:spPr bwMode="auto">
          <a:xfrm>
            <a:off x="98425" y="4730750"/>
            <a:ext cx="3978275" cy="2036763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263177" name="Picture 9" descr="lakes2"/>
          <p:cNvPicPr>
            <a:picLocks noChangeAspect="1" noChangeArrowheads="1"/>
          </p:cNvPicPr>
          <p:nvPr/>
        </p:nvPicPr>
        <p:blipFill>
          <a:blip r:embed="rId4"/>
          <a:srcRect b="11650"/>
          <a:stretch>
            <a:fillRect/>
          </a:stretch>
        </p:blipFill>
        <p:spPr bwMode="auto">
          <a:xfrm>
            <a:off x="5264150" y="4730750"/>
            <a:ext cx="3738563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63178" name="AutoShape 10"/>
          <p:cNvSpPr>
            <a:spLocks noChangeArrowheads="1"/>
          </p:cNvSpPr>
          <p:nvPr/>
        </p:nvSpPr>
        <p:spPr bwMode="auto">
          <a:xfrm>
            <a:off x="4230688" y="5557838"/>
            <a:ext cx="877887" cy="461962"/>
          </a:xfrm>
          <a:custGeom>
            <a:avLst/>
            <a:gdLst>
              <a:gd name="T0" fmla="*/ 26759906 w 21600"/>
              <a:gd name="T1" fmla="*/ 0 h 21600"/>
              <a:gd name="T2" fmla="*/ 0 w 21600"/>
              <a:gd name="T3" fmla="*/ 4940021 h 21600"/>
              <a:gd name="T4" fmla="*/ 26759906 w 21600"/>
              <a:gd name="T5" fmla="*/ 9880041 h 21600"/>
              <a:gd name="T6" fmla="*/ 35679888 w 21600"/>
              <a:gd name="T7" fmla="*/ 4940021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40A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693738" y="1371600"/>
            <a:ext cx="8450262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normAutofit/>
          </a:bodyPr>
          <a:lstStyle/>
          <a:p>
            <a:pPr marL="285750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2800" b="1" u="sng" kern="0" dirty="0" smtClean="0">
                <a:solidFill>
                  <a:srgbClr val="CC0000"/>
                </a:solidFill>
                <a:latin typeface="+mn-lt"/>
                <a:ea typeface="ＭＳ Ｐゴシック" charset="-128"/>
              </a:rPr>
              <a:t>surface </a:t>
            </a:r>
            <a:r>
              <a:rPr lang="en-US" sz="2800" b="1" u="sng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ice insulates water below</a:t>
            </a:r>
            <a:endParaRPr lang="en-US" sz="2800" b="1" kern="0" dirty="0">
              <a:latin typeface="+mn-lt"/>
              <a:ea typeface="ＭＳ Ｐゴシック" charset="-128"/>
            </a:endParaRPr>
          </a:p>
          <a:p>
            <a:pPr marL="1085850" lvl="2" indent="-2286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5000"/>
              <a:buFont typeface="Wingdings" charset="2"/>
              <a:buChar char="§"/>
              <a:defRPr/>
            </a:pPr>
            <a:r>
              <a:rPr lang="en-US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allowing life to survive </a:t>
            </a:r>
            <a:r>
              <a:rPr lang="en-US" b="1" kern="0" dirty="0" smtClean="0">
                <a:solidFill>
                  <a:srgbClr val="0F116A"/>
                </a:solidFill>
                <a:latin typeface="+mn-lt"/>
                <a:ea typeface="ＭＳ Ｐゴシック" charset="-128"/>
              </a:rPr>
              <a:t>through the winter</a:t>
            </a:r>
            <a:endParaRPr lang="en-US" b="1" kern="0" dirty="0">
              <a:solidFill>
                <a:srgbClr val="0F116A"/>
              </a:solidFill>
              <a:latin typeface="+mn-lt"/>
              <a:ea typeface="ＭＳ Ｐゴシック" charset="-128"/>
            </a:endParaRPr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2800" b="1" i="1" kern="0" dirty="0">
                <a:latin typeface="+mn-lt"/>
                <a:ea typeface="ＭＳ Ｐゴシック" charset="-128"/>
              </a:rPr>
              <a:t>if ice sank…</a:t>
            </a:r>
          </a:p>
          <a:p>
            <a:pPr marL="1085850" lvl="2" indent="-2286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5000"/>
              <a:buFont typeface="Wingdings" charset="2"/>
              <a:buChar char="§"/>
              <a:defRPr/>
            </a:pPr>
            <a:r>
              <a:rPr lang="en-US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ponds, lakes &amp; even oceans would freeze solid</a:t>
            </a:r>
          </a:p>
          <a:p>
            <a:pPr marL="285750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2800" b="1" u="sng" kern="0" dirty="0" smtClean="0">
                <a:solidFill>
                  <a:srgbClr val="CC0000"/>
                </a:solidFill>
                <a:latin typeface="+mn-lt"/>
                <a:ea typeface="ＭＳ Ｐゴシック" charset="-128"/>
              </a:rPr>
              <a:t>seasonal </a:t>
            </a:r>
            <a:r>
              <a:rPr lang="en-US" sz="2800" b="1" u="sng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turnover of lakes</a:t>
            </a:r>
            <a:endParaRPr lang="en-US" sz="2800" b="1" u="sng" kern="0" dirty="0">
              <a:latin typeface="+mn-lt"/>
              <a:ea typeface="ＭＳ Ｐゴシック" charset="-128"/>
            </a:endParaRPr>
          </a:p>
          <a:p>
            <a:pPr marL="1085850" lvl="2" indent="-2286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5000"/>
              <a:buFont typeface="Wingdings" charset="2"/>
              <a:buChar char="§"/>
              <a:defRPr/>
            </a:pPr>
            <a:r>
              <a:rPr lang="en-US" b="1" kern="0" dirty="0">
                <a:solidFill>
                  <a:srgbClr val="002060"/>
                </a:solidFill>
                <a:latin typeface="+mn-lt"/>
                <a:ea typeface="ＭＳ Ｐゴシック" charset="-128"/>
              </a:rPr>
              <a:t>sinking </a:t>
            </a:r>
            <a:r>
              <a:rPr lang="en-US" b="1" kern="0" dirty="0" smtClean="0">
                <a:solidFill>
                  <a:srgbClr val="002060"/>
                </a:solidFill>
                <a:latin typeface="+mn-lt"/>
                <a:ea typeface="ＭＳ Ｐゴシック" charset="-128"/>
              </a:rPr>
              <a:t>of cold </a:t>
            </a:r>
            <a:r>
              <a:rPr lang="en-US" b="1" kern="0" dirty="0">
                <a:solidFill>
                  <a:srgbClr val="002060"/>
                </a:solidFill>
                <a:latin typeface="+mn-lt"/>
                <a:ea typeface="ＭＳ Ｐゴシック" charset="-128"/>
              </a:rPr>
              <a:t>H</a:t>
            </a:r>
            <a:r>
              <a:rPr lang="en-US" b="1" kern="0" baseline="-25000" dirty="0">
                <a:solidFill>
                  <a:srgbClr val="002060"/>
                </a:solidFill>
                <a:latin typeface="+mn-lt"/>
                <a:ea typeface="ＭＳ Ｐゴシック" charset="-128"/>
              </a:rPr>
              <a:t>2</a:t>
            </a:r>
            <a:r>
              <a:rPr lang="en-US" b="1" kern="0" dirty="0">
                <a:solidFill>
                  <a:srgbClr val="002060"/>
                </a:solidFill>
                <a:latin typeface="+mn-lt"/>
                <a:ea typeface="ＭＳ Ｐゴシック" charset="-128"/>
              </a:rPr>
              <a:t>O cycles nutrients in </a:t>
            </a:r>
            <a:r>
              <a:rPr lang="en-US" b="1" kern="0" dirty="0" smtClean="0">
                <a:solidFill>
                  <a:srgbClr val="002060"/>
                </a:solidFill>
                <a:latin typeface="+mn-lt"/>
                <a:ea typeface="ＭＳ Ｐゴシック" charset="-128"/>
              </a:rPr>
              <a:t>autumn</a:t>
            </a:r>
            <a:r>
              <a:rPr lang="en-US" b="1" kern="0" dirty="0">
                <a:solidFill>
                  <a:srgbClr val="002060"/>
                </a:solidFill>
                <a:latin typeface="+mn-lt"/>
                <a:ea typeface="ＭＳ Ｐゴシック" charset="-128"/>
              </a:rPr>
              <a:t> </a:t>
            </a:r>
            <a:r>
              <a:rPr lang="en-US" b="1" kern="0" dirty="0" smtClean="0">
                <a:solidFill>
                  <a:srgbClr val="002060"/>
                </a:solidFill>
                <a:latin typeface="+mn-lt"/>
                <a:ea typeface="ＭＳ Ｐゴシック" charset="-128"/>
              </a:rPr>
              <a:t>and spring</a:t>
            </a:r>
            <a:endParaRPr lang="en-US" b="1" kern="0" dirty="0">
              <a:solidFill>
                <a:srgbClr val="002060"/>
              </a:solidFill>
              <a:latin typeface="+mn-lt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0" y="4462895"/>
            <a:ext cx="285750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4. </a:t>
            </a:r>
            <a:r>
              <a:rPr lang="en-US" dirty="0" smtClean="0"/>
              <a:t>High Specific Heat</a:t>
            </a:r>
            <a:endParaRPr lang="en-US" dirty="0"/>
          </a:p>
        </p:txBody>
      </p:sp>
      <p:sp>
        <p:nvSpPr>
          <p:cNvPr id="15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678131" y="1346942"/>
            <a:ext cx="7596125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normAutofit/>
          </a:bodyPr>
          <a:lstStyle/>
          <a:p>
            <a:pPr marL="342900" indent="-342900" algn="l" eaLnBrk="1" hangingPunct="1">
              <a:spcBef>
                <a:spcPct val="20000"/>
              </a:spcBef>
              <a:buClr>
                <a:srgbClr val="0F116A"/>
              </a:buClr>
              <a:buSzPct val="120000"/>
              <a:buFont typeface="Wingdings" charset="2"/>
              <a:buChar char="§"/>
              <a:defRPr/>
            </a:pPr>
            <a:r>
              <a:rPr lang="en-US" sz="2600" b="1" u="sng" kern="0" dirty="0">
                <a:solidFill>
                  <a:srgbClr val="CC0000"/>
                </a:solidFill>
                <a:latin typeface="+mn-lt"/>
              </a:rPr>
              <a:t>H</a:t>
            </a:r>
            <a:r>
              <a:rPr lang="en-US" sz="2600" b="1" kern="0" baseline="-25000" dirty="0">
                <a:solidFill>
                  <a:srgbClr val="CC0000"/>
                </a:solidFill>
                <a:latin typeface="+mn-lt"/>
              </a:rPr>
              <a:t>2</a:t>
            </a:r>
            <a:r>
              <a:rPr lang="en-US" sz="2600" b="1" u="sng" kern="0" dirty="0">
                <a:solidFill>
                  <a:srgbClr val="CC0000"/>
                </a:solidFill>
                <a:latin typeface="+mn-lt"/>
              </a:rPr>
              <a:t>O resists changes in temperature</a:t>
            </a:r>
            <a:endParaRPr lang="en-US" sz="2600" b="1" kern="0" dirty="0">
              <a:solidFill>
                <a:srgbClr val="0F116A"/>
              </a:solidFill>
              <a:latin typeface="+mn-lt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0F116A"/>
              </a:buClr>
              <a:buSzPct val="120000"/>
              <a:buFont typeface="Wingdings" charset="2"/>
              <a:buChar char="§"/>
              <a:defRPr/>
            </a:pPr>
            <a:r>
              <a:rPr lang="en-US" sz="2600" b="1" u="sng" kern="0" dirty="0" smtClean="0">
                <a:solidFill>
                  <a:srgbClr val="CC0000"/>
                </a:solidFill>
                <a:latin typeface="+mn-lt"/>
              </a:rPr>
              <a:t>H</a:t>
            </a:r>
            <a:r>
              <a:rPr lang="en-US" sz="2600" b="1" kern="0" baseline="-25000" dirty="0" smtClean="0">
                <a:solidFill>
                  <a:srgbClr val="CC0000"/>
                </a:solidFill>
                <a:latin typeface="+mn-lt"/>
              </a:rPr>
              <a:t>2</a:t>
            </a:r>
            <a:r>
              <a:rPr lang="en-US" sz="2600" b="1" u="sng" kern="0" dirty="0" smtClean="0">
                <a:solidFill>
                  <a:srgbClr val="CC0000"/>
                </a:solidFill>
                <a:latin typeface="+mn-lt"/>
              </a:rPr>
              <a:t>O </a:t>
            </a:r>
            <a:r>
              <a:rPr lang="en-US" sz="2600" b="1" u="sng" kern="0" dirty="0">
                <a:solidFill>
                  <a:srgbClr val="CC0000"/>
                </a:solidFill>
                <a:latin typeface="+mn-lt"/>
              </a:rPr>
              <a:t>moderates temperatures on </a:t>
            </a:r>
            <a:r>
              <a:rPr lang="en-US" sz="2600" b="1" u="sng" kern="0" dirty="0" smtClean="0">
                <a:solidFill>
                  <a:srgbClr val="CC0000"/>
                </a:solidFill>
                <a:latin typeface="+mn-lt"/>
              </a:rPr>
              <a:t>Earth</a:t>
            </a:r>
          </a:p>
          <a:p>
            <a:pPr marL="1257300" lvl="2" indent="-342900" algn="l" eaLnBrk="1" hangingPunct="1">
              <a:spcBef>
                <a:spcPct val="20000"/>
              </a:spcBef>
              <a:buClr>
                <a:srgbClr val="0F116A"/>
              </a:buClr>
              <a:buSzPct val="120000"/>
              <a:buFont typeface="Wingdings" charset="2"/>
              <a:buChar char="§"/>
              <a:defRPr/>
            </a:pPr>
            <a:r>
              <a:rPr lang="en-US" i="1" kern="0" dirty="0" smtClean="0">
                <a:solidFill>
                  <a:srgbClr val="000000"/>
                </a:solidFill>
                <a:latin typeface="+mn-lt"/>
              </a:rPr>
              <a:t>takes a lot of energy to heat</a:t>
            </a:r>
          </a:p>
          <a:p>
            <a:pPr marL="1257300" lvl="2" indent="-342900" algn="l" eaLnBrk="1" hangingPunct="1">
              <a:spcBef>
                <a:spcPct val="20000"/>
              </a:spcBef>
              <a:buClr>
                <a:srgbClr val="0F116A"/>
              </a:buClr>
              <a:buSzPct val="120000"/>
              <a:buFont typeface="Wingdings" charset="2"/>
              <a:buChar char="§"/>
              <a:defRPr/>
            </a:pPr>
            <a:r>
              <a:rPr lang="en-US" i="1" kern="0" dirty="0" smtClean="0">
                <a:solidFill>
                  <a:srgbClr val="000000"/>
                </a:solidFill>
                <a:latin typeface="+mn-lt"/>
              </a:rPr>
              <a:t>slowly loses energy to cool</a:t>
            </a:r>
            <a:endParaRPr lang="en-US" i="1" kern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33192" y="3320221"/>
            <a:ext cx="2299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Don’t touch the metal!</a:t>
            </a:r>
            <a:endParaRPr lang="en-US" b="1" i="1" dirty="0"/>
          </a:p>
        </p:txBody>
      </p:sp>
      <p:pic>
        <p:nvPicPr>
          <p:cNvPr id="3" name="Picture 2" descr="03_05EffectWaterClimate-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4172"/>
            <a:ext cx="6116160" cy="2392098"/>
          </a:xfrm>
          <a:prstGeom prst="rect">
            <a:avLst/>
          </a:prstGeom>
        </p:spPr>
      </p:pic>
      <p:pic>
        <p:nvPicPr>
          <p:cNvPr id="4" name="Picture 3" descr="heat-capacity-pond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881" y="-1"/>
            <a:ext cx="2417119" cy="16890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6484" y="5916042"/>
            <a:ext cx="5351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Why is San Bernardino always warmer than LA?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Rectangle 5"/>
          <p:cNvSpPr>
            <a:spLocks noGrp="1" noChangeArrowheads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en-US" dirty="0"/>
              <a:t>5. </a:t>
            </a:r>
            <a:r>
              <a:rPr lang="en-US" dirty="0" smtClean="0"/>
              <a:t>Evaporative Cooling</a:t>
            </a:r>
            <a:endParaRPr lang="en-US" dirty="0"/>
          </a:p>
        </p:txBody>
      </p:sp>
      <p:sp>
        <p:nvSpPr>
          <p:cNvPr id="267274" name="Rectangle 10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687279" y="1584664"/>
            <a:ext cx="5527090" cy="4419600"/>
          </a:xfrm>
          <a:noFill/>
          <a:ln>
            <a:noFill/>
          </a:ln>
        </p:spPr>
        <p:txBody>
          <a:bodyPr rIns="0"/>
          <a:lstStyle/>
          <a:p>
            <a:pPr eaLnBrk="1" hangingPunct="1">
              <a:lnSpc>
                <a:spcPct val="9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Heat of vaporization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Water moves from </a:t>
            </a:r>
            <a:r>
              <a:rPr lang="en-US" sz="2400" i="1" dirty="0" smtClean="0">
                <a:solidFill>
                  <a:srgbClr val="006300"/>
                </a:solidFill>
              </a:rPr>
              <a:t>liquid to gas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Heat energy moves with the gas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3200" dirty="0" smtClean="0"/>
              <a:t>Why is this good for life?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Cooling body temps/sweating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Moderating Earth’s climate</a:t>
            </a:r>
          </a:p>
          <a:p>
            <a:pPr lvl="2" eaLnBrk="1" hangingPunct="1">
              <a:lnSpc>
                <a:spcPct val="90000"/>
              </a:lnSpc>
            </a:pPr>
            <a:r>
              <a:rPr lang="en-US" i="1" dirty="0" smtClean="0"/>
              <a:t>Which type of climate slows evaporative cooling?</a:t>
            </a:r>
            <a:endParaRPr lang="en-US" i="1" dirty="0"/>
          </a:p>
          <a:p>
            <a:pPr marL="57150" indent="0" eaLnBrk="1" hangingPunct="1">
              <a:lnSpc>
                <a:spcPct val="90000"/>
              </a:lnSpc>
              <a:buNone/>
            </a:pPr>
            <a:endParaRPr lang="en-US" sz="2400" dirty="0"/>
          </a:p>
        </p:txBody>
      </p:sp>
      <p:pic>
        <p:nvPicPr>
          <p:cNvPr id="26727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6625" y="346075"/>
            <a:ext cx="1758950" cy="29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267271" name="Picture 7"/>
          <p:cNvPicPr>
            <a:picLocks noChangeAspect="1" noChangeArrowheads="1"/>
          </p:cNvPicPr>
          <p:nvPr/>
        </p:nvPicPr>
        <p:blipFill>
          <a:blip r:embed="rId4"/>
          <a:srcRect l="28799" t="15840" r="24480" b="17281"/>
          <a:stretch>
            <a:fillRect/>
          </a:stretch>
        </p:blipFill>
        <p:spPr bwMode="auto">
          <a:xfrm>
            <a:off x="6350000" y="2803525"/>
            <a:ext cx="1730375" cy="2476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35921" dir="2700000" algn="ctr" rotWithShape="0">
              <a:srgbClr val="000000"/>
            </a:outerShdw>
          </a:effectLst>
        </p:spPr>
      </p:pic>
      <p:pic>
        <p:nvPicPr>
          <p:cNvPr id="267272" name="Picture 8"/>
          <p:cNvPicPr>
            <a:picLocks noChangeAspect="1" noChangeArrowheads="1"/>
          </p:cNvPicPr>
          <p:nvPr/>
        </p:nvPicPr>
        <p:blipFill>
          <a:blip r:embed="rId5"/>
          <a:srcRect l="8229" t="5475" r="8229" b="8212"/>
          <a:stretch>
            <a:fillRect/>
          </a:stretch>
        </p:blipFill>
        <p:spPr bwMode="auto">
          <a:xfrm>
            <a:off x="6607175" y="4865688"/>
            <a:ext cx="2428875" cy="18843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63500" dist="35921" dir="2700000" algn="ctr" rotWithShape="0">
              <a:srgbClr val="000000"/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0" name="Picture 10" descr="drinking pengu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34313" y="5316538"/>
            <a:ext cx="1246187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28" name="Picture 8"/>
          <p:cNvPicPr>
            <a:picLocks noChangeAspect="1" noChangeArrowheads="1"/>
          </p:cNvPicPr>
          <p:nvPr/>
        </p:nvPicPr>
        <p:blipFill>
          <a:blip r:embed="rId3"/>
          <a:srcRect l="8000" t="12000" r="16000"/>
          <a:stretch>
            <a:fillRect/>
          </a:stretch>
        </p:blipFill>
        <p:spPr bwMode="auto">
          <a:xfrm>
            <a:off x="6889750" y="393700"/>
            <a:ext cx="2084388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/>
            </a:outerShdw>
          </a:effectLst>
        </p:spPr>
      </p:pic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Elixir of Life</a:t>
            </a:r>
          </a:p>
        </p:txBody>
      </p:sp>
      <p:sp>
        <p:nvSpPr>
          <p:cNvPr id="28672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77724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tabLst>
                <a:tab pos="798513" algn="l"/>
              </a:tabLst>
            </a:pPr>
            <a:r>
              <a:rPr lang="en-US" dirty="0"/>
              <a:t>Special properties of water</a:t>
            </a:r>
          </a:p>
          <a:p>
            <a:pPr lvl="1" eaLnBrk="1" hangingPunct="1">
              <a:lnSpc>
                <a:spcPct val="150000"/>
              </a:lnSpc>
              <a:buFont typeface="Wingdings" charset="2"/>
              <a:buNone/>
              <a:tabLst>
                <a:tab pos="798513" algn="l"/>
              </a:tabLst>
            </a:pPr>
            <a:r>
              <a:rPr lang="en-US" dirty="0" smtClean="0"/>
              <a:t>1.	</a:t>
            </a:r>
            <a:r>
              <a:rPr lang="en-US" u="sng" dirty="0" smtClean="0">
                <a:solidFill>
                  <a:srgbClr val="CC0000"/>
                </a:solidFill>
              </a:rPr>
              <a:t>cohesion </a:t>
            </a:r>
            <a:r>
              <a:rPr lang="en-US" u="sng" dirty="0">
                <a:solidFill>
                  <a:srgbClr val="CC0000"/>
                </a:solidFill>
              </a:rPr>
              <a:t>&amp; </a:t>
            </a:r>
            <a:r>
              <a:rPr lang="en-US" u="sng" dirty="0" smtClean="0">
                <a:solidFill>
                  <a:srgbClr val="CC0000"/>
                </a:solidFill>
              </a:rPr>
              <a:t>adhesion</a:t>
            </a:r>
            <a:endParaRPr lang="en-US" dirty="0"/>
          </a:p>
          <a:p>
            <a:pPr lvl="1" eaLnBrk="1" hangingPunct="1">
              <a:lnSpc>
                <a:spcPct val="150000"/>
              </a:lnSpc>
              <a:buFont typeface="Wingdings" charset="2"/>
              <a:buNone/>
              <a:tabLst>
                <a:tab pos="798513" algn="l"/>
              </a:tabLst>
            </a:pPr>
            <a:r>
              <a:rPr lang="en-US" dirty="0" smtClean="0"/>
              <a:t>2</a:t>
            </a:r>
            <a:r>
              <a:rPr lang="en-US" dirty="0"/>
              <a:t>.	</a:t>
            </a:r>
            <a:r>
              <a:rPr lang="en-US" u="sng" dirty="0">
                <a:solidFill>
                  <a:srgbClr val="CC0000"/>
                </a:solidFill>
              </a:rPr>
              <a:t>good solvent</a:t>
            </a:r>
            <a:endParaRPr lang="en-US" dirty="0"/>
          </a:p>
          <a:p>
            <a:pPr lvl="1" eaLnBrk="1" hangingPunct="1">
              <a:lnSpc>
                <a:spcPct val="150000"/>
              </a:lnSpc>
              <a:buFont typeface="Wingdings" charset="2"/>
              <a:buNone/>
              <a:tabLst>
                <a:tab pos="798513" algn="l"/>
              </a:tabLst>
            </a:pPr>
            <a:r>
              <a:rPr lang="en-US" dirty="0" smtClean="0"/>
              <a:t>3</a:t>
            </a:r>
            <a:r>
              <a:rPr lang="en-US" dirty="0"/>
              <a:t>.	</a:t>
            </a:r>
            <a:r>
              <a:rPr lang="en-US" u="sng" dirty="0">
                <a:solidFill>
                  <a:srgbClr val="CC0000"/>
                </a:solidFill>
              </a:rPr>
              <a:t>lower density as a solid</a:t>
            </a:r>
            <a:endParaRPr lang="en-US" dirty="0"/>
          </a:p>
          <a:p>
            <a:pPr lvl="1" eaLnBrk="1" hangingPunct="1">
              <a:lnSpc>
                <a:spcPct val="150000"/>
              </a:lnSpc>
              <a:buFont typeface="Wingdings" charset="2"/>
              <a:buNone/>
              <a:tabLst>
                <a:tab pos="798513" algn="l"/>
              </a:tabLst>
            </a:pPr>
            <a:r>
              <a:rPr lang="en-US" dirty="0" smtClean="0"/>
              <a:t>4</a:t>
            </a:r>
            <a:r>
              <a:rPr lang="en-US" dirty="0"/>
              <a:t>.	</a:t>
            </a:r>
            <a:r>
              <a:rPr lang="en-US" u="sng" dirty="0">
                <a:solidFill>
                  <a:srgbClr val="CC0000"/>
                </a:solidFill>
              </a:rPr>
              <a:t>high specific heat</a:t>
            </a:r>
            <a:endParaRPr lang="en-US" dirty="0"/>
          </a:p>
          <a:p>
            <a:pPr lvl="1" eaLnBrk="1" hangingPunct="1">
              <a:lnSpc>
                <a:spcPct val="150000"/>
              </a:lnSpc>
              <a:buFont typeface="Wingdings" charset="2"/>
              <a:buNone/>
              <a:tabLst>
                <a:tab pos="798513" algn="l"/>
              </a:tabLst>
            </a:pPr>
            <a:r>
              <a:rPr lang="en-US" dirty="0" smtClean="0"/>
              <a:t>5.	</a:t>
            </a:r>
            <a:r>
              <a:rPr lang="en-US" u="sng" smtClean="0">
                <a:solidFill>
                  <a:srgbClr val="CC0000"/>
                </a:solidFill>
              </a:rPr>
              <a:t>evaporative </a:t>
            </a:r>
            <a:r>
              <a:rPr lang="en-US" u="sng" dirty="0" smtClean="0">
                <a:solidFill>
                  <a:srgbClr val="CC0000"/>
                </a:solidFill>
              </a:rPr>
              <a:t>cooling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None/>
              <a:tabLst>
                <a:tab pos="798513" algn="l"/>
              </a:tabLst>
            </a:pPr>
            <a:endParaRPr lang="en-US" dirty="0"/>
          </a:p>
        </p:txBody>
      </p:sp>
      <p:sp>
        <p:nvSpPr>
          <p:cNvPr id="286725" name="AutoShape 5"/>
          <p:cNvSpPr>
            <a:spLocks noChangeArrowheads="1"/>
          </p:cNvSpPr>
          <p:nvPr/>
        </p:nvSpPr>
        <p:spPr bwMode="auto">
          <a:xfrm>
            <a:off x="6573838" y="3832225"/>
            <a:ext cx="2225675" cy="1165225"/>
          </a:xfrm>
          <a:prstGeom prst="wedgeEllipseCallout">
            <a:avLst>
              <a:gd name="adj1" fmla="val 21968"/>
              <a:gd name="adj2" fmla="val 88421"/>
            </a:avLst>
          </a:prstGeom>
          <a:solidFill>
            <a:srgbClr val="FFEA18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Ice</a:t>
            </a:r>
            <a:r>
              <a:rPr lang="en-US" sz="1800" b="1" i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!</a:t>
            </a:r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 </a:t>
            </a:r>
            <a:b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</a:br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I could use </a:t>
            </a:r>
            <a:b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</a:br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more ice</a:t>
            </a:r>
            <a:r>
              <a:rPr lang="en-US" sz="1800" b="1" i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1134" y="5779363"/>
            <a:ext cx="6107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 is the hydrogen bonding that accounts for all its magical properties!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Ionization of Water and pH</a:t>
            </a:r>
            <a:endParaRPr lang="en-US" dirty="0"/>
          </a:p>
        </p:txBody>
      </p:sp>
      <p:pic>
        <p:nvPicPr>
          <p:cNvPr id="70659" name="Picture 6" descr="pH_Color_Chart_Large"/>
          <p:cNvPicPr>
            <a:picLocks noChangeAspect="1" noChangeArrowheads="1"/>
          </p:cNvPicPr>
          <p:nvPr/>
        </p:nvPicPr>
        <p:blipFill>
          <a:blip r:embed="rId3"/>
          <a:srcRect t="12308"/>
          <a:stretch>
            <a:fillRect/>
          </a:stretch>
        </p:blipFill>
        <p:spPr bwMode="auto">
          <a:xfrm>
            <a:off x="7377343" y="1346200"/>
            <a:ext cx="1731731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AutoShape 11"/>
          <p:cNvSpPr>
            <a:spLocks noChangeArrowheads="1"/>
          </p:cNvSpPr>
          <p:nvPr/>
        </p:nvSpPr>
        <p:spPr bwMode="auto">
          <a:xfrm>
            <a:off x="6418263" y="2101850"/>
            <a:ext cx="1238250" cy="395288"/>
          </a:xfrm>
          <a:prstGeom prst="roundRect">
            <a:avLst>
              <a:gd name="adj" fmla="val 16667"/>
            </a:avLst>
          </a:prstGeom>
          <a:solidFill>
            <a:schemeClr val="bg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653473" y="1371600"/>
            <a:ext cx="6879962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normAutofit fontScale="92500" lnSpcReduction="10000"/>
          </a:bodyPr>
          <a:lstStyle/>
          <a:p>
            <a:pPr marL="342900" indent="-342900" algn="l" eaLnBrk="1" hangingPunct="1">
              <a:spcBef>
                <a:spcPct val="20000"/>
              </a:spcBef>
              <a:buClr>
                <a:srgbClr val="0F116A"/>
              </a:buClr>
              <a:buSzPct val="120000"/>
              <a:buFont typeface="Wingdings" charset="2"/>
              <a:buChar char="§"/>
              <a:defRPr/>
            </a:pPr>
            <a:r>
              <a:rPr lang="en-US" sz="3400" b="1" kern="0" dirty="0" smtClean="0">
                <a:solidFill>
                  <a:srgbClr val="0F116A"/>
                </a:solidFill>
                <a:latin typeface="+mn-lt"/>
              </a:rPr>
              <a:t>When water ionizes…</a:t>
            </a:r>
            <a:endParaRPr lang="en-US" sz="3400" b="1" kern="0" dirty="0">
              <a:solidFill>
                <a:srgbClr val="0F116A"/>
              </a:solidFill>
              <a:latin typeface="+mn-lt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2800" b="1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H</a:t>
            </a:r>
            <a:r>
              <a:rPr lang="en-US" sz="2800" b="1" kern="0" baseline="30000" dirty="0">
                <a:solidFill>
                  <a:srgbClr val="CC0000"/>
                </a:solidFill>
                <a:latin typeface="+mn-lt"/>
                <a:ea typeface="ＭＳ Ｐゴシック" charset="-128"/>
              </a:rPr>
              <a:t>+</a:t>
            </a:r>
            <a:r>
              <a:rPr lang="en-US" sz="2800" b="1" kern="0" dirty="0">
                <a:latin typeface="+mn-lt"/>
                <a:ea typeface="ＭＳ Ｐゴシック" charset="-128"/>
              </a:rPr>
              <a:t> splits off from H</a:t>
            </a:r>
            <a:r>
              <a:rPr lang="en-US" sz="2800" b="1" kern="0" baseline="-25000" dirty="0">
                <a:latin typeface="+mn-lt"/>
                <a:ea typeface="ＭＳ Ｐゴシック" charset="-128"/>
              </a:rPr>
              <a:t>2</a:t>
            </a:r>
            <a:r>
              <a:rPr lang="en-US" sz="2800" b="1" kern="0" dirty="0">
                <a:latin typeface="+mn-lt"/>
                <a:ea typeface="ＭＳ Ｐゴシック" charset="-128"/>
              </a:rPr>
              <a:t>O, leaving </a:t>
            </a:r>
            <a:r>
              <a:rPr lang="en-US" sz="2800" b="1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OH</a:t>
            </a:r>
            <a:r>
              <a:rPr lang="en-US" sz="2800" b="1" kern="0" baseline="30000" dirty="0" smtClean="0">
                <a:solidFill>
                  <a:srgbClr val="CC0000"/>
                </a:solidFill>
                <a:latin typeface="+mn-lt"/>
                <a:ea typeface="ＭＳ Ｐゴシック" charset="-128"/>
              </a:rPr>
              <a:t>–</a:t>
            </a:r>
            <a:endParaRPr lang="en-US" sz="2800" b="1" kern="0" baseline="30000" dirty="0">
              <a:latin typeface="+mn-lt"/>
              <a:ea typeface="ＭＳ Ｐゴシック" charset="-128"/>
            </a:endParaRPr>
          </a:p>
          <a:p>
            <a:pPr marL="1085850" lvl="2" indent="-228600" algn="l" eaLnBrk="1" hangingPunct="1">
              <a:spcBef>
                <a:spcPct val="20000"/>
              </a:spcBef>
              <a:buClr>
                <a:schemeClr val="hlink"/>
              </a:buClr>
              <a:buSzPct val="95000"/>
              <a:buFont typeface="Wingdings" charset="2"/>
              <a:buChar char="§"/>
              <a:defRPr/>
            </a:pPr>
            <a:r>
              <a:rPr lang="en-US" sz="2000" b="1" kern="0" dirty="0" smtClean="0">
                <a:solidFill>
                  <a:srgbClr val="0F116A"/>
                </a:solidFill>
                <a:latin typeface="+mn-lt"/>
                <a:ea typeface="ＭＳ Ｐゴシック" charset="-128"/>
              </a:rPr>
              <a:t>if [</a:t>
            </a:r>
            <a:r>
              <a:rPr lang="en-US" sz="2000" b="1" kern="0" dirty="0" smtClean="0">
                <a:solidFill>
                  <a:schemeClr val="tx2"/>
                </a:solidFill>
                <a:latin typeface="+mn-lt"/>
                <a:ea typeface="ＭＳ Ｐゴシック" charset="-128"/>
              </a:rPr>
              <a:t>H</a:t>
            </a:r>
            <a:r>
              <a:rPr lang="en-US" sz="2000" b="1" kern="0" baseline="30000" dirty="0" smtClean="0">
                <a:solidFill>
                  <a:schemeClr val="tx2"/>
                </a:solidFill>
                <a:latin typeface="+mn-lt"/>
                <a:ea typeface="ＭＳ Ｐゴシック" charset="-128"/>
              </a:rPr>
              <a:t>+</a:t>
            </a:r>
            <a:r>
              <a:rPr lang="en-US" sz="2000" b="1" kern="0" dirty="0" smtClean="0">
                <a:solidFill>
                  <a:srgbClr val="0F116A"/>
                </a:solidFill>
                <a:latin typeface="+mn-lt"/>
                <a:ea typeface="ＭＳ Ｐゴシック" charset="-128"/>
              </a:rPr>
              <a:t>]</a:t>
            </a:r>
            <a:r>
              <a:rPr lang="en-US" sz="2000" b="1" kern="0" dirty="0" smtClean="0">
                <a:solidFill>
                  <a:schemeClr val="tx2"/>
                </a:solidFill>
                <a:latin typeface="+mn-lt"/>
                <a:ea typeface="ＭＳ Ｐゴシック" charset="-128"/>
              </a:rPr>
              <a:t> </a:t>
            </a:r>
            <a:r>
              <a:rPr lang="en-US" sz="2000" b="1" kern="0" dirty="0" smtClean="0">
                <a:solidFill>
                  <a:srgbClr val="0F116A"/>
                </a:solidFill>
                <a:latin typeface="+mn-lt"/>
                <a:ea typeface="ＭＳ Ｐゴシック" charset="-128"/>
              </a:rPr>
              <a:t>= [</a:t>
            </a:r>
            <a:r>
              <a:rPr lang="en-US" sz="2000" b="1" kern="0" baseline="30000" dirty="0" smtClean="0">
                <a:solidFill>
                  <a:schemeClr val="tx2"/>
                </a:solidFill>
                <a:latin typeface="+mn-lt"/>
                <a:ea typeface="ＭＳ Ｐゴシック" charset="-128"/>
              </a:rPr>
              <a:t>-</a:t>
            </a:r>
            <a:r>
              <a:rPr lang="en-US" sz="2000" b="1" kern="0" dirty="0" smtClean="0">
                <a:solidFill>
                  <a:schemeClr val="tx2"/>
                </a:solidFill>
                <a:latin typeface="+mn-lt"/>
                <a:ea typeface="ＭＳ Ｐゴシック" charset="-128"/>
              </a:rPr>
              <a:t>OH</a:t>
            </a:r>
            <a:r>
              <a:rPr lang="en-US" sz="2000" b="1" kern="0" dirty="0" smtClean="0">
                <a:solidFill>
                  <a:srgbClr val="0F116A"/>
                </a:solidFill>
                <a:latin typeface="+mn-lt"/>
                <a:ea typeface="ＭＳ Ｐゴシック" charset="-128"/>
              </a:rPr>
              <a:t>], solution is </a:t>
            </a:r>
            <a:r>
              <a:rPr lang="en-US" sz="2000" b="1" u="sng" kern="0" dirty="0" smtClean="0">
                <a:solidFill>
                  <a:srgbClr val="CC0000"/>
                </a:solidFill>
                <a:latin typeface="+mn-lt"/>
                <a:ea typeface="ＭＳ Ｐゴシック" charset="-128"/>
              </a:rPr>
              <a:t>neutral</a:t>
            </a:r>
          </a:p>
          <a:p>
            <a:pPr marL="628650" lvl="1" indent="-228600" algn="l" eaLnBrk="1" hangingPunct="1">
              <a:spcBef>
                <a:spcPct val="20000"/>
              </a:spcBef>
              <a:buClr>
                <a:schemeClr val="hlink"/>
              </a:buClr>
              <a:buSzPct val="95000"/>
              <a:buFont typeface="Wingdings" charset="2"/>
              <a:buChar char="§"/>
              <a:defRPr/>
            </a:pPr>
            <a:r>
              <a:rPr lang="en-US" sz="2800" b="1" kern="0" dirty="0" smtClean="0">
                <a:latin typeface="+mn-lt"/>
                <a:ea typeface="ＭＳ Ｐゴシック" charset="-128"/>
              </a:rPr>
              <a:t>Other aqueous solutions:</a:t>
            </a:r>
          </a:p>
          <a:p>
            <a:pPr marL="1085850" lvl="2" indent="-228600" algn="l" eaLnBrk="1" hangingPunct="1">
              <a:spcBef>
                <a:spcPct val="20000"/>
              </a:spcBef>
              <a:buClr>
                <a:schemeClr val="hlink"/>
              </a:buClr>
              <a:buSzPct val="95000"/>
              <a:buFont typeface="Wingdings" charset="2"/>
              <a:buChar char="§"/>
              <a:defRPr/>
            </a:pPr>
            <a:r>
              <a:rPr lang="en-US" sz="2000" b="1" kern="0" dirty="0" smtClean="0">
                <a:solidFill>
                  <a:srgbClr val="0F116A"/>
                </a:solidFill>
                <a:latin typeface="+mn-lt"/>
                <a:ea typeface="ＭＳ Ｐゴシック" charset="-128"/>
              </a:rPr>
              <a:t>if [</a:t>
            </a:r>
            <a:r>
              <a:rPr lang="en-US" sz="2000" b="1" kern="0" dirty="0" smtClean="0">
                <a:solidFill>
                  <a:schemeClr val="tx2"/>
                </a:solidFill>
                <a:latin typeface="+mn-lt"/>
                <a:ea typeface="ＭＳ Ｐゴシック" charset="-128"/>
              </a:rPr>
              <a:t>H</a:t>
            </a:r>
            <a:r>
              <a:rPr lang="en-US" sz="2000" b="1" kern="0" baseline="30000" dirty="0" smtClean="0">
                <a:solidFill>
                  <a:schemeClr val="tx2"/>
                </a:solidFill>
                <a:latin typeface="+mn-lt"/>
                <a:ea typeface="ＭＳ Ｐゴシック" charset="-128"/>
              </a:rPr>
              <a:t>+</a:t>
            </a:r>
            <a:r>
              <a:rPr lang="en-US" sz="2000" b="1" kern="0" dirty="0" smtClean="0">
                <a:solidFill>
                  <a:srgbClr val="0F116A"/>
                </a:solidFill>
                <a:latin typeface="+mn-lt"/>
                <a:ea typeface="ＭＳ Ｐゴシック" charset="-128"/>
              </a:rPr>
              <a:t>]</a:t>
            </a:r>
            <a:r>
              <a:rPr lang="en-US" sz="2000" b="1" kern="0" dirty="0" smtClean="0">
                <a:solidFill>
                  <a:schemeClr val="tx2"/>
                </a:solidFill>
                <a:latin typeface="+mn-lt"/>
                <a:ea typeface="ＭＳ Ｐゴシック" charset="-128"/>
              </a:rPr>
              <a:t> </a:t>
            </a:r>
            <a:r>
              <a:rPr lang="en-US" sz="2000" b="1" kern="0" dirty="0" smtClean="0">
                <a:solidFill>
                  <a:srgbClr val="0F116A"/>
                </a:solidFill>
                <a:latin typeface="+mn-lt"/>
                <a:ea typeface="ＭＳ Ｐゴシック" charset="-128"/>
              </a:rPr>
              <a:t>&gt; [</a:t>
            </a:r>
            <a:r>
              <a:rPr lang="en-US" sz="2000" b="1" kern="0" baseline="30000" dirty="0" smtClean="0">
                <a:solidFill>
                  <a:schemeClr val="tx2"/>
                </a:solidFill>
                <a:latin typeface="+mn-lt"/>
                <a:ea typeface="ＭＳ Ｐゴシック" charset="-128"/>
              </a:rPr>
              <a:t>-</a:t>
            </a:r>
            <a:r>
              <a:rPr lang="en-US" sz="2000" b="1" kern="0" dirty="0" smtClean="0">
                <a:solidFill>
                  <a:schemeClr val="tx2"/>
                </a:solidFill>
                <a:latin typeface="+mn-lt"/>
                <a:ea typeface="ＭＳ Ｐゴシック" charset="-128"/>
              </a:rPr>
              <a:t>OH</a:t>
            </a:r>
            <a:r>
              <a:rPr lang="en-US" sz="2000" b="1" kern="0" dirty="0" smtClean="0">
                <a:solidFill>
                  <a:srgbClr val="0F116A"/>
                </a:solidFill>
                <a:latin typeface="+mn-lt"/>
                <a:ea typeface="ＭＳ Ｐゴシック" charset="-128"/>
              </a:rPr>
              <a:t>], solution is </a:t>
            </a:r>
            <a:r>
              <a:rPr lang="en-US" sz="2000" b="1" u="sng" kern="0" dirty="0" smtClean="0">
                <a:solidFill>
                  <a:srgbClr val="CC0000"/>
                </a:solidFill>
                <a:latin typeface="+mn-lt"/>
                <a:ea typeface="ＭＳ Ｐゴシック" charset="-128"/>
              </a:rPr>
              <a:t>acidic</a:t>
            </a:r>
            <a:endParaRPr lang="en-US" sz="2000" b="1" kern="0" dirty="0" smtClean="0">
              <a:solidFill>
                <a:srgbClr val="0F116A"/>
              </a:solidFill>
              <a:latin typeface="+mn-lt"/>
              <a:ea typeface="ＭＳ Ｐゴシック" charset="-128"/>
            </a:endParaRPr>
          </a:p>
          <a:p>
            <a:pPr marL="1085850" lvl="2" indent="-228600" algn="l" eaLnBrk="1" hangingPunct="1">
              <a:spcBef>
                <a:spcPct val="20000"/>
              </a:spcBef>
              <a:buClr>
                <a:schemeClr val="hlink"/>
              </a:buClr>
              <a:buSzPct val="95000"/>
              <a:buFont typeface="Wingdings" charset="2"/>
              <a:buChar char="§"/>
              <a:defRPr/>
            </a:pPr>
            <a:r>
              <a:rPr lang="en-US" sz="2000" b="1" kern="0" dirty="0" smtClean="0">
                <a:solidFill>
                  <a:srgbClr val="0F116A"/>
                </a:solidFill>
                <a:latin typeface="+mn-lt"/>
                <a:ea typeface="ＭＳ Ｐゴシック" charset="-128"/>
              </a:rPr>
              <a:t>if [</a:t>
            </a:r>
            <a:r>
              <a:rPr lang="en-US" sz="2000" b="1" kern="0" dirty="0" smtClean="0">
                <a:solidFill>
                  <a:schemeClr val="tx2"/>
                </a:solidFill>
                <a:latin typeface="+mn-lt"/>
                <a:ea typeface="ＭＳ Ｐゴシック" charset="-128"/>
              </a:rPr>
              <a:t>H</a:t>
            </a:r>
            <a:r>
              <a:rPr lang="en-US" sz="2000" b="1" kern="0" baseline="30000" dirty="0" smtClean="0">
                <a:solidFill>
                  <a:schemeClr val="tx2"/>
                </a:solidFill>
                <a:latin typeface="+mn-lt"/>
                <a:ea typeface="ＭＳ Ｐゴシック" charset="-128"/>
              </a:rPr>
              <a:t>+</a:t>
            </a:r>
            <a:r>
              <a:rPr lang="en-US" sz="2000" b="1" kern="0" dirty="0" smtClean="0">
                <a:solidFill>
                  <a:srgbClr val="0F116A"/>
                </a:solidFill>
                <a:latin typeface="+mn-lt"/>
                <a:ea typeface="ＭＳ Ｐゴシック" charset="-128"/>
              </a:rPr>
              <a:t>]</a:t>
            </a:r>
            <a:r>
              <a:rPr lang="en-US" sz="2000" b="1" kern="0" dirty="0" smtClean="0">
                <a:solidFill>
                  <a:schemeClr val="tx2"/>
                </a:solidFill>
                <a:latin typeface="+mn-lt"/>
                <a:ea typeface="ＭＳ Ｐゴシック" charset="-128"/>
              </a:rPr>
              <a:t> </a:t>
            </a:r>
            <a:r>
              <a:rPr lang="en-US" sz="2000" b="1" kern="0" dirty="0" smtClean="0">
                <a:solidFill>
                  <a:srgbClr val="0F116A"/>
                </a:solidFill>
                <a:latin typeface="+mn-lt"/>
                <a:ea typeface="ＭＳ Ｐゴシック" charset="-128"/>
              </a:rPr>
              <a:t>&lt; [</a:t>
            </a:r>
            <a:r>
              <a:rPr lang="en-US" sz="2000" b="1" kern="0" baseline="30000" dirty="0" smtClean="0">
                <a:solidFill>
                  <a:schemeClr val="tx2"/>
                </a:solidFill>
                <a:latin typeface="+mn-lt"/>
                <a:ea typeface="ＭＳ Ｐゴシック" charset="-128"/>
              </a:rPr>
              <a:t>-</a:t>
            </a:r>
            <a:r>
              <a:rPr lang="en-US" sz="2000" b="1" kern="0" dirty="0" smtClean="0">
                <a:solidFill>
                  <a:schemeClr val="tx2"/>
                </a:solidFill>
                <a:latin typeface="+mn-lt"/>
                <a:ea typeface="ＭＳ Ｐゴシック" charset="-128"/>
              </a:rPr>
              <a:t>OH</a:t>
            </a:r>
            <a:r>
              <a:rPr lang="en-US" sz="2000" b="1" kern="0" dirty="0" smtClean="0">
                <a:solidFill>
                  <a:srgbClr val="0F116A"/>
                </a:solidFill>
                <a:latin typeface="+mn-lt"/>
                <a:ea typeface="ＭＳ Ｐゴシック" charset="-128"/>
              </a:rPr>
              <a:t>],</a:t>
            </a:r>
            <a:r>
              <a:rPr lang="en-US" sz="2000" b="1" kern="0" dirty="0" smtClean="0">
                <a:solidFill>
                  <a:schemeClr val="tx2"/>
                </a:solidFill>
                <a:latin typeface="+mn-lt"/>
                <a:ea typeface="ＭＳ Ｐゴシック" charset="-128"/>
              </a:rPr>
              <a:t> </a:t>
            </a:r>
            <a:r>
              <a:rPr lang="en-US" sz="2000" b="1" kern="0" dirty="0" smtClean="0">
                <a:solidFill>
                  <a:srgbClr val="0F116A"/>
                </a:solidFill>
                <a:latin typeface="+mn-lt"/>
                <a:ea typeface="ＭＳ Ｐゴシック" charset="-128"/>
              </a:rPr>
              <a:t>solution is </a:t>
            </a:r>
            <a:r>
              <a:rPr lang="en-US" sz="2000" b="1" u="sng" kern="0" dirty="0" smtClean="0">
                <a:solidFill>
                  <a:srgbClr val="CC0000"/>
                </a:solidFill>
                <a:latin typeface="+mn-lt"/>
                <a:ea typeface="ＭＳ Ｐゴシック" charset="-128"/>
              </a:rPr>
              <a:t>basic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0F116A"/>
              </a:buClr>
              <a:buSzPct val="120000"/>
              <a:buFont typeface="Wingdings" charset="2"/>
              <a:buChar char="§"/>
              <a:defRPr/>
            </a:pPr>
            <a:r>
              <a:rPr lang="en-US" sz="3400" b="1" u="sng" kern="0" dirty="0" smtClean="0">
                <a:solidFill>
                  <a:srgbClr val="CC0000"/>
                </a:solidFill>
                <a:latin typeface="+mn-lt"/>
              </a:rPr>
              <a:t>pH </a:t>
            </a:r>
            <a:r>
              <a:rPr lang="en-US" sz="3400" b="1" u="sng" kern="0" dirty="0">
                <a:solidFill>
                  <a:srgbClr val="CC0000"/>
                </a:solidFill>
                <a:latin typeface="+mn-lt"/>
              </a:rPr>
              <a:t>scale</a:t>
            </a:r>
            <a:endParaRPr lang="en-US" sz="3400" b="1" u="sng" kern="0" dirty="0">
              <a:solidFill>
                <a:schemeClr val="tx2"/>
              </a:solidFill>
              <a:latin typeface="+mn-lt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2800" b="1" kern="0" dirty="0" smtClean="0">
                <a:latin typeface="+mn-lt"/>
                <a:ea typeface="ＭＳ Ｐゴシック" charset="-128"/>
              </a:rPr>
              <a:t>measures the concentration of H+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2800" b="1" kern="0" dirty="0" smtClean="0">
                <a:latin typeface="+mn-lt"/>
                <a:ea typeface="ＭＳ Ｐゴシック" charset="-128"/>
              </a:rPr>
              <a:t>Determines how acidic or basic a solution is</a:t>
            </a:r>
            <a:endParaRPr lang="en-US" sz="2800" b="1" kern="0" dirty="0">
              <a:latin typeface="+mn-lt"/>
              <a:ea typeface="ＭＳ Ｐゴシック" charset="-128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3200" b="1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1 </a:t>
            </a:r>
            <a:r>
              <a:rPr lang="en-US" sz="3200" b="1" kern="0" dirty="0" err="1">
                <a:solidFill>
                  <a:srgbClr val="CC0000"/>
                </a:solidFill>
                <a:latin typeface="+mn-lt"/>
                <a:ea typeface="ＭＳ Ｐゴシック" charset="-128"/>
                <a:sym typeface="Symbol" charset="2"/>
              </a:rPr>
              <a:t></a:t>
            </a:r>
            <a:r>
              <a:rPr lang="en-US" sz="3200" b="1" kern="0" dirty="0">
                <a:solidFill>
                  <a:srgbClr val="CC0000"/>
                </a:solidFill>
                <a:latin typeface="+mn-lt"/>
                <a:ea typeface="ＭＳ Ｐゴシック" charset="-128"/>
                <a:sym typeface="Symbol" charset="2"/>
              </a:rPr>
              <a:t> </a:t>
            </a:r>
            <a:r>
              <a:rPr lang="en-US" sz="3200" b="1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7 </a:t>
            </a:r>
            <a:r>
              <a:rPr lang="en-US" sz="3200" b="1" kern="0" dirty="0" err="1">
                <a:solidFill>
                  <a:srgbClr val="CC0000"/>
                </a:solidFill>
                <a:latin typeface="+mn-lt"/>
                <a:ea typeface="ＭＳ Ｐゴシック" charset="-128"/>
                <a:sym typeface="Symbol" charset="2"/>
              </a:rPr>
              <a:t></a:t>
            </a:r>
            <a:r>
              <a:rPr lang="en-US" sz="3200" b="1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 14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pH Scale</a:t>
            </a:r>
          </a:p>
        </p:txBody>
      </p:sp>
      <p:grpSp>
        <p:nvGrpSpPr>
          <p:cNvPr id="72707" name="Group 3"/>
          <p:cNvGrpSpPr>
            <a:grpSpLocks/>
          </p:cNvGrpSpPr>
          <p:nvPr/>
        </p:nvGrpSpPr>
        <p:grpSpPr bwMode="auto">
          <a:xfrm>
            <a:off x="2703513" y="320675"/>
            <a:ext cx="6373812" cy="6537325"/>
            <a:chOff x="1546" y="202"/>
            <a:chExt cx="4015" cy="4118"/>
          </a:xfrm>
        </p:grpSpPr>
        <p:pic>
          <p:nvPicPr>
            <p:cNvPr id="72709" name="Picture 4" descr="02_18"/>
            <p:cNvPicPr>
              <a:picLocks noChangeAspect="1" noChangeArrowheads="1"/>
            </p:cNvPicPr>
            <p:nvPr/>
          </p:nvPicPr>
          <p:blipFill>
            <a:blip r:embed="rId3"/>
            <a:srcRect l="22501" t="3600" r="22501"/>
            <a:stretch>
              <a:fillRect/>
            </a:stretch>
          </p:blipFill>
          <p:spPr bwMode="auto">
            <a:xfrm>
              <a:off x="1751" y="263"/>
              <a:ext cx="3086" cy="4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10" name="Rectangle 5"/>
            <p:cNvSpPr>
              <a:spLocks noChangeArrowheads="1"/>
            </p:cNvSpPr>
            <p:nvPr/>
          </p:nvSpPr>
          <p:spPr bwMode="auto">
            <a:xfrm>
              <a:off x="1739" y="740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10</a:t>
              </a:r>
              <a:r>
                <a:rPr lang="en-US" sz="1800" b="1" baseline="30000">
                  <a:solidFill>
                    <a:srgbClr val="000000"/>
                  </a:solidFill>
                </a:rPr>
                <a:t>–1</a:t>
              </a:r>
              <a:r>
                <a:rPr lang="en-US" sz="1800" b="1">
                  <a:solidFill>
                    <a:srgbClr val="000000"/>
                  </a:solidFill>
                </a:rPr>
                <a:t> 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11" name="Rectangle 6"/>
            <p:cNvSpPr>
              <a:spLocks noChangeArrowheads="1"/>
            </p:cNvSpPr>
            <p:nvPr/>
          </p:nvSpPr>
          <p:spPr bwMode="auto">
            <a:xfrm>
              <a:off x="1546" y="202"/>
              <a:ext cx="1084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85000"/>
                </a:lnSpc>
              </a:pPr>
              <a:r>
                <a:rPr lang="en-US" sz="2000" b="1">
                  <a:solidFill>
                    <a:srgbClr val="000000"/>
                  </a:solidFill>
                </a:rPr>
                <a:t>H</a:t>
              </a:r>
              <a:r>
                <a:rPr lang="en-US" sz="2000" b="1" baseline="30000">
                  <a:solidFill>
                    <a:srgbClr val="000000"/>
                  </a:solidFill>
                </a:rPr>
                <a:t>+</a:t>
              </a:r>
              <a:r>
                <a:rPr lang="en-US" sz="2000" b="1">
                  <a:solidFill>
                    <a:srgbClr val="000000"/>
                  </a:solidFill>
                </a:rPr>
                <a:t> Ion</a:t>
              </a:r>
            </a:p>
            <a:p>
              <a:pPr algn="l">
                <a:lnSpc>
                  <a:spcPct val="85000"/>
                </a:lnSpc>
              </a:pPr>
              <a:r>
                <a:rPr lang="en-US" sz="2000" b="1">
                  <a:solidFill>
                    <a:srgbClr val="000000"/>
                  </a:solidFill>
                </a:rPr>
                <a:t>Concentration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12" name="Rectangle 7"/>
            <p:cNvSpPr>
              <a:spLocks noChangeArrowheads="1"/>
            </p:cNvSpPr>
            <p:nvPr/>
          </p:nvSpPr>
          <p:spPr bwMode="auto">
            <a:xfrm>
              <a:off x="3705" y="202"/>
              <a:ext cx="171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85000"/>
                </a:lnSpc>
              </a:pPr>
              <a:r>
                <a:rPr lang="en-US" sz="2000" b="1">
                  <a:solidFill>
                    <a:srgbClr val="000000"/>
                  </a:solidFill>
                </a:rPr>
                <a:t>Examples of Solutions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13" name="Rectangle 8"/>
            <p:cNvSpPr>
              <a:spLocks noChangeArrowheads="1"/>
            </p:cNvSpPr>
            <p:nvPr/>
          </p:nvSpPr>
          <p:spPr bwMode="auto">
            <a:xfrm>
              <a:off x="3705" y="998"/>
              <a:ext cx="1856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</a:pPr>
              <a:r>
                <a:rPr lang="en-US" sz="1800" b="1">
                  <a:solidFill>
                    <a:srgbClr val="000000"/>
                  </a:solidFill>
                </a:rPr>
                <a:t>Stomach acid, Lemon juice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14" name="Rectangle 9"/>
            <p:cNvSpPr>
              <a:spLocks noChangeArrowheads="1"/>
            </p:cNvSpPr>
            <p:nvPr/>
          </p:nvSpPr>
          <p:spPr bwMode="auto">
            <a:xfrm>
              <a:off x="3210" y="740"/>
              <a:ext cx="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15" name="Rectangle 10"/>
            <p:cNvSpPr>
              <a:spLocks noChangeArrowheads="1"/>
            </p:cNvSpPr>
            <p:nvPr/>
          </p:nvSpPr>
          <p:spPr bwMode="auto">
            <a:xfrm>
              <a:off x="3126" y="306"/>
              <a:ext cx="213" cy="192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000000"/>
                  </a:solidFill>
                </a:rPr>
                <a:t>pH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16" name="Rectangle 11"/>
            <p:cNvSpPr>
              <a:spLocks noChangeArrowheads="1"/>
            </p:cNvSpPr>
            <p:nvPr/>
          </p:nvSpPr>
          <p:spPr bwMode="auto">
            <a:xfrm>
              <a:off x="1739" y="505"/>
              <a:ext cx="21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10</a:t>
              </a:r>
              <a:r>
                <a:rPr lang="en-US" sz="1800" b="1" baseline="30000">
                  <a:solidFill>
                    <a:srgbClr val="000000"/>
                  </a:solidFill>
                </a:rPr>
                <a:t>0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17" name="Rectangle 12"/>
            <p:cNvSpPr>
              <a:spLocks noChangeArrowheads="1"/>
            </p:cNvSpPr>
            <p:nvPr/>
          </p:nvSpPr>
          <p:spPr bwMode="auto">
            <a:xfrm>
              <a:off x="3705" y="523"/>
              <a:ext cx="12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Hydrochloric acid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18" name="Rectangle 13"/>
            <p:cNvSpPr>
              <a:spLocks noChangeArrowheads="1"/>
            </p:cNvSpPr>
            <p:nvPr/>
          </p:nvSpPr>
          <p:spPr bwMode="auto">
            <a:xfrm>
              <a:off x="3210" y="523"/>
              <a:ext cx="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0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19" name="Rectangle 14"/>
            <p:cNvSpPr>
              <a:spLocks noChangeArrowheads="1"/>
            </p:cNvSpPr>
            <p:nvPr/>
          </p:nvSpPr>
          <p:spPr bwMode="auto">
            <a:xfrm>
              <a:off x="1739" y="976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10</a:t>
              </a:r>
              <a:r>
                <a:rPr lang="en-US" sz="1800" b="1" baseline="30000">
                  <a:solidFill>
                    <a:srgbClr val="000000"/>
                  </a:solidFill>
                </a:rPr>
                <a:t>–2</a:t>
              </a:r>
              <a:r>
                <a:rPr lang="en-US" sz="1800" b="1">
                  <a:solidFill>
                    <a:srgbClr val="000000"/>
                  </a:solidFill>
                </a:rPr>
                <a:t> 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20" name="Rectangle 15"/>
            <p:cNvSpPr>
              <a:spLocks noChangeArrowheads="1"/>
            </p:cNvSpPr>
            <p:nvPr/>
          </p:nvSpPr>
          <p:spPr bwMode="auto">
            <a:xfrm>
              <a:off x="3210" y="976"/>
              <a:ext cx="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2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21" name="Rectangle 16"/>
            <p:cNvSpPr>
              <a:spLocks noChangeArrowheads="1"/>
            </p:cNvSpPr>
            <p:nvPr/>
          </p:nvSpPr>
          <p:spPr bwMode="auto">
            <a:xfrm>
              <a:off x="1739" y="1212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10</a:t>
              </a:r>
              <a:r>
                <a:rPr lang="en-US" sz="1800" b="1" baseline="30000">
                  <a:solidFill>
                    <a:srgbClr val="000000"/>
                  </a:solidFill>
                </a:rPr>
                <a:t>–3</a:t>
              </a:r>
              <a:r>
                <a:rPr lang="en-US" sz="1800" b="1">
                  <a:solidFill>
                    <a:srgbClr val="000000"/>
                  </a:solidFill>
                </a:rPr>
                <a:t> 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22" name="Rectangle 17"/>
            <p:cNvSpPr>
              <a:spLocks noChangeArrowheads="1"/>
            </p:cNvSpPr>
            <p:nvPr/>
          </p:nvSpPr>
          <p:spPr bwMode="auto">
            <a:xfrm>
              <a:off x="3705" y="1197"/>
              <a:ext cx="128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Vinegar, cola, beer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23" name="Rectangle 18"/>
            <p:cNvSpPr>
              <a:spLocks noChangeArrowheads="1"/>
            </p:cNvSpPr>
            <p:nvPr/>
          </p:nvSpPr>
          <p:spPr bwMode="auto">
            <a:xfrm>
              <a:off x="3210" y="1212"/>
              <a:ext cx="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3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24" name="Rectangle 19"/>
            <p:cNvSpPr>
              <a:spLocks noChangeArrowheads="1"/>
            </p:cNvSpPr>
            <p:nvPr/>
          </p:nvSpPr>
          <p:spPr bwMode="auto">
            <a:xfrm>
              <a:off x="1739" y="1448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10</a:t>
              </a:r>
              <a:r>
                <a:rPr lang="en-US" sz="1800" b="1" baseline="30000">
                  <a:solidFill>
                    <a:srgbClr val="000000"/>
                  </a:solidFill>
                </a:rPr>
                <a:t>–4</a:t>
              </a:r>
              <a:r>
                <a:rPr lang="en-US" sz="1800" b="1">
                  <a:solidFill>
                    <a:srgbClr val="000000"/>
                  </a:solidFill>
                </a:rPr>
                <a:t> 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25" name="Rectangle 20"/>
            <p:cNvSpPr>
              <a:spLocks noChangeArrowheads="1"/>
            </p:cNvSpPr>
            <p:nvPr/>
          </p:nvSpPr>
          <p:spPr bwMode="auto">
            <a:xfrm>
              <a:off x="3705" y="1416"/>
              <a:ext cx="6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Tomatoes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26" name="Rectangle 21"/>
            <p:cNvSpPr>
              <a:spLocks noChangeArrowheads="1"/>
            </p:cNvSpPr>
            <p:nvPr/>
          </p:nvSpPr>
          <p:spPr bwMode="auto">
            <a:xfrm>
              <a:off x="3210" y="1448"/>
              <a:ext cx="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4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27" name="Rectangle 22"/>
            <p:cNvSpPr>
              <a:spLocks noChangeArrowheads="1"/>
            </p:cNvSpPr>
            <p:nvPr/>
          </p:nvSpPr>
          <p:spPr bwMode="auto">
            <a:xfrm>
              <a:off x="1739" y="1677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10</a:t>
              </a:r>
              <a:r>
                <a:rPr lang="en-US" sz="1800" b="1" baseline="30000">
                  <a:solidFill>
                    <a:srgbClr val="000000"/>
                  </a:solidFill>
                </a:rPr>
                <a:t>–5</a:t>
              </a:r>
              <a:r>
                <a:rPr lang="en-US" sz="1800" b="1">
                  <a:solidFill>
                    <a:srgbClr val="000000"/>
                  </a:solidFill>
                </a:rPr>
                <a:t> 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28" name="Rectangle 23"/>
            <p:cNvSpPr>
              <a:spLocks noChangeArrowheads="1"/>
            </p:cNvSpPr>
            <p:nvPr/>
          </p:nvSpPr>
          <p:spPr bwMode="auto">
            <a:xfrm>
              <a:off x="3705" y="1699"/>
              <a:ext cx="1617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</a:pPr>
              <a:r>
                <a:rPr lang="en-US" sz="1800" b="1">
                  <a:solidFill>
                    <a:srgbClr val="000000"/>
                  </a:solidFill>
                </a:rPr>
                <a:t>Black coffee, Rainwater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29" name="Rectangle 24"/>
            <p:cNvSpPr>
              <a:spLocks noChangeArrowheads="1"/>
            </p:cNvSpPr>
            <p:nvPr/>
          </p:nvSpPr>
          <p:spPr bwMode="auto">
            <a:xfrm>
              <a:off x="3210" y="1683"/>
              <a:ext cx="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5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30" name="Rectangle 25"/>
            <p:cNvSpPr>
              <a:spLocks noChangeArrowheads="1"/>
            </p:cNvSpPr>
            <p:nvPr/>
          </p:nvSpPr>
          <p:spPr bwMode="auto">
            <a:xfrm>
              <a:off x="1739" y="1919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10</a:t>
              </a:r>
              <a:r>
                <a:rPr lang="en-US" sz="1800" b="1" baseline="30000">
                  <a:solidFill>
                    <a:srgbClr val="000000"/>
                  </a:solidFill>
                </a:rPr>
                <a:t>–6</a:t>
              </a:r>
              <a:r>
                <a:rPr lang="en-US" sz="1800" b="1">
                  <a:solidFill>
                    <a:srgbClr val="000000"/>
                  </a:solidFill>
                </a:rPr>
                <a:t> 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31" name="Rectangle 26"/>
            <p:cNvSpPr>
              <a:spLocks noChangeArrowheads="1"/>
            </p:cNvSpPr>
            <p:nvPr/>
          </p:nvSpPr>
          <p:spPr bwMode="auto">
            <a:xfrm>
              <a:off x="3705" y="1939"/>
              <a:ext cx="864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</a:pPr>
              <a:r>
                <a:rPr lang="en-US" sz="1800" b="1">
                  <a:solidFill>
                    <a:srgbClr val="000000"/>
                  </a:solidFill>
                </a:rPr>
                <a:t>Urine, Saliva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32" name="Rectangle 27"/>
            <p:cNvSpPr>
              <a:spLocks noChangeArrowheads="1"/>
            </p:cNvSpPr>
            <p:nvPr/>
          </p:nvSpPr>
          <p:spPr bwMode="auto">
            <a:xfrm>
              <a:off x="3210" y="1919"/>
              <a:ext cx="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6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33" name="Rectangle 28"/>
            <p:cNvSpPr>
              <a:spLocks noChangeArrowheads="1"/>
            </p:cNvSpPr>
            <p:nvPr/>
          </p:nvSpPr>
          <p:spPr bwMode="auto">
            <a:xfrm>
              <a:off x="1739" y="2174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10</a:t>
              </a:r>
              <a:r>
                <a:rPr lang="en-US" sz="1800" b="1" baseline="30000">
                  <a:solidFill>
                    <a:srgbClr val="000000"/>
                  </a:solidFill>
                </a:rPr>
                <a:t>–7</a:t>
              </a:r>
              <a:r>
                <a:rPr lang="en-US" sz="1800" b="1">
                  <a:solidFill>
                    <a:srgbClr val="000000"/>
                  </a:solidFill>
                </a:rPr>
                <a:t> 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34" name="Rectangle 29"/>
            <p:cNvSpPr>
              <a:spLocks noChangeArrowheads="1"/>
            </p:cNvSpPr>
            <p:nvPr/>
          </p:nvSpPr>
          <p:spPr bwMode="auto">
            <a:xfrm>
              <a:off x="3705" y="2170"/>
              <a:ext cx="1224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</a:pPr>
              <a:r>
                <a:rPr lang="en-US" sz="1800" b="1">
                  <a:solidFill>
                    <a:srgbClr val="000000"/>
                  </a:solidFill>
                </a:rPr>
                <a:t>Pure water, Blood</a:t>
              </a:r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72735" name="Rectangle 30"/>
            <p:cNvSpPr>
              <a:spLocks noChangeArrowheads="1"/>
            </p:cNvSpPr>
            <p:nvPr/>
          </p:nvSpPr>
          <p:spPr bwMode="auto">
            <a:xfrm>
              <a:off x="3210" y="2155"/>
              <a:ext cx="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7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36" name="Rectangle 31"/>
            <p:cNvSpPr>
              <a:spLocks noChangeArrowheads="1"/>
            </p:cNvSpPr>
            <p:nvPr/>
          </p:nvSpPr>
          <p:spPr bwMode="auto">
            <a:xfrm>
              <a:off x="1739" y="2402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10</a:t>
              </a:r>
              <a:r>
                <a:rPr lang="en-US" sz="1800" b="1" baseline="30000">
                  <a:solidFill>
                    <a:srgbClr val="000000"/>
                  </a:solidFill>
                </a:rPr>
                <a:t>–8</a:t>
              </a:r>
              <a:r>
                <a:rPr lang="en-US" sz="1800" b="1">
                  <a:solidFill>
                    <a:srgbClr val="000000"/>
                  </a:solidFill>
                </a:rPr>
                <a:t> 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37" name="Rectangle 32"/>
            <p:cNvSpPr>
              <a:spLocks noChangeArrowheads="1"/>
            </p:cNvSpPr>
            <p:nvPr/>
          </p:nvSpPr>
          <p:spPr bwMode="auto">
            <a:xfrm>
              <a:off x="3705" y="2369"/>
              <a:ext cx="63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Seawater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38" name="Rectangle 33"/>
            <p:cNvSpPr>
              <a:spLocks noChangeArrowheads="1"/>
            </p:cNvSpPr>
            <p:nvPr/>
          </p:nvSpPr>
          <p:spPr bwMode="auto">
            <a:xfrm>
              <a:off x="3210" y="2391"/>
              <a:ext cx="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8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39" name="Rectangle 34"/>
            <p:cNvSpPr>
              <a:spLocks noChangeArrowheads="1"/>
            </p:cNvSpPr>
            <p:nvPr/>
          </p:nvSpPr>
          <p:spPr bwMode="auto">
            <a:xfrm>
              <a:off x="1739" y="2632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10</a:t>
              </a:r>
              <a:r>
                <a:rPr lang="en-US" sz="1800" b="1" baseline="30000">
                  <a:solidFill>
                    <a:srgbClr val="000000"/>
                  </a:solidFill>
                </a:rPr>
                <a:t>–9</a:t>
              </a:r>
              <a:r>
                <a:rPr lang="en-US" sz="1800" b="1">
                  <a:solidFill>
                    <a:srgbClr val="000000"/>
                  </a:solidFill>
                </a:rPr>
                <a:t> 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40" name="Rectangle 35"/>
            <p:cNvSpPr>
              <a:spLocks noChangeArrowheads="1"/>
            </p:cNvSpPr>
            <p:nvPr/>
          </p:nvSpPr>
          <p:spPr bwMode="auto">
            <a:xfrm>
              <a:off x="3705" y="2604"/>
              <a:ext cx="8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Baking soda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41" name="Rectangle 36"/>
            <p:cNvSpPr>
              <a:spLocks noChangeArrowheads="1"/>
            </p:cNvSpPr>
            <p:nvPr/>
          </p:nvSpPr>
          <p:spPr bwMode="auto">
            <a:xfrm>
              <a:off x="3210" y="2635"/>
              <a:ext cx="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9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42" name="Rectangle 37"/>
            <p:cNvSpPr>
              <a:spLocks noChangeArrowheads="1"/>
            </p:cNvSpPr>
            <p:nvPr/>
          </p:nvSpPr>
          <p:spPr bwMode="auto">
            <a:xfrm>
              <a:off x="1739" y="2860"/>
              <a:ext cx="3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10</a:t>
              </a:r>
              <a:r>
                <a:rPr lang="en-US" sz="1800" b="1" baseline="30000">
                  <a:solidFill>
                    <a:srgbClr val="000000"/>
                  </a:solidFill>
                </a:rPr>
                <a:t>–10</a:t>
              </a:r>
              <a:r>
                <a:rPr lang="en-US" sz="1800" b="1">
                  <a:solidFill>
                    <a:srgbClr val="000000"/>
                  </a:solidFill>
                </a:rPr>
                <a:t> 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43" name="Rectangle 38"/>
            <p:cNvSpPr>
              <a:spLocks noChangeArrowheads="1"/>
            </p:cNvSpPr>
            <p:nvPr/>
          </p:nvSpPr>
          <p:spPr bwMode="auto">
            <a:xfrm>
              <a:off x="3705" y="2856"/>
              <a:ext cx="104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Great Salt Lake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44" name="Rectangle 39"/>
            <p:cNvSpPr>
              <a:spLocks noChangeArrowheads="1"/>
            </p:cNvSpPr>
            <p:nvPr/>
          </p:nvSpPr>
          <p:spPr bwMode="auto">
            <a:xfrm>
              <a:off x="3175" y="2864"/>
              <a:ext cx="1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10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45" name="Rectangle 40"/>
            <p:cNvSpPr>
              <a:spLocks noChangeArrowheads="1"/>
            </p:cNvSpPr>
            <p:nvPr/>
          </p:nvSpPr>
          <p:spPr bwMode="auto">
            <a:xfrm>
              <a:off x="1739" y="3090"/>
              <a:ext cx="3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10</a:t>
              </a:r>
              <a:r>
                <a:rPr lang="en-US" sz="1800" b="1" baseline="30000">
                  <a:solidFill>
                    <a:srgbClr val="000000"/>
                  </a:solidFill>
                </a:rPr>
                <a:t>–11</a:t>
              </a:r>
              <a:r>
                <a:rPr lang="en-US" sz="1800" b="1">
                  <a:solidFill>
                    <a:srgbClr val="000000"/>
                  </a:solidFill>
                </a:rPr>
                <a:t> 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46" name="Rectangle 41"/>
            <p:cNvSpPr>
              <a:spLocks noChangeArrowheads="1"/>
            </p:cNvSpPr>
            <p:nvPr/>
          </p:nvSpPr>
          <p:spPr bwMode="auto">
            <a:xfrm>
              <a:off x="3705" y="3091"/>
              <a:ext cx="14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Household ammonia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47" name="Rectangle 42"/>
            <p:cNvSpPr>
              <a:spLocks noChangeArrowheads="1"/>
            </p:cNvSpPr>
            <p:nvPr/>
          </p:nvSpPr>
          <p:spPr bwMode="auto">
            <a:xfrm>
              <a:off x="3185" y="3099"/>
              <a:ext cx="1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11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48" name="Rectangle 43"/>
            <p:cNvSpPr>
              <a:spLocks noChangeArrowheads="1"/>
            </p:cNvSpPr>
            <p:nvPr/>
          </p:nvSpPr>
          <p:spPr bwMode="auto">
            <a:xfrm>
              <a:off x="1739" y="3319"/>
              <a:ext cx="3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10</a:t>
              </a:r>
              <a:r>
                <a:rPr lang="en-US" sz="1800" b="1" baseline="30000">
                  <a:solidFill>
                    <a:srgbClr val="000000"/>
                  </a:solidFill>
                </a:rPr>
                <a:t>–12</a:t>
              </a:r>
              <a:r>
                <a:rPr lang="en-US" sz="1800" b="1">
                  <a:solidFill>
                    <a:srgbClr val="000000"/>
                  </a:solidFill>
                </a:rPr>
                <a:t> 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49" name="Rectangle 44"/>
            <p:cNvSpPr>
              <a:spLocks noChangeArrowheads="1"/>
            </p:cNvSpPr>
            <p:nvPr/>
          </p:nvSpPr>
          <p:spPr bwMode="auto">
            <a:xfrm>
              <a:off x="3705" y="3350"/>
              <a:ext cx="12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Household bleach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50" name="Rectangle 45"/>
            <p:cNvSpPr>
              <a:spLocks noChangeArrowheads="1"/>
            </p:cNvSpPr>
            <p:nvPr/>
          </p:nvSpPr>
          <p:spPr bwMode="auto">
            <a:xfrm>
              <a:off x="3175" y="3334"/>
              <a:ext cx="1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12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51" name="Rectangle 46"/>
            <p:cNvSpPr>
              <a:spLocks noChangeArrowheads="1"/>
            </p:cNvSpPr>
            <p:nvPr/>
          </p:nvSpPr>
          <p:spPr bwMode="auto">
            <a:xfrm>
              <a:off x="1739" y="3569"/>
              <a:ext cx="3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10</a:t>
              </a:r>
              <a:r>
                <a:rPr lang="en-US" sz="1800" b="1" baseline="30000">
                  <a:solidFill>
                    <a:srgbClr val="000000"/>
                  </a:solidFill>
                </a:rPr>
                <a:t>–13</a:t>
              </a:r>
              <a:r>
                <a:rPr lang="en-US" sz="1800" b="1">
                  <a:solidFill>
                    <a:srgbClr val="000000"/>
                  </a:solidFill>
                </a:rPr>
                <a:t> 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52" name="Rectangle 47"/>
            <p:cNvSpPr>
              <a:spLocks noChangeArrowheads="1"/>
            </p:cNvSpPr>
            <p:nvPr/>
          </p:nvSpPr>
          <p:spPr bwMode="auto">
            <a:xfrm>
              <a:off x="3705" y="3585"/>
              <a:ext cx="90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Oven cleaner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53" name="Rectangle 48"/>
            <p:cNvSpPr>
              <a:spLocks noChangeArrowheads="1"/>
            </p:cNvSpPr>
            <p:nvPr/>
          </p:nvSpPr>
          <p:spPr bwMode="auto">
            <a:xfrm>
              <a:off x="3175" y="3569"/>
              <a:ext cx="1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13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54" name="Rectangle 49"/>
            <p:cNvSpPr>
              <a:spLocks noChangeArrowheads="1"/>
            </p:cNvSpPr>
            <p:nvPr/>
          </p:nvSpPr>
          <p:spPr bwMode="auto">
            <a:xfrm>
              <a:off x="1739" y="3805"/>
              <a:ext cx="3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10</a:t>
              </a:r>
              <a:r>
                <a:rPr lang="en-US" sz="1800" b="1" baseline="30000">
                  <a:solidFill>
                    <a:srgbClr val="000000"/>
                  </a:solidFill>
                </a:rPr>
                <a:t>–14</a:t>
              </a:r>
              <a:r>
                <a:rPr lang="en-US" sz="1800" b="1">
                  <a:solidFill>
                    <a:srgbClr val="000000"/>
                  </a:solidFill>
                </a:rPr>
                <a:t> 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55" name="Rectangle 50"/>
            <p:cNvSpPr>
              <a:spLocks noChangeArrowheads="1"/>
            </p:cNvSpPr>
            <p:nvPr/>
          </p:nvSpPr>
          <p:spPr bwMode="auto">
            <a:xfrm>
              <a:off x="3705" y="3805"/>
              <a:ext cx="12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Sodium hydroxide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2756" name="Rectangle 51"/>
            <p:cNvSpPr>
              <a:spLocks noChangeArrowheads="1"/>
            </p:cNvSpPr>
            <p:nvPr/>
          </p:nvSpPr>
          <p:spPr bwMode="auto">
            <a:xfrm>
              <a:off x="3175" y="3805"/>
              <a:ext cx="1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</a:rPr>
                <a:t>14</a:t>
              </a:r>
              <a:endParaRPr lang="en-US" b="1" baseline="30000">
                <a:solidFill>
                  <a:srgbClr val="000000"/>
                </a:solidFill>
              </a:endParaRPr>
            </a:p>
          </p:txBody>
        </p:sp>
      </p:grpSp>
      <p:sp>
        <p:nvSpPr>
          <p:cNvPr id="52" name="AutoShape 151"/>
          <p:cNvSpPr>
            <a:spLocks noChangeArrowheads="1"/>
          </p:cNvSpPr>
          <p:nvPr/>
        </p:nvSpPr>
        <p:spPr bwMode="auto">
          <a:xfrm>
            <a:off x="360363" y="1547813"/>
            <a:ext cx="2387600" cy="4646612"/>
          </a:xfrm>
          <a:prstGeom prst="roundRect">
            <a:avLst>
              <a:gd name="adj" fmla="val 16667"/>
            </a:avLst>
          </a:prstGeom>
          <a:solidFill>
            <a:srgbClr val="FFEA1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r>
              <a:rPr lang="en-US" b="1" u="sng">
                <a:solidFill>
                  <a:srgbClr val="CC0000"/>
                </a:solidFill>
              </a:rPr>
              <a:t>tenfold change</a:t>
            </a:r>
            <a:br>
              <a:rPr lang="en-US" b="1" u="sng">
                <a:solidFill>
                  <a:srgbClr val="CC0000"/>
                </a:solidFill>
              </a:rPr>
            </a:br>
            <a:r>
              <a:rPr lang="en-US" b="1" u="sng">
                <a:solidFill>
                  <a:srgbClr val="CC0000"/>
                </a:solidFill>
              </a:rPr>
              <a:t>in H+ ions</a:t>
            </a:r>
            <a:endParaRPr lang="en-US" b="1">
              <a:solidFill>
                <a:srgbClr val="000000"/>
              </a:solidFill>
            </a:endParaRPr>
          </a:p>
          <a:p>
            <a:endParaRPr lang="en-US" sz="1400" b="1">
              <a:solidFill>
                <a:srgbClr val="000000"/>
              </a:solidFill>
            </a:endParaRPr>
          </a:p>
          <a:p>
            <a:r>
              <a:rPr lang="en-US" b="1">
                <a:solidFill>
                  <a:srgbClr val="000000"/>
                </a:solidFill>
              </a:rPr>
              <a:t>pH1 </a:t>
            </a:r>
            <a:r>
              <a:rPr lang="en-US" b="1">
                <a:solidFill>
                  <a:srgbClr val="000000"/>
                </a:solidFill>
                <a:sym typeface="Symbol" charset="2"/>
              </a:rPr>
              <a:t> </a:t>
            </a:r>
            <a:r>
              <a:rPr lang="en-US" b="1">
                <a:solidFill>
                  <a:srgbClr val="000000"/>
                </a:solidFill>
              </a:rPr>
              <a:t>pH2</a:t>
            </a:r>
          </a:p>
          <a:p>
            <a:r>
              <a:rPr lang="en-US" b="1">
                <a:solidFill>
                  <a:srgbClr val="000000"/>
                </a:solidFill>
              </a:rPr>
              <a:t>10</a:t>
            </a:r>
            <a:r>
              <a:rPr lang="en-US" b="1" baseline="30000">
                <a:solidFill>
                  <a:srgbClr val="000000"/>
                </a:solidFill>
              </a:rPr>
              <a:t>-1</a:t>
            </a:r>
            <a:r>
              <a:rPr lang="en-US" b="1">
                <a:solidFill>
                  <a:srgbClr val="000000"/>
                </a:solidFill>
              </a:rPr>
              <a:t> </a:t>
            </a:r>
            <a:r>
              <a:rPr lang="en-US" b="1">
                <a:solidFill>
                  <a:srgbClr val="000000"/>
                </a:solidFill>
                <a:sym typeface="Symbol" charset="2"/>
              </a:rPr>
              <a:t> 10</a:t>
            </a:r>
            <a:r>
              <a:rPr lang="en-US" b="1" baseline="30000">
                <a:solidFill>
                  <a:srgbClr val="000000"/>
                </a:solidFill>
                <a:sym typeface="Symbol" charset="2"/>
              </a:rPr>
              <a:t>-2</a:t>
            </a:r>
          </a:p>
          <a:p>
            <a:r>
              <a:rPr lang="en-US" sz="2000" b="1" u="sng">
                <a:solidFill>
                  <a:srgbClr val="CC0000"/>
                </a:solidFill>
                <a:sym typeface="Symbol" charset="2"/>
              </a:rPr>
              <a:t>10 times less H</a:t>
            </a:r>
            <a:r>
              <a:rPr lang="en-US" sz="2000" b="1" baseline="30000">
                <a:solidFill>
                  <a:srgbClr val="CC0000"/>
                </a:solidFill>
                <a:sym typeface="Symbol" charset="2"/>
              </a:rPr>
              <a:t>+</a:t>
            </a:r>
            <a:endParaRPr lang="en-US" sz="2000" b="1" baseline="30000">
              <a:solidFill>
                <a:srgbClr val="000000"/>
              </a:solidFill>
              <a:sym typeface="Symbol" charset="2"/>
            </a:endParaRPr>
          </a:p>
          <a:p>
            <a:endParaRPr lang="en-US" sz="900" b="1">
              <a:solidFill>
                <a:srgbClr val="000000"/>
              </a:solidFill>
            </a:endParaRPr>
          </a:p>
          <a:p>
            <a:r>
              <a:rPr lang="en-US" b="1">
                <a:solidFill>
                  <a:srgbClr val="000000"/>
                </a:solidFill>
              </a:rPr>
              <a:t>pH8 </a:t>
            </a:r>
            <a:r>
              <a:rPr lang="en-US" b="1">
                <a:solidFill>
                  <a:srgbClr val="000000"/>
                </a:solidFill>
                <a:sym typeface="Symbol" charset="2"/>
              </a:rPr>
              <a:t> </a:t>
            </a:r>
            <a:r>
              <a:rPr lang="en-US" b="1">
                <a:solidFill>
                  <a:srgbClr val="000000"/>
                </a:solidFill>
              </a:rPr>
              <a:t>pH7</a:t>
            </a:r>
          </a:p>
          <a:p>
            <a:r>
              <a:rPr lang="en-US" b="1">
                <a:solidFill>
                  <a:srgbClr val="000000"/>
                </a:solidFill>
              </a:rPr>
              <a:t>10</a:t>
            </a:r>
            <a:r>
              <a:rPr lang="en-US" b="1" baseline="30000">
                <a:solidFill>
                  <a:srgbClr val="000000"/>
                </a:solidFill>
              </a:rPr>
              <a:t>-8</a:t>
            </a:r>
            <a:r>
              <a:rPr lang="en-US" b="1">
                <a:solidFill>
                  <a:srgbClr val="000000"/>
                </a:solidFill>
              </a:rPr>
              <a:t> </a:t>
            </a:r>
            <a:r>
              <a:rPr lang="en-US" b="1">
                <a:solidFill>
                  <a:srgbClr val="000000"/>
                </a:solidFill>
                <a:sym typeface="Symbol" charset="2"/>
              </a:rPr>
              <a:t> 10</a:t>
            </a:r>
            <a:r>
              <a:rPr lang="en-US" b="1" baseline="30000">
                <a:solidFill>
                  <a:srgbClr val="000000"/>
                </a:solidFill>
                <a:sym typeface="Symbol" charset="2"/>
              </a:rPr>
              <a:t>-7</a:t>
            </a:r>
          </a:p>
          <a:p>
            <a:r>
              <a:rPr lang="en-US" sz="2000" b="1" u="sng">
                <a:solidFill>
                  <a:srgbClr val="CC0000"/>
                </a:solidFill>
                <a:sym typeface="Symbol" charset="2"/>
              </a:rPr>
              <a:t>10 times more H</a:t>
            </a:r>
            <a:r>
              <a:rPr lang="en-US" sz="2000" b="1" baseline="30000">
                <a:solidFill>
                  <a:srgbClr val="CC0000"/>
                </a:solidFill>
                <a:sym typeface="Symbol" charset="2"/>
              </a:rPr>
              <a:t>+</a:t>
            </a:r>
            <a:endParaRPr lang="en-US" sz="2000" b="1">
              <a:solidFill>
                <a:srgbClr val="000000"/>
              </a:solidFill>
            </a:endParaRPr>
          </a:p>
          <a:p>
            <a:endParaRPr lang="en-US" sz="900" b="1">
              <a:solidFill>
                <a:srgbClr val="000000"/>
              </a:solidFill>
            </a:endParaRPr>
          </a:p>
          <a:p>
            <a:r>
              <a:rPr lang="en-US" b="1">
                <a:solidFill>
                  <a:srgbClr val="000000"/>
                </a:solidFill>
              </a:rPr>
              <a:t>pH10 </a:t>
            </a:r>
            <a:r>
              <a:rPr lang="en-US" b="1">
                <a:solidFill>
                  <a:srgbClr val="000000"/>
                </a:solidFill>
                <a:sym typeface="Symbol" charset="2"/>
              </a:rPr>
              <a:t> </a:t>
            </a:r>
            <a:r>
              <a:rPr lang="en-US" b="1">
                <a:solidFill>
                  <a:srgbClr val="000000"/>
                </a:solidFill>
              </a:rPr>
              <a:t>pH8</a:t>
            </a:r>
          </a:p>
          <a:p>
            <a:r>
              <a:rPr lang="en-US" b="1">
                <a:solidFill>
                  <a:srgbClr val="000000"/>
                </a:solidFill>
              </a:rPr>
              <a:t>10</a:t>
            </a:r>
            <a:r>
              <a:rPr lang="en-US" b="1" baseline="30000">
                <a:solidFill>
                  <a:srgbClr val="000000"/>
                </a:solidFill>
              </a:rPr>
              <a:t>-10</a:t>
            </a:r>
            <a:r>
              <a:rPr lang="en-US" b="1">
                <a:solidFill>
                  <a:srgbClr val="000000"/>
                </a:solidFill>
              </a:rPr>
              <a:t> </a:t>
            </a:r>
            <a:r>
              <a:rPr lang="en-US" b="1">
                <a:solidFill>
                  <a:srgbClr val="000000"/>
                </a:solidFill>
                <a:sym typeface="Symbol" charset="2"/>
              </a:rPr>
              <a:t> 10</a:t>
            </a:r>
            <a:r>
              <a:rPr lang="en-US" b="1" baseline="30000">
                <a:solidFill>
                  <a:srgbClr val="000000"/>
                </a:solidFill>
                <a:sym typeface="Symbol" charset="2"/>
              </a:rPr>
              <a:t>-8</a:t>
            </a:r>
          </a:p>
          <a:p>
            <a:r>
              <a:rPr lang="en-US" sz="2000" b="1" u="sng">
                <a:solidFill>
                  <a:srgbClr val="CC0000"/>
                </a:solidFill>
                <a:sym typeface="Symbol" charset="2"/>
              </a:rPr>
              <a:t>100 times more H</a:t>
            </a:r>
            <a:r>
              <a:rPr lang="en-US" sz="2000" b="1" baseline="30000">
                <a:solidFill>
                  <a:srgbClr val="CC0000"/>
                </a:solidFill>
                <a:sym typeface="Symbol" charset="2"/>
              </a:rPr>
              <a:t>+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 Math…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463" y="1371600"/>
            <a:ext cx="8310204" cy="5135732"/>
          </a:xfrm>
        </p:spPr>
        <p:txBody>
          <a:bodyPr/>
          <a:lstStyle/>
          <a:p>
            <a:r>
              <a:rPr lang="en-US" dirty="0" smtClean="0"/>
              <a:t>pH = - log </a:t>
            </a:r>
            <a:r>
              <a:rPr lang="en-US" sz="2800" dirty="0"/>
              <a:t>[</a:t>
            </a:r>
            <a:r>
              <a:rPr lang="en-US" dirty="0" smtClean="0"/>
              <a:t>H</a:t>
            </a:r>
            <a:r>
              <a:rPr lang="en-US" baseline="30000" dirty="0" smtClean="0"/>
              <a:t>+</a:t>
            </a:r>
            <a:r>
              <a:rPr lang="en-US" sz="2800" dirty="0"/>
              <a:t>]</a:t>
            </a:r>
            <a:endParaRPr lang="en-US" dirty="0" smtClean="0"/>
          </a:p>
          <a:p>
            <a:r>
              <a:rPr lang="en-US" dirty="0" smtClean="0"/>
              <a:t>pH = - log (10</a:t>
            </a:r>
            <a:r>
              <a:rPr lang="en-US" baseline="30000" dirty="0" smtClean="0">
                <a:solidFill>
                  <a:srgbClr val="FF0000"/>
                </a:solidFill>
              </a:rPr>
              <a:t>-3</a:t>
            </a:r>
            <a:r>
              <a:rPr lang="en-US" dirty="0" smtClean="0"/>
              <a:t>) =</a:t>
            </a:r>
            <a:r>
              <a:rPr lang="en-US" dirty="0" smtClean="0">
                <a:solidFill>
                  <a:srgbClr val="FF0000"/>
                </a:solidFill>
              </a:rPr>
              <a:t> 3</a:t>
            </a:r>
            <a:endParaRPr lang="en-US" baseline="30000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pH = </a:t>
            </a:r>
            <a:r>
              <a:rPr lang="en-US" dirty="0" smtClean="0">
                <a:solidFill>
                  <a:srgbClr val="FF0000"/>
                </a:solidFill>
              </a:rPr>
              <a:t>7</a:t>
            </a:r>
            <a:r>
              <a:rPr lang="en-US" dirty="0" smtClean="0"/>
              <a:t> then </a:t>
            </a:r>
            <a:r>
              <a:rPr lang="en-US" sz="3200" dirty="0"/>
              <a:t>[</a:t>
            </a:r>
            <a:r>
              <a:rPr lang="en-US" dirty="0" smtClean="0"/>
              <a:t>H</a:t>
            </a:r>
            <a:r>
              <a:rPr lang="en-US" baseline="30000" dirty="0" smtClean="0"/>
              <a:t>+</a:t>
            </a:r>
            <a:r>
              <a:rPr lang="en-US" sz="3200" dirty="0"/>
              <a:t>]</a:t>
            </a:r>
            <a:r>
              <a:rPr lang="en-US" dirty="0" smtClean="0"/>
              <a:t> = 10</a:t>
            </a:r>
            <a:r>
              <a:rPr lang="en-US" baseline="30000" dirty="0" smtClean="0">
                <a:solidFill>
                  <a:srgbClr val="FF0000"/>
                </a:solidFill>
              </a:rPr>
              <a:t>-7</a:t>
            </a:r>
            <a:r>
              <a:rPr lang="en-US" dirty="0" smtClean="0"/>
              <a:t> </a:t>
            </a:r>
          </a:p>
          <a:p>
            <a:r>
              <a:rPr lang="en-US" sz="2800" dirty="0"/>
              <a:t>[ </a:t>
            </a:r>
            <a:r>
              <a:rPr lang="en-US" dirty="0"/>
              <a:t>H</a:t>
            </a:r>
            <a:r>
              <a:rPr lang="en-US" baseline="30000" dirty="0"/>
              <a:t>+</a:t>
            </a:r>
            <a:r>
              <a:rPr lang="en-US" sz="2800" dirty="0">
                <a:solidFill>
                  <a:srgbClr val="FF0000"/>
                </a:solidFill>
              </a:rPr>
              <a:t>10</a:t>
            </a:r>
            <a:r>
              <a:rPr lang="en-US" sz="2800" baseline="30000" dirty="0">
                <a:solidFill>
                  <a:srgbClr val="FF0000"/>
                </a:solidFill>
              </a:rPr>
              <a:t>-7</a:t>
            </a:r>
            <a:r>
              <a:rPr lang="en-US" sz="2800" dirty="0"/>
              <a:t>]</a:t>
            </a:r>
            <a:r>
              <a:rPr lang="en-US" sz="2800" baseline="300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[</a:t>
            </a:r>
            <a:r>
              <a:rPr lang="en-US" dirty="0"/>
              <a:t>OH</a:t>
            </a:r>
            <a:r>
              <a:rPr lang="en-US" baseline="30000" dirty="0"/>
              <a:t>-</a:t>
            </a:r>
            <a:r>
              <a:rPr lang="en-US" sz="2800" dirty="0">
                <a:solidFill>
                  <a:srgbClr val="FF0000"/>
                </a:solidFill>
              </a:rPr>
              <a:t>10</a:t>
            </a:r>
            <a:r>
              <a:rPr lang="en-US" sz="2800" baseline="30000" dirty="0">
                <a:solidFill>
                  <a:srgbClr val="FF0000"/>
                </a:solidFill>
              </a:rPr>
              <a:t>-7</a:t>
            </a:r>
            <a:r>
              <a:rPr lang="en-US" sz="3200" dirty="0"/>
              <a:t>]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= </a:t>
            </a:r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baseline="30000" dirty="0">
                <a:solidFill>
                  <a:srgbClr val="FF0000"/>
                </a:solidFill>
              </a:rPr>
              <a:t>-14  </a:t>
            </a:r>
            <a:r>
              <a:rPr lang="en-US" baseline="30000" dirty="0"/>
              <a:t>add </a:t>
            </a:r>
            <a:r>
              <a:rPr lang="en-US" baseline="30000" dirty="0" smtClean="0"/>
              <a:t>exponents</a:t>
            </a:r>
            <a:endParaRPr lang="en-US" dirty="0"/>
          </a:p>
          <a:p>
            <a:pPr marL="0" indent="0">
              <a:buNone/>
            </a:pPr>
            <a:r>
              <a:rPr lang="en-US" sz="2400" i="1" dirty="0" smtClean="0"/>
              <a:t>Ex: Acid precipitation has lowered the H+ concentration of a particular lake is </a:t>
            </a:r>
            <a:r>
              <a:rPr lang="en-US" sz="2400" dirty="0" smtClean="0">
                <a:solidFill>
                  <a:srgbClr val="000090"/>
                </a:solidFill>
              </a:rPr>
              <a:t>10</a:t>
            </a:r>
            <a:r>
              <a:rPr lang="en-US" sz="2400" baseline="30000" dirty="0" smtClean="0">
                <a:solidFill>
                  <a:srgbClr val="000090"/>
                </a:solidFill>
              </a:rPr>
              <a:t>-4</a:t>
            </a:r>
            <a:r>
              <a:rPr lang="en-US" sz="2400" i="1" dirty="0" smtClean="0"/>
              <a:t>.  </a:t>
            </a:r>
          </a:p>
          <a:p>
            <a:pPr marL="400050" lvl="1" indent="0">
              <a:buNone/>
            </a:pPr>
            <a:r>
              <a:rPr lang="en-US" sz="2200" i="1" dirty="0" smtClean="0"/>
              <a:t>What is the pH of the lake?  </a:t>
            </a:r>
            <a:r>
              <a:rPr lang="en-US" sz="2200" i="1" dirty="0" smtClean="0">
                <a:solidFill>
                  <a:srgbClr val="006300"/>
                </a:solidFill>
              </a:rPr>
              <a:t>4</a:t>
            </a:r>
          </a:p>
          <a:p>
            <a:pPr marL="400050" lvl="1" indent="0">
              <a:buNone/>
            </a:pPr>
            <a:r>
              <a:rPr lang="en-US" sz="2200" i="1" dirty="0" smtClean="0"/>
              <a:t>What is the </a:t>
            </a:r>
            <a:r>
              <a:rPr lang="en-US" sz="2400" dirty="0"/>
              <a:t>[</a:t>
            </a:r>
            <a:r>
              <a:rPr lang="en-US" sz="2200" i="1" dirty="0" smtClean="0"/>
              <a:t>OH</a:t>
            </a:r>
            <a:r>
              <a:rPr lang="en-US" sz="2200" i="1" baseline="30000" dirty="0" smtClean="0"/>
              <a:t>-</a:t>
            </a:r>
            <a:r>
              <a:rPr lang="en-US" sz="2400" dirty="0" smtClean="0"/>
              <a:t>]</a:t>
            </a:r>
            <a:r>
              <a:rPr lang="en-US" sz="2200" i="1" dirty="0" smtClean="0"/>
              <a:t>? </a:t>
            </a:r>
            <a:r>
              <a:rPr lang="en-US" sz="2200" i="1" dirty="0"/>
              <a:t> </a:t>
            </a:r>
            <a:r>
              <a:rPr lang="en-US" sz="2200" i="1" dirty="0" smtClean="0">
                <a:solidFill>
                  <a:srgbClr val="006300"/>
                </a:solidFill>
              </a:rPr>
              <a:t>10</a:t>
            </a:r>
            <a:r>
              <a:rPr lang="en-US" sz="2200" i="1" baseline="30000" dirty="0" smtClean="0">
                <a:solidFill>
                  <a:srgbClr val="006300"/>
                </a:solidFill>
              </a:rPr>
              <a:t>-10</a:t>
            </a:r>
          </a:p>
          <a:p>
            <a:pPr marL="0" indent="0">
              <a:buNone/>
            </a:pPr>
            <a:r>
              <a:rPr lang="en-US" sz="2400" i="1" dirty="0" smtClean="0"/>
              <a:t>EX:</a:t>
            </a:r>
            <a:r>
              <a:rPr lang="en-US" sz="2400" i="1" dirty="0"/>
              <a:t> One liter of a solution </a:t>
            </a:r>
            <a:r>
              <a:rPr lang="en-US" sz="2400" i="1" dirty="0" smtClean="0"/>
              <a:t>has a </a:t>
            </a:r>
            <a:r>
              <a:rPr lang="en-US" sz="2400" i="1" dirty="0"/>
              <a:t>pH </a:t>
            </a:r>
            <a:r>
              <a:rPr lang="en-US" sz="2400" i="1" dirty="0" smtClean="0"/>
              <a:t>4. How many  times </a:t>
            </a:r>
            <a:r>
              <a:rPr lang="en-US" sz="2400" i="1" dirty="0"/>
              <a:t>more </a:t>
            </a:r>
            <a:r>
              <a:rPr lang="en-US" sz="2400" i="1" dirty="0" smtClean="0"/>
              <a:t>H+ are there in 1 </a:t>
            </a:r>
            <a:r>
              <a:rPr lang="en-US" sz="2400" i="1" dirty="0"/>
              <a:t>L of a solution of pH </a:t>
            </a:r>
            <a:r>
              <a:rPr lang="en-US" sz="2400" i="1" dirty="0" smtClean="0"/>
              <a:t>7?</a:t>
            </a:r>
          </a:p>
          <a:p>
            <a:pPr marL="0" indent="0" algn="ctr">
              <a:buNone/>
            </a:pPr>
            <a:r>
              <a:rPr lang="en-US" sz="2400" i="1" dirty="0" smtClean="0"/>
              <a:t>   </a:t>
            </a:r>
            <a:r>
              <a:rPr lang="en-US" sz="2400" i="1" dirty="0" smtClean="0">
                <a:solidFill>
                  <a:srgbClr val="006300"/>
                </a:solidFill>
              </a:rPr>
              <a:t>1000 times more</a:t>
            </a:r>
          </a:p>
          <a:p>
            <a:pPr marL="400050" lvl="1" indent="0">
              <a:buNone/>
            </a:pPr>
            <a:endParaRPr lang="en-US" sz="2200" i="1" dirty="0"/>
          </a:p>
          <a:p>
            <a:pPr marL="0" indent="0">
              <a:buNone/>
            </a:pP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982367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157163" y="1371600"/>
            <a:ext cx="5465171" cy="4987925"/>
          </a:xfrm>
          <a:solidFill>
            <a:schemeClr val="accent3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pH of  cells must be kept ~</a:t>
            </a:r>
            <a:r>
              <a:rPr lang="en-US" sz="2400" dirty="0" smtClean="0"/>
              <a:t>7…why?</a:t>
            </a:r>
            <a:endParaRPr lang="en-US" sz="2400" dirty="0"/>
          </a:p>
          <a:p>
            <a:pPr lvl="1" eaLnBrk="1" hangingPunct="1">
              <a:defRPr/>
            </a:pPr>
            <a:r>
              <a:rPr lang="en-US" sz="2400" u="sng" dirty="0">
                <a:solidFill>
                  <a:srgbClr val="CC0000"/>
                </a:solidFill>
              </a:rPr>
              <a:t>pH affects shape of molecules</a:t>
            </a:r>
          </a:p>
          <a:p>
            <a:pPr lvl="1" eaLnBrk="1" hangingPunct="1">
              <a:defRPr/>
            </a:pPr>
            <a:r>
              <a:rPr lang="en-US" sz="2400" u="sng" dirty="0">
                <a:solidFill>
                  <a:srgbClr val="CC0000"/>
                </a:solidFill>
              </a:rPr>
              <a:t>shape of molecules affect function</a:t>
            </a:r>
          </a:p>
          <a:p>
            <a:pPr lvl="1" eaLnBrk="1" hangingPunct="1">
              <a:defRPr/>
            </a:pPr>
            <a:r>
              <a:rPr lang="en-US" sz="2400" u="sng" dirty="0" smtClean="0">
                <a:solidFill>
                  <a:srgbClr val="CC0000"/>
                </a:solidFill>
              </a:rPr>
              <a:t>therefore, </a:t>
            </a:r>
            <a:r>
              <a:rPr lang="en-US" sz="2400" u="sng" dirty="0">
                <a:solidFill>
                  <a:srgbClr val="CC0000"/>
                </a:solidFill>
              </a:rPr>
              <a:t>pH affects cellular </a:t>
            </a:r>
            <a:r>
              <a:rPr lang="en-US" sz="2400" u="sng" dirty="0" smtClean="0">
                <a:solidFill>
                  <a:srgbClr val="CC0000"/>
                </a:solidFill>
              </a:rPr>
              <a:t>function</a:t>
            </a:r>
          </a:p>
          <a:p>
            <a:pPr lvl="1" eaLnBrk="1" hangingPunct="1">
              <a:defRPr/>
            </a:pPr>
            <a:endParaRPr lang="en-US" u="sng" dirty="0">
              <a:solidFill>
                <a:srgbClr val="CC0000"/>
              </a:solidFill>
            </a:endParaRPr>
          </a:p>
          <a:p>
            <a:pPr eaLnBrk="1" hangingPunct="1">
              <a:defRPr/>
            </a:pPr>
            <a:r>
              <a:rPr lang="en-US" sz="2400" dirty="0"/>
              <a:t>Control pH by </a:t>
            </a:r>
            <a:r>
              <a:rPr lang="en-US" sz="2400" u="sng" dirty="0" smtClean="0">
                <a:solidFill>
                  <a:srgbClr val="CC0000"/>
                </a:solidFill>
              </a:rPr>
              <a:t>buffers</a:t>
            </a:r>
            <a:endParaRPr lang="en-US" sz="2400" dirty="0"/>
          </a:p>
          <a:p>
            <a:pPr marL="800100" lvl="1" eaLnBrk="1" hangingPunct="1">
              <a:defRPr/>
            </a:pPr>
            <a:r>
              <a:rPr lang="en-US" sz="2000" dirty="0"/>
              <a:t>donate H+ when [H</a:t>
            </a:r>
            <a:r>
              <a:rPr lang="en-US" sz="2000" baseline="30000" dirty="0"/>
              <a:t>+</a:t>
            </a:r>
            <a:r>
              <a:rPr lang="en-US" sz="2000" dirty="0"/>
              <a:t>] </a:t>
            </a:r>
            <a:r>
              <a:rPr lang="en-US" sz="2000" dirty="0" smtClean="0"/>
              <a:t>falls, pH basic</a:t>
            </a:r>
            <a:endParaRPr lang="en-US" sz="2000" dirty="0"/>
          </a:p>
          <a:p>
            <a:pPr marL="800100" lvl="1" eaLnBrk="1" hangingPunct="1">
              <a:defRPr/>
            </a:pPr>
            <a:r>
              <a:rPr lang="en-US" sz="2000" dirty="0"/>
              <a:t>absorb H+ when [H</a:t>
            </a:r>
            <a:r>
              <a:rPr lang="en-US" sz="2000" baseline="30000" dirty="0"/>
              <a:t>+</a:t>
            </a:r>
            <a:r>
              <a:rPr lang="en-US" sz="2000" dirty="0"/>
              <a:t>] </a:t>
            </a:r>
            <a:r>
              <a:rPr lang="en-US" sz="2000" dirty="0" smtClean="0"/>
              <a:t>rises, pH acidic</a:t>
            </a:r>
          </a:p>
          <a:p>
            <a:pPr marL="514350" lvl="1" indent="0" eaLnBrk="1" hangingPunct="1">
              <a:buNone/>
              <a:defRPr/>
            </a:pPr>
            <a:endParaRPr lang="en-US" dirty="0"/>
          </a:p>
        </p:txBody>
      </p:sp>
      <p:grpSp>
        <p:nvGrpSpPr>
          <p:cNvPr id="74755" name="Group 23"/>
          <p:cNvGrpSpPr>
            <a:grpSpLocks/>
          </p:cNvGrpSpPr>
          <p:nvPr/>
        </p:nvGrpSpPr>
        <p:grpSpPr bwMode="auto">
          <a:xfrm>
            <a:off x="5509112" y="3341156"/>
            <a:ext cx="3634888" cy="2971286"/>
            <a:chOff x="48" y="144"/>
            <a:chExt cx="5560" cy="4176"/>
          </a:xfrm>
        </p:grpSpPr>
        <p:pic>
          <p:nvPicPr>
            <p:cNvPr id="74757" name="Picture 24" descr="02_19"/>
            <p:cNvPicPr>
              <a:picLocks noChangeAspect="1" noChangeArrowheads="1"/>
            </p:cNvPicPr>
            <p:nvPr/>
          </p:nvPicPr>
          <p:blipFill>
            <a:blip r:embed="rId3"/>
            <a:srcRect t="2521" r="3375"/>
            <a:stretch>
              <a:fillRect/>
            </a:stretch>
          </p:blipFill>
          <p:spPr bwMode="auto">
            <a:xfrm>
              <a:off x="48" y="144"/>
              <a:ext cx="5517" cy="4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58" name="Rectangle 25"/>
            <p:cNvSpPr>
              <a:spLocks noChangeArrowheads="1"/>
            </p:cNvSpPr>
            <p:nvPr/>
          </p:nvSpPr>
          <p:spPr bwMode="auto">
            <a:xfrm>
              <a:off x="1623" y="3761"/>
              <a:ext cx="1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1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59" name="Rectangle 26"/>
            <p:cNvSpPr>
              <a:spLocks noChangeArrowheads="1"/>
            </p:cNvSpPr>
            <p:nvPr/>
          </p:nvSpPr>
          <p:spPr bwMode="auto">
            <a:xfrm>
              <a:off x="892" y="3761"/>
              <a:ext cx="1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0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60" name="Rectangle 27"/>
            <p:cNvSpPr>
              <a:spLocks noChangeArrowheads="1"/>
            </p:cNvSpPr>
            <p:nvPr/>
          </p:nvSpPr>
          <p:spPr bwMode="auto">
            <a:xfrm>
              <a:off x="718" y="3608"/>
              <a:ext cx="1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0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61" name="Rectangle 28"/>
            <p:cNvSpPr>
              <a:spLocks noChangeArrowheads="1"/>
            </p:cNvSpPr>
            <p:nvPr/>
          </p:nvSpPr>
          <p:spPr bwMode="auto">
            <a:xfrm>
              <a:off x="718" y="3273"/>
              <a:ext cx="1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1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62" name="Rectangle 29"/>
            <p:cNvSpPr>
              <a:spLocks noChangeArrowheads="1"/>
            </p:cNvSpPr>
            <p:nvPr/>
          </p:nvSpPr>
          <p:spPr bwMode="auto">
            <a:xfrm>
              <a:off x="718" y="2890"/>
              <a:ext cx="1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2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63" name="Rectangle 30"/>
            <p:cNvSpPr>
              <a:spLocks noChangeArrowheads="1"/>
            </p:cNvSpPr>
            <p:nvPr/>
          </p:nvSpPr>
          <p:spPr bwMode="auto">
            <a:xfrm>
              <a:off x="718" y="2505"/>
              <a:ext cx="1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3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64" name="Rectangle 31"/>
            <p:cNvSpPr>
              <a:spLocks noChangeArrowheads="1"/>
            </p:cNvSpPr>
            <p:nvPr/>
          </p:nvSpPr>
          <p:spPr bwMode="auto">
            <a:xfrm>
              <a:off x="718" y="2122"/>
              <a:ext cx="1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4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65" name="Rectangle 32"/>
            <p:cNvSpPr>
              <a:spLocks noChangeArrowheads="1"/>
            </p:cNvSpPr>
            <p:nvPr/>
          </p:nvSpPr>
          <p:spPr bwMode="auto">
            <a:xfrm>
              <a:off x="718" y="1776"/>
              <a:ext cx="1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5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66" name="Rectangle 33"/>
            <p:cNvSpPr>
              <a:spLocks noChangeArrowheads="1"/>
            </p:cNvSpPr>
            <p:nvPr/>
          </p:nvSpPr>
          <p:spPr bwMode="auto">
            <a:xfrm>
              <a:off x="718" y="1402"/>
              <a:ext cx="1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6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67" name="Rectangle 34"/>
            <p:cNvSpPr>
              <a:spLocks noChangeArrowheads="1"/>
            </p:cNvSpPr>
            <p:nvPr/>
          </p:nvSpPr>
          <p:spPr bwMode="auto">
            <a:xfrm>
              <a:off x="718" y="1017"/>
              <a:ext cx="1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7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68" name="Rectangle 35"/>
            <p:cNvSpPr>
              <a:spLocks noChangeArrowheads="1"/>
            </p:cNvSpPr>
            <p:nvPr/>
          </p:nvSpPr>
          <p:spPr bwMode="auto">
            <a:xfrm>
              <a:off x="718" y="634"/>
              <a:ext cx="1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8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69" name="Rectangle 36"/>
            <p:cNvSpPr>
              <a:spLocks noChangeArrowheads="1"/>
            </p:cNvSpPr>
            <p:nvPr/>
          </p:nvSpPr>
          <p:spPr bwMode="auto">
            <a:xfrm>
              <a:off x="718" y="288"/>
              <a:ext cx="1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9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70" name="Rectangle 37"/>
            <p:cNvSpPr>
              <a:spLocks noChangeArrowheads="1"/>
            </p:cNvSpPr>
            <p:nvPr/>
          </p:nvSpPr>
          <p:spPr bwMode="auto">
            <a:xfrm>
              <a:off x="3170" y="3761"/>
              <a:ext cx="13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3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71" name="Rectangle 38"/>
            <p:cNvSpPr>
              <a:spLocks noChangeArrowheads="1"/>
            </p:cNvSpPr>
            <p:nvPr/>
          </p:nvSpPr>
          <p:spPr bwMode="auto">
            <a:xfrm>
              <a:off x="2121" y="4032"/>
              <a:ext cx="262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Amount of base added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72" name="Rectangle 39"/>
            <p:cNvSpPr>
              <a:spLocks noChangeArrowheads="1"/>
            </p:cNvSpPr>
            <p:nvPr/>
          </p:nvSpPr>
          <p:spPr bwMode="auto">
            <a:xfrm>
              <a:off x="4525" y="1641"/>
              <a:ext cx="1083" cy="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85000"/>
                </a:lnSpc>
              </a:pPr>
              <a:r>
                <a:rPr lang="en-US" sz="1400" b="1">
                  <a:solidFill>
                    <a:srgbClr val="000000"/>
                  </a:solidFill>
                </a:rPr>
                <a:t>Buffering</a:t>
              </a:r>
            </a:p>
            <a:p>
              <a:pPr algn="l">
                <a:lnSpc>
                  <a:spcPct val="85000"/>
                </a:lnSpc>
              </a:pPr>
              <a:r>
                <a:rPr lang="en-US" sz="1400" b="1">
                  <a:solidFill>
                    <a:srgbClr val="000000"/>
                  </a:solidFill>
                </a:rPr>
                <a:t>range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73" name="Rectangle 40"/>
            <p:cNvSpPr>
              <a:spLocks noChangeArrowheads="1"/>
            </p:cNvSpPr>
            <p:nvPr/>
          </p:nvSpPr>
          <p:spPr bwMode="auto">
            <a:xfrm>
              <a:off x="3946" y="3761"/>
              <a:ext cx="1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4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74" name="Rectangle 41"/>
            <p:cNvSpPr>
              <a:spLocks noChangeArrowheads="1"/>
            </p:cNvSpPr>
            <p:nvPr/>
          </p:nvSpPr>
          <p:spPr bwMode="auto">
            <a:xfrm>
              <a:off x="4703" y="3761"/>
              <a:ext cx="1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5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75" name="Rectangle 42"/>
            <p:cNvSpPr>
              <a:spLocks noChangeArrowheads="1"/>
            </p:cNvSpPr>
            <p:nvPr/>
          </p:nvSpPr>
          <p:spPr bwMode="auto">
            <a:xfrm>
              <a:off x="2389" y="3761"/>
              <a:ext cx="1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2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74776" name="Rectangle 43"/>
            <p:cNvSpPr>
              <a:spLocks noChangeArrowheads="1"/>
            </p:cNvSpPr>
            <p:nvPr/>
          </p:nvSpPr>
          <p:spPr bwMode="auto">
            <a:xfrm rot="-5400000">
              <a:off x="370" y="1866"/>
              <a:ext cx="321" cy="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</a:rPr>
                <a:t>pH</a:t>
              </a:r>
              <a:endParaRPr lang="en-US" sz="1400" b="1" baseline="30000">
                <a:solidFill>
                  <a:srgbClr val="000000"/>
                </a:solidFill>
              </a:endParaRPr>
            </a:p>
          </p:txBody>
        </p:sp>
      </p:grpSp>
      <p:sp>
        <p:nvSpPr>
          <p:cNvPr id="747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Buffers &amp; </a:t>
            </a:r>
            <a:r>
              <a:rPr lang="en-US" dirty="0" smtClean="0"/>
              <a:t>Cellular Regulation</a:t>
            </a:r>
            <a:endParaRPr lang="en-US" dirty="0"/>
          </a:p>
        </p:txBody>
      </p:sp>
      <p:pic>
        <p:nvPicPr>
          <p:cNvPr id="2" name="Picture 1" descr="buf0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8" b="20874"/>
          <a:stretch/>
        </p:blipFill>
        <p:spPr>
          <a:xfrm>
            <a:off x="5471834" y="1488716"/>
            <a:ext cx="3672166" cy="15812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Quiz Time!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Were you paying attention?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572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Water shows high cohesion and surface tension and can absorb large amounts of heat because of large numbers of which of the following bonds between water molecules?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540327" y="2082800"/>
            <a:ext cx="8379835" cy="4263760"/>
          </a:xfrm>
        </p:spPr>
        <p:txBody>
          <a:bodyPr/>
          <a:lstStyle/>
          <a:p>
            <a:r>
              <a:rPr lang="en-US" altLang="en-US" dirty="0" smtClean="0"/>
              <a:t>strong ionic bonds</a:t>
            </a:r>
          </a:p>
          <a:p>
            <a:r>
              <a:rPr lang="en-US" altLang="en-US" dirty="0" smtClean="0"/>
              <a:t>nonpolar covalent bonds</a:t>
            </a:r>
          </a:p>
          <a:p>
            <a:r>
              <a:rPr lang="en-US" altLang="en-US" dirty="0" smtClean="0"/>
              <a:t>polar covalent bonds</a:t>
            </a:r>
          </a:p>
          <a:p>
            <a:r>
              <a:rPr lang="en-US" altLang="en-US" dirty="0" smtClean="0"/>
              <a:t>hydrogen bonds</a:t>
            </a:r>
          </a:p>
          <a:p>
            <a:r>
              <a:rPr lang="en-US" altLang="en-US" dirty="0" smtClean="0"/>
              <a:t>weak ionic bonds</a:t>
            </a:r>
          </a:p>
        </p:txBody>
      </p:sp>
    </p:spTree>
    <p:extLst>
      <p:ext uri="{BB962C8B-B14F-4D97-AF65-F5344CB8AC3E}">
        <p14:creationId xmlns:p14="http://schemas.microsoft.com/office/powerpoint/2010/main" val="3125108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Oval 8"/>
          <p:cNvSpPr>
            <a:spLocks noChangeArrowheads="1"/>
          </p:cNvSpPr>
          <p:nvPr/>
        </p:nvSpPr>
        <p:spPr bwMode="auto">
          <a:xfrm>
            <a:off x="1714500" y="3508375"/>
            <a:ext cx="3254375" cy="3298825"/>
          </a:xfrm>
          <a:prstGeom prst="ellipse">
            <a:avLst/>
          </a:pr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107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 contrast="-6000"/>
          </a:blip>
          <a:srcRect/>
          <a:stretch>
            <a:fillRect/>
          </a:stretch>
        </p:blipFill>
        <p:spPr bwMode="auto">
          <a:xfrm>
            <a:off x="1731963" y="3727450"/>
            <a:ext cx="5640387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What </a:t>
            </a:r>
            <a:r>
              <a:rPr lang="en-US" dirty="0"/>
              <a:t>about </a:t>
            </a:r>
            <a:r>
              <a:rPr lang="en-US" dirty="0" smtClean="0"/>
              <a:t>Water?</a:t>
            </a:r>
            <a:endParaRPr lang="en-US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862013" y="1465263"/>
            <a:ext cx="5307012" cy="5492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/>
            </a:outerShdw>
          </a:effectLst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000" b="1">
                <a:solidFill>
                  <a:srgbClr val="0F116A"/>
                </a:solidFill>
              </a:rPr>
              <a:t>Why are we studying water?</a:t>
            </a: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1916113" y="2282825"/>
            <a:ext cx="5308600" cy="1062038"/>
          </a:xfrm>
          <a:prstGeom prst="rect">
            <a:avLst/>
          </a:prstGeom>
          <a:solidFill>
            <a:srgbClr val="FFEA18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/>
            </a:outerShdw>
          </a:effectLst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20000"/>
              </a:spcBef>
              <a:buClr>
                <a:srgbClr val="0F116A"/>
              </a:buClr>
              <a:buSzPct val="120000"/>
              <a:buFont typeface="Wingdings" charset="2"/>
              <a:buNone/>
              <a:defRPr/>
            </a:pPr>
            <a:r>
              <a:rPr lang="en-US" sz="3000" b="1">
                <a:solidFill>
                  <a:srgbClr val="0F116A"/>
                </a:solidFill>
              </a:rPr>
              <a:t>All life occurs in water</a:t>
            </a:r>
          </a:p>
          <a:p>
            <a:pPr marL="793750" lvl="1" indent="-336550" algn="l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2800" b="1"/>
              <a:t>inside &amp; outside the cell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dirty="0" smtClean="0"/>
              <a:t>Surfactants</a:t>
            </a:r>
            <a:r>
              <a:rPr lang="en-US" altLang="en-US" dirty="0" smtClean="0"/>
              <a:t> reduce surface tension of a liquid. Which of the following would result if water was treated with surfactants?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Surfactant-treated water droplets would form a thin film instead of beading on a waxed surface.</a:t>
            </a:r>
          </a:p>
          <a:p>
            <a:r>
              <a:rPr lang="en-US" altLang="en-US" dirty="0" smtClean="0"/>
              <a:t>Surfactant-treated water would form smaller droplets when dripping from a sink.</a:t>
            </a:r>
          </a:p>
          <a:p>
            <a:r>
              <a:rPr lang="en-US" altLang="en-US" dirty="0" smtClean="0"/>
              <a:t>Water striders would sink.</a:t>
            </a:r>
          </a:p>
          <a:p>
            <a:r>
              <a:rPr lang="en-US" altLang="en-US" dirty="0" smtClean="0"/>
              <a:t>All of the above would occur.</a:t>
            </a:r>
          </a:p>
          <a:p>
            <a:r>
              <a:rPr lang="en-US" altLang="en-US" dirty="0" smtClean="0"/>
              <a:t>Only A and C would occur.</a:t>
            </a:r>
          </a:p>
        </p:txBody>
      </p:sp>
    </p:spTree>
    <p:extLst>
      <p:ext uri="{BB962C8B-B14F-4D97-AF65-F5344CB8AC3E}">
        <p14:creationId xmlns:p14="http://schemas.microsoft.com/office/powerpoint/2010/main" val="2717404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82563" y="298675"/>
            <a:ext cx="8775700" cy="1977800"/>
          </a:xfrm>
        </p:spPr>
        <p:txBody>
          <a:bodyPr/>
          <a:lstStyle/>
          <a:p>
            <a:pPr indent="0"/>
            <a:r>
              <a:rPr lang="en-US" altLang="en-US" dirty="0" smtClean="0"/>
              <a:t>Scientists predict that acidification of the ocean will lower the concentration of dissolved carbonate ions (</a:t>
            </a:r>
            <a:r>
              <a:rPr lang="en-US" altLang="en-US" dirty="0"/>
              <a:t>CO</a:t>
            </a:r>
            <a:r>
              <a:rPr lang="en-US" altLang="en-US" baseline="-25000" dirty="0"/>
              <a:t>3</a:t>
            </a:r>
            <a:r>
              <a:rPr lang="en-US" altLang="en-US" baseline="30000" dirty="0"/>
              <a:t>2</a:t>
            </a:r>
            <a:r>
              <a:rPr lang="en-US" altLang="en-US" baseline="30000" dirty="0">
                <a:sym typeface="Symbol"/>
              </a:rPr>
              <a:t></a:t>
            </a:r>
            <a:r>
              <a:rPr lang="en-US" altLang="en-US" dirty="0" smtClean="0"/>
              <a:t>), which are required for coral reef calcification.  To test this hypothesis, what would be the independent variable?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540327" y="2505074"/>
            <a:ext cx="8379835" cy="3841485"/>
          </a:xfrm>
        </p:spPr>
        <p:txBody>
          <a:bodyPr/>
          <a:lstStyle/>
          <a:p>
            <a:r>
              <a:rPr lang="en-US" altLang="en-US" dirty="0" smtClean="0"/>
              <a:t>ocean pH</a:t>
            </a:r>
          </a:p>
          <a:p>
            <a:r>
              <a:rPr lang="en-US" altLang="en-US" dirty="0" smtClean="0"/>
              <a:t>the rate of calcification</a:t>
            </a:r>
          </a:p>
          <a:p>
            <a:r>
              <a:rPr lang="en-US" altLang="en-US" dirty="0" smtClean="0"/>
              <a:t>the amount of atmospheric CO</a:t>
            </a:r>
            <a:r>
              <a:rPr lang="en-US" altLang="en-US" baseline="-25000" dirty="0" smtClean="0"/>
              <a:t>2</a:t>
            </a:r>
          </a:p>
          <a:p>
            <a:r>
              <a:rPr lang="en-US" altLang="en-US" dirty="0" smtClean="0"/>
              <a:t>time</a:t>
            </a:r>
          </a:p>
          <a:p>
            <a:r>
              <a:rPr lang="en-US" altLang="en-US" dirty="0" smtClean="0"/>
              <a:t>volume of seawater</a:t>
            </a:r>
          </a:p>
        </p:txBody>
      </p:sp>
    </p:spTree>
    <p:extLst>
      <p:ext uri="{BB962C8B-B14F-4D97-AF65-F5344CB8AC3E}">
        <p14:creationId xmlns:p14="http://schemas.microsoft.com/office/powerpoint/2010/main" val="3697895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Based on this graph, what is the relationship between carbonate ion concentration and calcification rate?</a:t>
            </a:r>
            <a:br>
              <a:rPr lang="en-US" altLang="en-US" smtClean="0"/>
            </a:br>
            <a:endParaRPr lang="en-US" altLang="en-US" smtClean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552657" y="1410852"/>
            <a:ext cx="8379835" cy="4901911"/>
          </a:xfrm>
        </p:spPr>
        <p:txBody>
          <a:bodyPr/>
          <a:lstStyle/>
          <a:p>
            <a:r>
              <a:rPr lang="en-US" altLang="en-US" dirty="0" smtClean="0"/>
              <a:t>As the acidity of the seawater increased, the rate of calcification decreased.</a:t>
            </a:r>
          </a:p>
          <a:p>
            <a:r>
              <a:rPr lang="en-US" altLang="en-US" dirty="0" smtClean="0"/>
              <a:t>As the rate of calcification increased, the concentration of carbonate ions increased.</a:t>
            </a:r>
          </a:p>
          <a:p>
            <a:r>
              <a:rPr lang="en-US" altLang="en-US" dirty="0" smtClean="0"/>
              <a:t>As the concentration of carbonate ions increased, the rate of calcification </a:t>
            </a:r>
            <a:br>
              <a:rPr lang="en-US" altLang="en-US" dirty="0" smtClean="0"/>
            </a:br>
            <a:r>
              <a:rPr lang="en-US" altLang="en-US" dirty="0" smtClean="0"/>
              <a:t>decreased.</a:t>
            </a:r>
          </a:p>
          <a:p>
            <a:r>
              <a:rPr lang="en-US" altLang="en-US" dirty="0" smtClean="0"/>
              <a:t>As the concentration of </a:t>
            </a:r>
            <a:br>
              <a:rPr lang="en-US" altLang="en-US" dirty="0" smtClean="0"/>
            </a:br>
            <a:r>
              <a:rPr lang="en-US" altLang="en-US" dirty="0" smtClean="0"/>
              <a:t>carbonate ions increased, </a:t>
            </a:r>
            <a:br>
              <a:rPr lang="en-US" altLang="en-US" dirty="0" smtClean="0"/>
            </a:br>
            <a:r>
              <a:rPr lang="en-US" altLang="en-US" dirty="0" smtClean="0"/>
              <a:t>the rate of calcification </a:t>
            </a:r>
            <a:br>
              <a:rPr lang="en-US" altLang="en-US" dirty="0" smtClean="0"/>
            </a:br>
            <a:r>
              <a:rPr lang="en-US" altLang="en-US" dirty="0" smtClean="0"/>
              <a:t>increased.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6"/>
          <a:stretch/>
        </p:blipFill>
        <p:spPr>
          <a:xfrm>
            <a:off x="4926880" y="3878956"/>
            <a:ext cx="4172857" cy="258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69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200" dirty="0" smtClean="0"/>
              <a:t>This figure suggests that increased atmospheric concentrations of CO</a:t>
            </a:r>
            <a:r>
              <a:rPr lang="en-US" altLang="en-US" sz="2200" baseline="-25000" dirty="0" smtClean="0"/>
              <a:t>2</a:t>
            </a:r>
            <a:r>
              <a:rPr lang="en-US" altLang="en-US" sz="2200" dirty="0" smtClean="0"/>
              <a:t> will slow the growth of coral reefs.  Do the results of the previous experiment support that hypothesis?</a:t>
            </a:r>
            <a:r>
              <a:rPr lang="en-US" altLang="en-US" dirty="0" smtClean="0"/>
              <a:t>  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466348" y="1497156"/>
            <a:ext cx="5374699" cy="4590496"/>
          </a:xfrm>
        </p:spPr>
        <p:txBody>
          <a:bodyPr/>
          <a:lstStyle/>
          <a:p>
            <a:r>
              <a:rPr lang="en-US" altLang="en-US" sz="2000" dirty="0" smtClean="0"/>
              <a:t>No; more atmospheric CO</a:t>
            </a:r>
            <a:r>
              <a:rPr lang="en-US" altLang="en-US" sz="2000" baseline="-25000" dirty="0" smtClean="0"/>
              <a:t>2</a:t>
            </a:r>
            <a:r>
              <a:rPr lang="en-US" altLang="en-US" sz="2000" dirty="0" smtClean="0"/>
              <a:t> causes a </a:t>
            </a:r>
            <a:r>
              <a:rPr lang="en-US" altLang="en-US" sz="2000" i="1" dirty="0" smtClean="0"/>
              <a:t>decrease</a:t>
            </a:r>
            <a:r>
              <a:rPr lang="en-US" altLang="en-US" sz="2000" dirty="0" smtClean="0"/>
              <a:t> in the amount of </a:t>
            </a:r>
            <a:r>
              <a:rPr lang="en-US" altLang="en-US" sz="2000" dirty="0"/>
              <a:t>CO</a:t>
            </a:r>
            <a:r>
              <a:rPr lang="en-US" altLang="en-US" sz="2000" baseline="-25000" dirty="0"/>
              <a:t>3</a:t>
            </a:r>
            <a:r>
              <a:rPr lang="en-US" altLang="en-US" sz="2000" baseline="30000" dirty="0"/>
              <a:t>2</a:t>
            </a:r>
            <a:r>
              <a:rPr lang="en-US" altLang="en-US" sz="2000" baseline="30000" dirty="0">
                <a:sym typeface="Symbol"/>
              </a:rPr>
              <a:t> </a:t>
            </a:r>
            <a:r>
              <a:rPr lang="en-US" altLang="en-US" sz="2000" dirty="0" smtClean="0"/>
              <a:t> </a:t>
            </a:r>
            <a:br>
              <a:rPr lang="en-US" altLang="en-US" sz="2000" dirty="0" smtClean="0"/>
            </a:br>
            <a:r>
              <a:rPr lang="en-US" altLang="en-US" sz="2000" dirty="0" smtClean="0"/>
              <a:t>in seawater, leading to faster reef </a:t>
            </a:r>
            <a:br>
              <a:rPr lang="en-US" altLang="en-US" sz="2000" dirty="0" smtClean="0"/>
            </a:br>
            <a:r>
              <a:rPr lang="en-US" altLang="en-US" sz="2000" dirty="0" smtClean="0"/>
              <a:t>growth.</a:t>
            </a:r>
          </a:p>
          <a:p>
            <a:r>
              <a:rPr lang="en-US" altLang="en-US" sz="2000" dirty="0" smtClean="0"/>
              <a:t>Yes; more </a:t>
            </a:r>
            <a:r>
              <a:rPr lang="en-US" altLang="en-US" sz="2000" dirty="0"/>
              <a:t>CO</a:t>
            </a:r>
            <a:r>
              <a:rPr lang="en-US" altLang="en-US" sz="2000" baseline="-25000" dirty="0"/>
              <a:t>2 </a:t>
            </a:r>
            <a:r>
              <a:rPr lang="en-US" altLang="en-US" sz="2000" dirty="0" smtClean="0"/>
              <a:t> causes an </a:t>
            </a:r>
            <a:r>
              <a:rPr lang="en-US" altLang="en-US" sz="2000" i="1" dirty="0" smtClean="0"/>
              <a:t>increase</a:t>
            </a:r>
            <a:r>
              <a:rPr lang="en-US" altLang="en-US" sz="2000" dirty="0" smtClean="0"/>
              <a:t> </a:t>
            </a:r>
            <a:br>
              <a:rPr lang="en-US" altLang="en-US" sz="2000" dirty="0" smtClean="0"/>
            </a:br>
            <a:r>
              <a:rPr lang="en-US" altLang="en-US" sz="2000" dirty="0" smtClean="0"/>
              <a:t>in the amount of CO</a:t>
            </a:r>
            <a:r>
              <a:rPr lang="en-US" altLang="en-US" sz="2000" baseline="-25000" dirty="0" smtClean="0"/>
              <a:t>3</a:t>
            </a:r>
            <a:r>
              <a:rPr lang="en-US" altLang="en-US" sz="2000" baseline="30000" dirty="0" smtClean="0"/>
              <a:t>2</a:t>
            </a:r>
            <a:r>
              <a:rPr lang="en-US" altLang="en-US" sz="2000" baseline="30000" dirty="0" smtClean="0">
                <a:sym typeface="Symbol"/>
              </a:rPr>
              <a:t></a:t>
            </a:r>
            <a:r>
              <a:rPr lang="en-US" altLang="en-US" sz="2000" dirty="0" smtClean="0"/>
              <a:t> in seawater, leading to slower reef growth.</a:t>
            </a:r>
          </a:p>
          <a:p>
            <a:r>
              <a:rPr lang="en-US" altLang="en-US" sz="2000" dirty="0" smtClean="0"/>
              <a:t>No; more atmospheric </a:t>
            </a:r>
            <a:r>
              <a:rPr lang="en-US" altLang="en-US" sz="2000" dirty="0"/>
              <a:t>CO</a:t>
            </a:r>
            <a:r>
              <a:rPr lang="en-US" altLang="en-US" sz="2000" baseline="-25000" dirty="0"/>
              <a:t>2 </a:t>
            </a:r>
            <a:r>
              <a:rPr lang="en-US" altLang="en-US" sz="2000" dirty="0" smtClean="0"/>
              <a:t> causes an </a:t>
            </a:r>
            <a:r>
              <a:rPr lang="en-US" altLang="en-US" sz="2000" i="1" dirty="0" smtClean="0"/>
              <a:t>increase</a:t>
            </a:r>
            <a:r>
              <a:rPr lang="en-US" altLang="en-US" sz="2000" dirty="0" smtClean="0"/>
              <a:t> in the amount of </a:t>
            </a:r>
            <a:r>
              <a:rPr lang="en-US" altLang="en-US" sz="2000" dirty="0"/>
              <a:t>CO</a:t>
            </a:r>
            <a:r>
              <a:rPr lang="en-US" altLang="en-US" sz="2000" baseline="-25000" dirty="0"/>
              <a:t>3</a:t>
            </a:r>
            <a:r>
              <a:rPr lang="en-US" altLang="en-US" sz="2000" baseline="30000" dirty="0"/>
              <a:t>2</a:t>
            </a:r>
            <a:r>
              <a:rPr lang="en-US" altLang="en-US" sz="2000" baseline="30000" dirty="0">
                <a:sym typeface="Symbol"/>
              </a:rPr>
              <a:t> </a:t>
            </a:r>
            <a:r>
              <a:rPr lang="en-US" altLang="en-US" sz="2000" dirty="0" smtClean="0"/>
              <a:t> </a:t>
            </a:r>
            <a:br>
              <a:rPr lang="en-US" altLang="en-US" sz="2000" dirty="0" smtClean="0"/>
            </a:br>
            <a:r>
              <a:rPr lang="en-US" altLang="en-US" sz="2000" dirty="0" smtClean="0"/>
              <a:t>in seawater, leading to faster reef </a:t>
            </a:r>
            <a:br>
              <a:rPr lang="en-US" altLang="en-US" sz="2000" dirty="0" smtClean="0"/>
            </a:br>
            <a:r>
              <a:rPr lang="en-US" altLang="en-US" sz="2000" dirty="0" smtClean="0"/>
              <a:t>growth.</a:t>
            </a:r>
          </a:p>
          <a:p>
            <a:r>
              <a:rPr lang="en-US" altLang="en-US" sz="2000" dirty="0" smtClean="0"/>
              <a:t>Yes; more </a:t>
            </a:r>
            <a:r>
              <a:rPr lang="en-US" altLang="en-US" sz="2000" dirty="0"/>
              <a:t>CO</a:t>
            </a:r>
            <a:r>
              <a:rPr lang="en-US" altLang="en-US" sz="2000" baseline="-25000" dirty="0"/>
              <a:t>2 </a:t>
            </a:r>
            <a:r>
              <a:rPr lang="en-US" altLang="en-US" sz="2000" dirty="0" smtClean="0"/>
              <a:t> causes a </a:t>
            </a:r>
            <a:r>
              <a:rPr lang="en-US" altLang="en-US" sz="2000" i="1" dirty="0" smtClean="0"/>
              <a:t>decrease</a:t>
            </a:r>
            <a:r>
              <a:rPr lang="en-US" altLang="en-US" sz="2000" dirty="0" smtClean="0"/>
              <a:t> </a:t>
            </a:r>
            <a:br>
              <a:rPr lang="en-US" altLang="en-US" sz="2000" dirty="0" smtClean="0"/>
            </a:br>
            <a:r>
              <a:rPr lang="en-US" altLang="en-US" sz="2000" dirty="0" smtClean="0"/>
              <a:t>in the amount of </a:t>
            </a:r>
            <a:r>
              <a:rPr lang="en-US" altLang="en-US" sz="2000" dirty="0"/>
              <a:t>CO</a:t>
            </a:r>
            <a:r>
              <a:rPr lang="en-US" altLang="en-US" sz="2000" baseline="-25000" dirty="0"/>
              <a:t>3</a:t>
            </a:r>
            <a:r>
              <a:rPr lang="en-US" altLang="en-US" sz="2000" baseline="30000" dirty="0"/>
              <a:t>2</a:t>
            </a:r>
            <a:r>
              <a:rPr lang="en-US" altLang="en-US" sz="2000" baseline="30000" dirty="0">
                <a:sym typeface="Symbol"/>
              </a:rPr>
              <a:t> </a:t>
            </a:r>
            <a:r>
              <a:rPr lang="en-US" altLang="en-US" sz="2000" dirty="0" smtClean="0"/>
              <a:t> in seawater, leading to slower reef growth.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"/>
          <a:stretch/>
        </p:blipFill>
        <p:spPr>
          <a:xfrm>
            <a:off x="5543509" y="993840"/>
            <a:ext cx="3111927" cy="588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53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Answers to slides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d, d, a, d, 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835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3" name="Picture 3" descr="image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057400"/>
            <a:ext cx="7239000" cy="401955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281604" name="Picture 4" descr="penguin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69238" y="346075"/>
            <a:ext cx="127476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1605" name="AutoShape 5"/>
          <p:cNvSpPr>
            <a:spLocks noChangeArrowheads="1"/>
          </p:cNvSpPr>
          <p:nvPr/>
        </p:nvSpPr>
        <p:spPr bwMode="auto">
          <a:xfrm flipH="1">
            <a:off x="5067300" y="398463"/>
            <a:ext cx="2954338" cy="1541462"/>
          </a:xfrm>
          <a:prstGeom prst="wedgeEllipseCallout">
            <a:avLst>
              <a:gd name="adj1" fmla="val -54676"/>
              <a:gd name="adj2" fmla="val -29097"/>
            </a:avLst>
          </a:prstGeom>
          <a:solidFill>
            <a:srgbClr val="FFEA18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He’s gonna</a:t>
            </a:r>
            <a:b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</a:br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earn a </a:t>
            </a:r>
            <a:b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</a:br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Darwin Award</a:t>
            </a:r>
            <a:r>
              <a:rPr lang="en-US" sz="1800" b="1" i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!</a:t>
            </a:r>
            <a:endParaRPr lang="en-US" sz="1800" b="1">
              <a:solidFill>
                <a:srgbClr val="0F116A"/>
              </a:solidFill>
              <a:latin typeface="Comic Sans MS" charset="0"/>
              <a:ea typeface="Geneva" charset="0"/>
              <a:cs typeface="Geneva" charset="0"/>
            </a:endParaRPr>
          </a:p>
        </p:txBody>
      </p:sp>
      <p:sp>
        <p:nvSpPr>
          <p:cNvPr id="76806" name="Rectangle 7"/>
          <p:cNvSpPr>
            <a:spLocks noChangeArrowheads="1"/>
          </p:cNvSpPr>
          <p:nvPr/>
        </p:nvSpPr>
        <p:spPr bwMode="auto">
          <a:xfrm>
            <a:off x="925513" y="5635625"/>
            <a:ext cx="7196137" cy="384175"/>
          </a:xfrm>
          <a:prstGeom prst="rect">
            <a:avLst/>
          </a:prstGeom>
          <a:solidFill>
            <a:srgbClr val="C7D2DF"/>
          </a:solidFill>
          <a:ln w="9525">
            <a:noFill/>
            <a:miter lim="800000"/>
            <a:headEnd/>
            <a:tailEnd/>
          </a:ln>
        </p:spPr>
        <p:txBody>
          <a:bodyPr wrap="none" tIns="0" bIns="0" anchor="ctr">
            <a:prstTxWarp prst="textNoShape">
              <a:avLst/>
            </a:prstTxWarp>
          </a:bodyPr>
          <a:lstStyle/>
          <a:p>
            <a:r>
              <a:rPr lang="en-US" b="1">
                <a:solidFill>
                  <a:srgbClr val="000000"/>
                </a:solidFill>
              </a:rPr>
              <a:t>Do one brave thing today…then run like hell!</a:t>
            </a:r>
          </a:p>
        </p:txBody>
      </p:sp>
      <p:sp>
        <p:nvSpPr>
          <p:cNvPr id="281608" name="AutoShape 8"/>
          <p:cNvSpPr>
            <a:spLocks noChangeArrowheads="1"/>
          </p:cNvSpPr>
          <p:nvPr/>
        </p:nvSpPr>
        <p:spPr bwMode="auto">
          <a:xfrm flipH="1">
            <a:off x="169863" y="2338388"/>
            <a:ext cx="2954337" cy="1541462"/>
          </a:xfrm>
          <a:prstGeom prst="wedgeEllipseCallout">
            <a:avLst>
              <a:gd name="adj1" fmla="val -79773"/>
              <a:gd name="adj2" fmla="val 19412"/>
            </a:avLst>
          </a:prstGeom>
          <a:solidFill>
            <a:srgbClr val="FFEA18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r>
              <a:rPr lang="en-US" sz="2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Any</a:t>
            </a:r>
            <a:br>
              <a:rPr lang="en-US" sz="2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</a:br>
            <a:r>
              <a:rPr lang="en-US" sz="2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Questions?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3_02HBondWater-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616" y="369870"/>
            <a:ext cx="3399384" cy="3155409"/>
          </a:xfrm>
          <a:prstGeom prst="rect">
            <a:avLst/>
          </a:prstGeom>
        </p:spPr>
      </p:pic>
      <p:pic>
        <p:nvPicPr>
          <p:cNvPr id="244746" name="Picture 10" descr="FirefoxScreenSnapz002"/>
          <p:cNvPicPr>
            <a:picLocks noChangeAspect="1" noChangeArrowheads="1"/>
          </p:cNvPicPr>
          <p:nvPr/>
        </p:nvPicPr>
        <p:blipFill>
          <a:blip r:embed="rId4"/>
          <a:srcRect l="2051" t="1506" r="2051" b="1506"/>
          <a:stretch>
            <a:fillRect/>
          </a:stretch>
        </p:blipFill>
        <p:spPr bwMode="auto">
          <a:xfrm>
            <a:off x="992188" y="4040188"/>
            <a:ext cx="1966912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Chemistry of water</a:t>
            </a:r>
          </a:p>
        </p:txBody>
      </p:sp>
      <p:sp>
        <p:nvSpPr>
          <p:cNvPr id="244740" name="Rectangle 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754591" y="1344613"/>
            <a:ext cx="8077200" cy="2805112"/>
          </a:xfrm>
        </p:spPr>
        <p:txBody>
          <a:bodyPr/>
          <a:lstStyle/>
          <a:p>
            <a:pPr eaLnBrk="1" hangingPunct="1"/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O molecules form </a:t>
            </a:r>
            <a:r>
              <a:rPr lang="en-US" u="sng" dirty="0">
                <a:solidFill>
                  <a:srgbClr val="0000FF"/>
                </a:solidFill>
              </a:rPr>
              <a:t>H-bonds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with each other</a:t>
            </a:r>
          </a:p>
          <a:p>
            <a:pPr lvl="1" eaLnBrk="1" hangingPunct="1"/>
            <a:r>
              <a:rPr lang="en-US" dirty="0">
                <a:solidFill>
                  <a:srgbClr val="CC0000"/>
                </a:solidFill>
              </a:rPr>
              <a:t>+H </a:t>
            </a:r>
            <a:r>
              <a:rPr lang="en-US" dirty="0"/>
              <a:t>attracted to </a:t>
            </a:r>
            <a:r>
              <a:rPr lang="en-US" dirty="0">
                <a:solidFill>
                  <a:srgbClr val="CC0000"/>
                </a:solidFill>
              </a:rPr>
              <a:t>–O</a:t>
            </a:r>
          </a:p>
          <a:p>
            <a:pPr lvl="1" eaLnBrk="1" hangingPunct="1"/>
            <a:r>
              <a:rPr lang="en-US" dirty="0">
                <a:solidFill>
                  <a:srgbClr val="006300"/>
                </a:solidFill>
              </a:rPr>
              <a:t>P</a:t>
            </a:r>
            <a:r>
              <a:rPr lang="en-US" dirty="0" smtClean="0">
                <a:solidFill>
                  <a:srgbClr val="006300"/>
                </a:solidFill>
              </a:rPr>
              <a:t>olar</a:t>
            </a:r>
            <a:r>
              <a:rPr lang="en-US" dirty="0" smtClean="0"/>
              <a:t> molecule</a:t>
            </a:r>
          </a:p>
          <a:p>
            <a:pPr lvl="2" eaLnBrk="1" hangingPunct="1"/>
            <a:r>
              <a:rPr lang="en-US" dirty="0" smtClean="0"/>
              <a:t>makes it “sticky”</a:t>
            </a:r>
            <a:endParaRPr lang="en-US" dirty="0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38350" y="3941763"/>
            <a:ext cx="6607175" cy="2806700"/>
            <a:chOff x="1054" y="2515"/>
            <a:chExt cx="4162" cy="1768"/>
          </a:xfrm>
        </p:grpSpPr>
        <p:pic>
          <p:nvPicPr>
            <p:cNvPr id="49159" name="Picture 9" descr="FirefoxScreenSnapz001"/>
            <p:cNvPicPr>
              <a:picLocks noChangeAspect="1" noChangeArrowheads="1"/>
            </p:cNvPicPr>
            <p:nvPr/>
          </p:nvPicPr>
          <p:blipFill>
            <a:blip r:embed="rId5"/>
            <a:srcRect l="720" t="1270" r="720" b="1270"/>
            <a:stretch>
              <a:fillRect/>
            </a:stretch>
          </p:blipFill>
          <p:spPr bwMode="auto">
            <a:xfrm>
              <a:off x="2045" y="2531"/>
              <a:ext cx="3038" cy="1703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</p:pic>
        <p:sp>
          <p:nvSpPr>
            <p:cNvPr id="49160" name="Freeform 16"/>
            <p:cNvSpPr>
              <a:spLocks/>
            </p:cNvSpPr>
            <p:nvPr/>
          </p:nvSpPr>
          <p:spPr bwMode="auto">
            <a:xfrm>
              <a:off x="1107" y="2520"/>
              <a:ext cx="948" cy="1763"/>
            </a:xfrm>
            <a:custGeom>
              <a:avLst/>
              <a:gdLst>
                <a:gd name="T0" fmla="*/ 939 w 948"/>
                <a:gd name="T1" fmla="*/ 0 h 1763"/>
                <a:gd name="T2" fmla="*/ 0 w 948"/>
                <a:gd name="T3" fmla="*/ 939 h 1763"/>
                <a:gd name="T4" fmla="*/ 0 w 948"/>
                <a:gd name="T5" fmla="*/ 1174 h 1763"/>
                <a:gd name="T6" fmla="*/ 948 w 948"/>
                <a:gd name="T7" fmla="*/ 1763 h 17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48"/>
                <a:gd name="T13" fmla="*/ 0 h 1763"/>
                <a:gd name="T14" fmla="*/ 948 w 948"/>
                <a:gd name="T15" fmla="*/ 1763 h 17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48" h="1763">
                  <a:moveTo>
                    <a:pt x="939" y="0"/>
                  </a:moveTo>
                  <a:lnTo>
                    <a:pt x="0" y="939"/>
                  </a:lnTo>
                  <a:cubicBezTo>
                    <a:pt x="0" y="1017"/>
                    <a:pt x="0" y="1095"/>
                    <a:pt x="0" y="1174"/>
                  </a:cubicBezTo>
                  <a:lnTo>
                    <a:pt x="948" y="1763"/>
                  </a:lnTo>
                </a:path>
              </a:pathLst>
            </a:custGeom>
            <a:solidFill>
              <a:schemeClr val="bg1">
                <a:alpha val="43137"/>
              </a:schemeClr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61" name="Oval 14"/>
            <p:cNvSpPr>
              <a:spLocks noChangeArrowheads="1"/>
            </p:cNvSpPr>
            <p:nvPr/>
          </p:nvSpPr>
          <p:spPr bwMode="auto">
            <a:xfrm>
              <a:off x="1054" y="3459"/>
              <a:ext cx="120" cy="235"/>
            </a:xfrm>
            <a:prstGeom prst="ellipse">
              <a:avLst/>
            </a:prstGeom>
            <a:solidFill>
              <a:srgbClr val="0040A4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62" name="Freeform 17"/>
            <p:cNvSpPr>
              <a:spLocks/>
            </p:cNvSpPr>
            <p:nvPr/>
          </p:nvSpPr>
          <p:spPr bwMode="auto">
            <a:xfrm>
              <a:off x="2045" y="2515"/>
              <a:ext cx="3171" cy="1768"/>
            </a:xfrm>
            <a:custGeom>
              <a:avLst/>
              <a:gdLst>
                <a:gd name="T0" fmla="*/ 0 w 3171"/>
                <a:gd name="T1" fmla="*/ 0 h 1768"/>
                <a:gd name="T2" fmla="*/ 3171 w 3171"/>
                <a:gd name="T3" fmla="*/ 0 h 1768"/>
                <a:gd name="T4" fmla="*/ 3171 w 3171"/>
                <a:gd name="T5" fmla="*/ 1768 h 1768"/>
                <a:gd name="T6" fmla="*/ 5 w 3171"/>
                <a:gd name="T7" fmla="*/ 1768 h 17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71"/>
                <a:gd name="T13" fmla="*/ 0 h 1768"/>
                <a:gd name="T14" fmla="*/ 3171 w 3171"/>
                <a:gd name="T15" fmla="*/ 1768 h 17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71" h="1768">
                  <a:moveTo>
                    <a:pt x="0" y="0"/>
                  </a:moveTo>
                  <a:lnTo>
                    <a:pt x="3171" y="0"/>
                  </a:lnTo>
                  <a:lnTo>
                    <a:pt x="3171" y="1768"/>
                  </a:lnTo>
                  <a:lnTo>
                    <a:pt x="5" y="1768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3_04RaftSpider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t="26781" r="26635" b="10874"/>
          <a:stretch/>
        </p:blipFill>
        <p:spPr>
          <a:xfrm>
            <a:off x="6061832" y="505488"/>
            <a:ext cx="3082168" cy="2071271"/>
          </a:xfrm>
          <a:prstGeom prst="rect">
            <a:avLst/>
          </a:prstGeom>
        </p:spPr>
      </p:pic>
      <p:pic>
        <p:nvPicPr>
          <p:cNvPr id="246794" name="Picture 10"/>
          <p:cNvPicPr>
            <a:picLocks noChangeAspect="1" noChangeArrowheads="1"/>
          </p:cNvPicPr>
          <p:nvPr/>
        </p:nvPicPr>
        <p:blipFill>
          <a:blip r:embed="rId4"/>
          <a:srcRect l="12000" t="14400" r="4800" b="3600"/>
          <a:stretch>
            <a:fillRect/>
          </a:stretch>
        </p:blipFill>
        <p:spPr bwMode="auto">
          <a:xfrm>
            <a:off x="5684838" y="4276725"/>
            <a:ext cx="18859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/>
            </a:outerShdw>
          </a:effectLst>
        </p:spPr>
      </p:pic>
      <p:pic>
        <p:nvPicPr>
          <p:cNvPr id="246791" name="Picture 7"/>
          <p:cNvPicPr>
            <a:picLocks noChangeAspect="1" noChangeArrowheads="1"/>
          </p:cNvPicPr>
          <p:nvPr/>
        </p:nvPicPr>
        <p:blipFill>
          <a:blip r:embed="rId5"/>
          <a:srcRect l="8090"/>
          <a:stretch>
            <a:fillRect/>
          </a:stretch>
        </p:blipFill>
        <p:spPr bwMode="auto">
          <a:xfrm>
            <a:off x="114300" y="5126038"/>
            <a:ext cx="1652588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1" name="AutoShape 11"/>
          <p:cNvSpPr>
            <a:spLocks noChangeArrowheads="1"/>
          </p:cNvSpPr>
          <p:nvPr/>
        </p:nvSpPr>
        <p:spPr bwMode="auto">
          <a:xfrm>
            <a:off x="5087938" y="1835150"/>
            <a:ext cx="1581150" cy="395288"/>
          </a:xfrm>
          <a:prstGeom prst="roundRect">
            <a:avLst>
              <a:gd name="adj" fmla="val 16667"/>
            </a:avLst>
          </a:prstGeom>
          <a:solidFill>
            <a:schemeClr val="bg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4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727922" y="1369642"/>
            <a:ext cx="7962900" cy="510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spcBef>
                <a:spcPct val="20000"/>
              </a:spcBef>
              <a:buClr>
                <a:srgbClr val="0F116A"/>
              </a:buClr>
              <a:buSzPct val="120000"/>
              <a:buFont typeface="Wingdings" charset="2"/>
              <a:buChar char="§"/>
              <a:defRPr/>
            </a:pPr>
            <a:r>
              <a:rPr lang="en-US" sz="2600" b="1" u="sng" kern="0" dirty="0">
                <a:solidFill>
                  <a:srgbClr val="CC0000"/>
                </a:solidFill>
                <a:latin typeface="+mn-lt"/>
              </a:rPr>
              <a:t>Cohesion</a:t>
            </a:r>
            <a:endParaRPr lang="en-US" sz="2600" b="1" kern="0" dirty="0">
              <a:solidFill>
                <a:srgbClr val="0F116A"/>
              </a:solidFill>
              <a:latin typeface="+mn-lt"/>
            </a:endParaRPr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b="1" kern="0" dirty="0">
                <a:latin typeface="+mn-lt"/>
                <a:ea typeface="ＭＳ Ｐゴシック" charset="-128"/>
              </a:rPr>
              <a:t>H </a:t>
            </a:r>
            <a:r>
              <a:rPr lang="en-US" b="1" kern="0" dirty="0" smtClean="0">
                <a:latin typeface="+mn-lt"/>
                <a:ea typeface="ＭＳ Ｐゴシック" charset="-128"/>
              </a:rPr>
              <a:t>bonds </a:t>
            </a:r>
            <a:r>
              <a:rPr lang="en-US" b="1" kern="0" dirty="0">
                <a:latin typeface="+mn-lt"/>
                <a:ea typeface="ＭＳ Ｐゴシック" charset="-128"/>
              </a:rPr>
              <a:t>between H</a:t>
            </a:r>
            <a:r>
              <a:rPr lang="en-US" b="1" kern="0" baseline="-25000" dirty="0">
                <a:latin typeface="+mn-lt"/>
                <a:ea typeface="ＭＳ Ｐゴシック" charset="-128"/>
              </a:rPr>
              <a:t>2</a:t>
            </a:r>
            <a:r>
              <a:rPr lang="en-US" b="1" kern="0" dirty="0">
                <a:latin typeface="+mn-lt"/>
                <a:ea typeface="ＭＳ Ｐゴシック" charset="-128"/>
              </a:rPr>
              <a:t>O molecules</a:t>
            </a:r>
          </a:p>
          <a:p>
            <a:pPr marL="1085850" lvl="2" indent="-2286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5000"/>
              <a:buFont typeface="Wingdings" charset="2"/>
              <a:buChar char="§"/>
              <a:defRPr/>
            </a:pPr>
            <a:r>
              <a:rPr lang="en-US" sz="2200" b="1" kern="0" dirty="0" smtClean="0">
                <a:solidFill>
                  <a:srgbClr val="40458C"/>
                </a:solidFill>
                <a:latin typeface="+mn-lt"/>
                <a:ea typeface="ＭＳ Ｐゴシック" charset="-128"/>
              </a:rPr>
              <a:t>can create </a:t>
            </a:r>
            <a:r>
              <a:rPr lang="en-US" sz="2200" b="1" u="sng" kern="0" dirty="0" smtClean="0">
                <a:solidFill>
                  <a:srgbClr val="CC0000"/>
                </a:solidFill>
                <a:latin typeface="+mn-lt"/>
                <a:ea typeface="ＭＳ Ｐゴシック" charset="-128"/>
              </a:rPr>
              <a:t>Surface Tension</a:t>
            </a:r>
            <a:endParaRPr lang="en-US" sz="2200" b="1" kern="0" dirty="0">
              <a:solidFill>
                <a:srgbClr val="0F116A"/>
              </a:solidFill>
              <a:latin typeface="+mn-lt"/>
              <a:ea typeface="ＭＳ Ｐゴシック" charset="-128"/>
            </a:endParaRPr>
          </a:p>
          <a:p>
            <a:pPr marL="1085850" lvl="2" indent="-2286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5000"/>
              <a:buFont typeface="Wingdings" charset="2"/>
              <a:buChar char="§"/>
              <a:defRPr/>
            </a:pPr>
            <a:r>
              <a:rPr lang="en-US" sz="2200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drinking </a:t>
            </a:r>
            <a:r>
              <a:rPr lang="en-US" sz="2200" b="1" kern="0" dirty="0" smtClean="0">
                <a:solidFill>
                  <a:srgbClr val="0F116A"/>
                </a:solidFill>
                <a:latin typeface="+mn-lt"/>
                <a:ea typeface="ＭＳ Ｐゴシック" charset="-128"/>
              </a:rPr>
              <a:t>straw </a:t>
            </a:r>
            <a:endParaRPr lang="en-US" sz="2200" b="1" kern="0" dirty="0">
              <a:solidFill>
                <a:srgbClr val="0F116A"/>
              </a:solidFill>
              <a:latin typeface="+mn-lt"/>
              <a:ea typeface="ＭＳ Ｐゴシック" charset="-128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0F116A"/>
              </a:buClr>
              <a:buSzPct val="120000"/>
              <a:buFont typeface="Wingdings" charset="2"/>
              <a:buChar char="§"/>
              <a:defRPr/>
            </a:pPr>
            <a:r>
              <a:rPr lang="en-US" sz="2600" b="1" u="sng" kern="0" dirty="0">
                <a:solidFill>
                  <a:srgbClr val="CC0000"/>
                </a:solidFill>
                <a:latin typeface="+mn-lt"/>
              </a:rPr>
              <a:t>Adhesion</a:t>
            </a:r>
            <a:endParaRPr lang="en-US" sz="2600" b="1" kern="0" dirty="0">
              <a:solidFill>
                <a:srgbClr val="0F116A"/>
              </a:solidFill>
              <a:latin typeface="+mn-lt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b="1" kern="0" dirty="0">
                <a:latin typeface="+mn-lt"/>
                <a:ea typeface="ＭＳ Ｐゴシック" charset="-128"/>
              </a:rPr>
              <a:t>H </a:t>
            </a:r>
            <a:r>
              <a:rPr lang="en-US" b="1" kern="0" dirty="0" smtClean="0">
                <a:latin typeface="+mn-lt"/>
                <a:ea typeface="ＭＳ Ｐゴシック" charset="-128"/>
              </a:rPr>
              <a:t>bonds </a:t>
            </a:r>
            <a:r>
              <a:rPr lang="en-US" b="1" kern="0" dirty="0">
                <a:latin typeface="+mn-lt"/>
                <a:ea typeface="ＭＳ Ｐゴシック" charset="-128"/>
              </a:rPr>
              <a:t>between H</a:t>
            </a:r>
            <a:r>
              <a:rPr lang="en-US" b="1" kern="0" baseline="-25000" dirty="0">
                <a:latin typeface="+mn-lt"/>
                <a:ea typeface="ＭＳ Ｐゴシック" charset="-128"/>
              </a:rPr>
              <a:t>2</a:t>
            </a:r>
            <a:r>
              <a:rPr lang="en-US" b="1" kern="0" dirty="0">
                <a:latin typeface="+mn-lt"/>
                <a:ea typeface="ＭＳ Ｐゴシック" charset="-128"/>
              </a:rPr>
              <a:t>O &amp; other substances</a:t>
            </a:r>
          </a:p>
          <a:p>
            <a:pPr marL="1085850" lvl="2" indent="-228600" algn="l" eaLnBrk="1" hangingPunct="1">
              <a:spcBef>
                <a:spcPct val="20000"/>
              </a:spcBef>
              <a:buClr>
                <a:schemeClr val="hlink"/>
              </a:buClr>
              <a:buSzPct val="95000"/>
              <a:buFont typeface="Wingdings" charset="2"/>
              <a:buChar char="§"/>
              <a:defRPr/>
            </a:pPr>
            <a:r>
              <a:rPr lang="en-US" sz="2200" b="1" u="sng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capillary action</a:t>
            </a:r>
            <a:endParaRPr lang="en-US" sz="2200" b="1" kern="0" dirty="0">
              <a:solidFill>
                <a:srgbClr val="0F116A"/>
              </a:solidFill>
              <a:latin typeface="+mn-lt"/>
              <a:ea typeface="ＭＳ Ｐゴシック" charset="-128"/>
            </a:endParaRPr>
          </a:p>
          <a:p>
            <a:pPr marL="1085850" lvl="2" indent="-228600" algn="l" eaLnBrk="1" hangingPunct="1">
              <a:spcBef>
                <a:spcPct val="20000"/>
              </a:spcBef>
              <a:buClr>
                <a:schemeClr val="hlink"/>
              </a:buClr>
              <a:buSzPct val="95000"/>
              <a:buFont typeface="Wingdings" charset="2"/>
              <a:buChar char="§"/>
              <a:defRPr/>
            </a:pPr>
            <a:r>
              <a:rPr lang="en-US" sz="2200" b="1" u="sng" kern="0" dirty="0">
                <a:solidFill>
                  <a:srgbClr val="CC0000"/>
                </a:solidFill>
                <a:latin typeface="+mn-lt"/>
                <a:ea typeface="ＭＳ Ｐゴシック" charset="-128"/>
              </a:rPr>
              <a:t>meniscus</a:t>
            </a:r>
            <a:endParaRPr lang="en-US" sz="2200" b="1" kern="0" dirty="0">
              <a:solidFill>
                <a:srgbClr val="0F116A"/>
              </a:solidFill>
              <a:latin typeface="+mn-lt"/>
              <a:ea typeface="ＭＳ Ｐゴシック" charset="-128"/>
            </a:endParaRPr>
          </a:p>
          <a:p>
            <a:pPr marL="1085850" lvl="2" indent="-228600" algn="l" eaLnBrk="1" hangingPunct="1">
              <a:spcBef>
                <a:spcPct val="20000"/>
              </a:spcBef>
              <a:buClr>
                <a:schemeClr val="hlink"/>
              </a:buClr>
              <a:buSzPct val="95000"/>
              <a:buFont typeface="Wingdings" charset="2"/>
              <a:buChar char="§"/>
              <a:defRPr/>
            </a:pPr>
            <a:r>
              <a:rPr lang="en-US" sz="2200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water climbs up</a:t>
            </a:r>
            <a:br>
              <a:rPr lang="en-US" sz="2200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</a:br>
            <a:r>
              <a:rPr lang="en-US" sz="2200" b="1" kern="0" dirty="0">
                <a:solidFill>
                  <a:srgbClr val="0F116A"/>
                </a:solidFill>
                <a:latin typeface="+mn-lt"/>
                <a:ea typeface="ＭＳ Ｐゴシック" charset="-128"/>
              </a:rPr>
              <a:t>paper towel or cloth</a:t>
            </a:r>
            <a:endParaRPr lang="en-US" sz="2000" b="1" kern="0" dirty="0">
              <a:solidFill>
                <a:srgbClr val="0F116A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52233" name="Rectangle 3"/>
          <p:cNvSpPr>
            <a:spLocks noGrp="1" noChangeArrowheads="1"/>
          </p:cNvSpPr>
          <p:nvPr>
            <p:ph type="title"/>
          </p:nvPr>
        </p:nvSpPr>
        <p:spPr>
          <a:xfrm>
            <a:off x="596900" y="625475"/>
            <a:ext cx="7772400" cy="762000"/>
          </a:xfrm>
        </p:spPr>
        <p:txBody>
          <a:bodyPr/>
          <a:lstStyle/>
          <a:p>
            <a:pPr eaLnBrk="1" hangingPunct="1"/>
            <a:r>
              <a:rPr lang="en-US"/>
              <a:t>1. Cohesion &amp; Adhesion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5634664" y="2145244"/>
            <a:ext cx="1442573" cy="357541"/>
          </a:xfrm>
          <a:prstGeom prst="straightConnector1">
            <a:avLst/>
          </a:prstGeom>
          <a:solidFill>
            <a:srgbClr val="FFEA18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How does H</a:t>
            </a:r>
            <a:r>
              <a:rPr lang="en-US" baseline="-25000"/>
              <a:t>2</a:t>
            </a:r>
            <a:r>
              <a:rPr lang="en-US"/>
              <a:t>O get to top of trees?</a:t>
            </a:r>
          </a:p>
        </p:txBody>
      </p:sp>
      <p:sp>
        <p:nvSpPr>
          <p:cNvPr id="24883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255588" y="1371600"/>
            <a:ext cx="8393112" cy="504825"/>
          </a:xfrm>
          <a:solidFill>
            <a:srgbClr val="80FF00"/>
          </a:solidFill>
        </p:spPr>
        <p:txBody>
          <a:bodyPr lIns="45720" rIns="0"/>
          <a:lstStyle/>
          <a:p>
            <a:pPr marL="0" indent="0" eaLnBrk="1" hangingPunct="1">
              <a:lnSpc>
                <a:spcPct val="90000"/>
              </a:lnSpc>
              <a:buFont typeface="Wingdings" charset="2"/>
              <a:buNone/>
            </a:pPr>
            <a:r>
              <a:rPr lang="en-US"/>
              <a:t>Transpiration is built on cohesion &amp; adhesion </a:t>
            </a:r>
          </a:p>
        </p:txBody>
      </p:sp>
      <p:pic>
        <p:nvPicPr>
          <p:cNvPr id="2" name="03_03WaterTransport_A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003317"/>
            <a:ext cx="4882554" cy="3661916"/>
          </a:xfrm>
          <a:prstGeom prst="rect">
            <a:avLst/>
          </a:prstGeom>
        </p:spPr>
      </p:pic>
      <p:pic>
        <p:nvPicPr>
          <p:cNvPr id="3" name="Picture 2" descr="03_03_WaterTransport-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302" y="2058940"/>
            <a:ext cx="4517588" cy="4633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2. </a:t>
            </a:r>
            <a:r>
              <a:rPr lang="en-US" dirty="0" smtClean="0"/>
              <a:t>Universal Solvent </a:t>
            </a:r>
            <a:endParaRPr lang="en-US" dirty="0"/>
          </a:p>
        </p:txBody>
      </p:sp>
      <p:sp>
        <p:nvSpPr>
          <p:cNvPr id="7" name="Rectangle 4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706438" y="1371600"/>
            <a:ext cx="8437562" cy="238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spcBef>
                <a:spcPct val="20000"/>
              </a:spcBef>
              <a:buClr>
                <a:srgbClr val="0F116A"/>
              </a:buClr>
              <a:buSzPct val="120000"/>
              <a:buFont typeface="Wingdings" charset="2"/>
              <a:buChar char="§"/>
              <a:defRPr/>
            </a:pPr>
            <a:r>
              <a:rPr lang="en-US" sz="3000" b="1" kern="0">
                <a:solidFill>
                  <a:srgbClr val="0F116A"/>
                </a:solidFill>
                <a:latin typeface="+mn-lt"/>
              </a:rPr>
              <a:t>Polarity makes H</a:t>
            </a:r>
            <a:r>
              <a:rPr lang="en-US" sz="3000" b="1" kern="0" baseline="-25000">
                <a:solidFill>
                  <a:srgbClr val="0F116A"/>
                </a:solidFill>
                <a:latin typeface="+mn-lt"/>
              </a:rPr>
              <a:t>2</a:t>
            </a:r>
            <a:r>
              <a:rPr lang="en-US" sz="3000" b="1" kern="0">
                <a:solidFill>
                  <a:srgbClr val="0F116A"/>
                </a:solidFill>
                <a:latin typeface="+mn-lt"/>
              </a:rPr>
              <a:t>O a good </a:t>
            </a:r>
            <a:r>
              <a:rPr lang="en-US" sz="3000" b="1" u="sng" kern="0">
                <a:solidFill>
                  <a:srgbClr val="CC0000"/>
                </a:solidFill>
                <a:latin typeface="+mn-lt"/>
              </a:rPr>
              <a:t>solvent</a:t>
            </a:r>
            <a:endParaRPr lang="en-US" sz="3000" b="1" kern="0">
              <a:solidFill>
                <a:srgbClr val="0F116A"/>
              </a:solidFill>
              <a:latin typeface="+mn-lt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2800" b="1" kern="0">
                <a:latin typeface="+mn-lt"/>
                <a:ea typeface="ＭＳ Ｐゴシック" charset="-128"/>
              </a:rPr>
              <a:t>polar H</a:t>
            </a:r>
            <a:r>
              <a:rPr lang="en-US" sz="2800" b="1" kern="0" baseline="-25000">
                <a:latin typeface="+mn-lt"/>
                <a:ea typeface="ＭＳ Ｐゴシック" charset="-128"/>
              </a:rPr>
              <a:t>2</a:t>
            </a:r>
            <a:r>
              <a:rPr lang="en-US" sz="2800" b="1" kern="0">
                <a:latin typeface="+mn-lt"/>
                <a:ea typeface="ＭＳ Ｐゴシック" charset="-128"/>
              </a:rPr>
              <a:t>O molecules surround </a:t>
            </a:r>
            <a:r>
              <a:rPr lang="en-US" sz="2800" b="1" kern="0">
                <a:solidFill>
                  <a:srgbClr val="CC0000"/>
                </a:solidFill>
                <a:latin typeface="+mn-lt"/>
                <a:ea typeface="ＭＳ Ｐゴシック" charset="-128"/>
              </a:rPr>
              <a:t>+</a:t>
            </a:r>
            <a:r>
              <a:rPr lang="en-US" sz="2800" b="1" kern="0">
                <a:latin typeface="+mn-lt"/>
                <a:ea typeface="ＭＳ Ｐゴシック" charset="-128"/>
              </a:rPr>
              <a:t> &amp; </a:t>
            </a:r>
            <a:r>
              <a:rPr lang="en-US" sz="2800" b="1" kern="0">
                <a:solidFill>
                  <a:srgbClr val="CC0000"/>
                </a:solidFill>
                <a:latin typeface="+mn-lt"/>
                <a:ea typeface="ＭＳ Ｐゴシック" charset="-128"/>
              </a:rPr>
              <a:t>–</a:t>
            </a:r>
            <a:r>
              <a:rPr lang="en-US" sz="2800" b="1" kern="0">
                <a:latin typeface="+mn-lt"/>
                <a:ea typeface="ＭＳ Ｐゴシック" charset="-128"/>
              </a:rPr>
              <a:t> </a:t>
            </a:r>
            <a:r>
              <a:rPr lang="en-US" sz="2800" b="1" kern="0">
                <a:solidFill>
                  <a:srgbClr val="CC0000"/>
                </a:solidFill>
                <a:latin typeface="+mn-lt"/>
                <a:ea typeface="ＭＳ Ｐゴシック" charset="-128"/>
              </a:rPr>
              <a:t>ions</a:t>
            </a:r>
            <a:endParaRPr lang="en-US" sz="2800" b="1" kern="0">
              <a:latin typeface="+mn-lt"/>
              <a:ea typeface="ＭＳ Ｐゴシック" charset="-128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2800" b="1" u="sng" kern="0">
                <a:solidFill>
                  <a:srgbClr val="CC0000"/>
                </a:solidFill>
                <a:latin typeface="+mn-lt"/>
                <a:ea typeface="ＭＳ Ｐゴシック" charset="-128"/>
              </a:rPr>
              <a:t>solvents</a:t>
            </a:r>
            <a:r>
              <a:rPr lang="en-US" sz="2800" b="1" kern="0">
                <a:latin typeface="+mn-lt"/>
                <a:ea typeface="ＭＳ Ｐゴシック" charset="-128"/>
              </a:rPr>
              <a:t> dissolve </a:t>
            </a:r>
            <a:r>
              <a:rPr lang="en-US" sz="2800" b="1" u="sng" kern="0">
                <a:solidFill>
                  <a:srgbClr val="CC0000"/>
                </a:solidFill>
                <a:latin typeface="+mn-lt"/>
                <a:ea typeface="ＭＳ Ｐゴシック" charset="-128"/>
              </a:rPr>
              <a:t>solutes</a:t>
            </a:r>
            <a:r>
              <a:rPr lang="en-US" sz="2800" b="1" kern="0">
                <a:latin typeface="+mn-lt"/>
                <a:ea typeface="ＭＳ Ｐゴシック" charset="-128"/>
              </a:rPr>
              <a:t> creating </a:t>
            </a:r>
            <a:r>
              <a:rPr lang="en-US" sz="2800" b="1" u="sng" kern="0">
                <a:solidFill>
                  <a:srgbClr val="CC0000"/>
                </a:solidFill>
                <a:latin typeface="+mn-lt"/>
                <a:ea typeface="ＭＳ Ｐゴシック" charset="-128"/>
              </a:rPr>
              <a:t>solutions</a:t>
            </a:r>
            <a:endParaRPr lang="en-US" sz="2800" b="1" kern="0" dirty="0">
              <a:latin typeface="+mn-lt"/>
              <a:ea typeface="ＭＳ Ｐゴシック" charset="-128"/>
            </a:endParaRPr>
          </a:p>
        </p:txBody>
      </p:sp>
      <p:pic>
        <p:nvPicPr>
          <p:cNvPr id="2" name="Picture 1" descr="Image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02" y="3001566"/>
            <a:ext cx="7262104" cy="3769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8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2315" y="3302329"/>
            <a:ext cx="3352800" cy="322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5837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38" y="3062288"/>
            <a:ext cx="3665537" cy="363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What dissolves in water?</a:t>
            </a:r>
          </a:p>
        </p:txBody>
      </p:sp>
      <p:sp>
        <p:nvSpPr>
          <p:cNvPr id="8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838200" y="1371600"/>
            <a:ext cx="8077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spcBef>
                <a:spcPct val="20000"/>
              </a:spcBef>
              <a:buClr>
                <a:srgbClr val="0F116A"/>
              </a:buClr>
              <a:buSzPct val="120000"/>
              <a:buFont typeface="Wingdings" charset="2"/>
              <a:buChar char="§"/>
              <a:defRPr/>
            </a:pPr>
            <a:r>
              <a:rPr lang="en-US" sz="3400" b="1" u="sng" kern="0" dirty="0" smtClean="0">
                <a:solidFill>
                  <a:srgbClr val="CC0000"/>
                </a:solidFill>
                <a:latin typeface="+mn-lt"/>
              </a:rPr>
              <a:t>Hydrophilic </a:t>
            </a:r>
            <a:r>
              <a:rPr lang="en-US" sz="3400" i="1" u="sng" kern="0" dirty="0" smtClean="0">
                <a:solidFill>
                  <a:srgbClr val="CC0000"/>
                </a:solidFill>
                <a:latin typeface="+mn-lt"/>
              </a:rPr>
              <a:t>(Water loving!)</a:t>
            </a:r>
            <a:endParaRPr lang="en-US" sz="3400" i="1" kern="0" dirty="0">
              <a:solidFill>
                <a:srgbClr val="0F116A"/>
              </a:solidFill>
              <a:latin typeface="+mn-lt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3200" b="1" i="1" kern="0" dirty="0" smtClean="0">
                <a:latin typeface="+mn-lt"/>
                <a:ea typeface="ＭＳ Ｐゴシック" charset="-128"/>
              </a:rPr>
              <a:t>What kind of substances are hydrophilic?</a:t>
            </a:r>
            <a:endParaRPr lang="en-US" sz="3200" b="1" i="1" kern="0" dirty="0">
              <a:latin typeface="+mn-lt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What doesn’t dissolve in water?</a:t>
            </a:r>
          </a:p>
        </p:txBody>
      </p:sp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0005" y="3309717"/>
            <a:ext cx="3533995" cy="194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32" name="Picture 8" descr="penguin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58113" y="393700"/>
            <a:ext cx="127476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7033" name="AutoShape 9"/>
          <p:cNvSpPr>
            <a:spLocks noChangeArrowheads="1"/>
          </p:cNvSpPr>
          <p:nvPr/>
        </p:nvSpPr>
        <p:spPr bwMode="auto">
          <a:xfrm>
            <a:off x="6454775" y="2220913"/>
            <a:ext cx="2433638" cy="1014412"/>
          </a:xfrm>
          <a:prstGeom prst="wedgeEllipseCallout">
            <a:avLst>
              <a:gd name="adj1" fmla="val 15231"/>
              <a:gd name="adj2" fmla="val -187088"/>
            </a:avLst>
          </a:prstGeom>
          <a:solidFill>
            <a:srgbClr val="FFEA18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Oh, look</a:t>
            </a:r>
            <a:b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</a:br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hydrocarbons</a:t>
            </a:r>
            <a:r>
              <a:rPr lang="en-US" sz="1800" b="1" i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!</a:t>
            </a:r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 </a:t>
            </a:r>
          </a:p>
        </p:txBody>
      </p:sp>
      <p:sp>
        <p:nvSpPr>
          <p:cNvPr id="9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701675" y="1371600"/>
            <a:ext cx="8213725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rgbClr val="0F116A"/>
              </a:buClr>
              <a:buSzPct val="120000"/>
              <a:buFont typeface="Wingdings" charset="2"/>
              <a:buChar char="§"/>
              <a:defRPr/>
            </a:pPr>
            <a:r>
              <a:rPr lang="en-US" sz="3400" b="1" u="sng" kern="0" dirty="0">
                <a:solidFill>
                  <a:srgbClr val="CC0000"/>
                </a:solidFill>
                <a:latin typeface="+mn-lt"/>
              </a:rPr>
              <a:t>Hydrophobic</a:t>
            </a:r>
            <a:r>
              <a:rPr lang="en-US" sz="3400" b="1" kern="0" dirty="0">
                <a:solidFill>
                  <a:srgbClr val="0F116A"/>
                </a:solidFill>
                <a:latin typeface="+mn-lt"/>
              </a:rPr>
              <a:t> </a:t>
            </a:r>
            <a:r>
              <a:rPr lang="en-US" sz="3400" i="1" kern="0" dirty="0" smtClean="0">
                <a:solidFill>
                  <a:srgbClr val="0F116A"/>
                </a:solidFill>
                <a:latin typeface="+mn-lt"/>
              </a:rPr>
              <a:t>(Water Fearing!)</a:t>
            </a:r>
            <a:endParaRPr lang="en-US" sz="3400" i="1" kern="0" dirty="0">
              <a:solidFill>
                <a:srgbClr val="0F116A"/>
              </a:solidFill>
              <a:latin typeface="+mn-lt"/>
            </a:endParaRPr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3200" b="1" i="1" kern="0" dirty="0" smtClean="0">
                <a:latin typeface="+mn-lt"/>
                <a:ea typeface="ＭＳ Ｐゴシック" charset="-128"/>
              </a:rPr>
              <a:t>What kind of substances </a:t>
            </a:r>
          </a:p>
          <a:p>
            <a:pPr lvl="1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60000"/>
              <a:defRPr/>
            </a:pPr>
            <a:r>
              <a:rPr lang="en-US" sz="3200" b="1" i="1" kern="0" dirty="0">
                <a:latin typeface="+mn-lt"/>
                <a:ea typeface="ＭＳ Ｐゴシック" charset="-128"/>
              </a:rPr>
              <a:t>	</a:t>
            </a:r>
            <a:r>
              <a:rPr lang="en-US" sz="3200" b="1" i="1" kern="0" dirty="0" smtClean="0">
                <a:latin typeface="+mn-lt"/>
                <a:ea typeface="ＭＳ Ｐゴシック" charset="-128"/>
              </a:rPr>
              <a:t>are hydrophobic?</a:t>
            </a:r>
            <a:endParaRPr lang="en-US" sz="3200" b="1" i="1" kern="0" dirty="0">
              <a:latin typeface="+mn-lt"/>
              <a:ea typeface="ＭＳ Ｐゴシック" charset="-128"/>
            </a:endParaRPr>
          </a:p>
        </p:txBody>
      </p:sp>
      <p:pic>
        <p:nvPicPr>
          <p:cNvPr id="2" name="Picture 1" descr="solutions-9-728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" t="21034" r="6692" b="23236"/>
          <a:stretch/>
        </p:blipFill>
        <p:spPr>
          <a:xfrm>
            <a:off x="0" y="3833311"/>
            <a:ext cx="5610006" cy="27257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89" name="Picture 17" descr="drinking pengu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0" y="5364163"/>
            <a:ext cx="1246188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9085" name="Picture 13" descr="Iceber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13425" y="107950"/>
            <a:ext cx="3211513" cy="2411413"/>
          </a:xfrm>
          <a:prstGeom prst="rect">
            <a:avLst/>
          </a:prstGeom>
          <a:noFill/>
          <a:ln w="9525">
            <a:solidFill>
              <a:srgbClr val="0F116A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259087" name="Picture 15" descr="Yule_Harvesting_Ic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62525" y="2108200"/>
            <a:ext cx="2782888" cy="2239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59082" name="AutoShape 10"/>
          <p:cNvSpPr>
            <a:spLocks noChangeArrowheads="1"/>
          </p:cNvSpPr>
          <p:nvPr/>
        </p:nvSpPr>
        <p:spPr bwMode="auto">
          <a:xfrm flipH="1">
            <a:off x="1385888" y="4781550"/>
            <a:ext cx="2433637" cy="1368425"/>
          </a:xfrm>
          <a:prstGeom prst="wedgeEllipseCallout">
            <a:avLst>
              <a:gd name="adj1" fmla="val 66046"/>
              <a:gd name="adj2" fmla="val 16588"/>
            </a:avLst>
          </a:prstGeom>
          <a:solidFill>
            <a:srgbClr val="FFEA18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And this has</a:t>
            </a:r>
            <a:b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</a:br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made all the </a:t>
            </a:r>
            <a:b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</a:br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difference</a:t>
            </a:r>
            <a:r>
              <a:rPr lang="en-US" sz="1800" b="1" i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!</a:t>
            </a:r>
          </a:p>
        </p:txBody>
      </p:sp>
      <p:pic>
        <p:nvPicPr>
          <p:cNvPr id="62470" name="Picture 16"/>
          <p:cNvPicPr>
            <a:picLocks noChangeAspect="1" noChangeArrowheads="1"/>
          </p:cNvPicPr>
          <p:nvPr/>
        </p:nvPicPr>
        <p:blipFill>
          <a:blip r:embed="rId6"/>
          <a:srcRect b="5966"/>
          <a:stretch>
            <a:fillRect/>
          </a:stretch>
        </p:blipFill>
        <p:spPr bwMode="auto">
          <a:xfrm>
            <a:off x="3905250" y="4452938"/>
            <a:ext cx="523875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9090" name="AutoShape 18"/>
          <p:cNvSpPr>
            <a:spLocks noChangeArrowheads="1"/>
          </p:cNvSpPr>
          <p:nvPr/>
        </p:nvSpPr>
        <p:spPr bwMode="auto">
          <a:xfrm>
            <a:off x="319088" y="3946525"/>
            <a:ext cx="2225675" cy="1165225"/>
          </a:xfrm>
          <a:prstGeom prst="wedgeEllipseCallout">
            <a:avLst>
              <a:gd name="adj1" fmla="val -21398"/>
              <a:gd name="adj2" fmla="val 94144"/>
            </a:avLst>
          </a:prstGeom>
          <a:solidFill>
            <a:srgbClr val="FFEA18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Ice</a:t>
            </a:r>
            <a:r>
              <a:rPr lang="en-US" sz="1800" b="1" i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!</a:t>
            </a:r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 </a:t>
            </a:r>
            <a:b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</a:br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I could use </a:t>
            </a:r>
            <a:b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</a:br>
            <a:r>
              <a:rPr lang="en-US" sz="1800" b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more ice</a:t>
            </a:r>
            <a:r>
              <a:rPr lang="en-US" sz="1800" b="1" i="1">
                <a:solidFill>
                  <a:srgbClr val="0F116A"/>
                </a:solidFill>
                <a:latin typeface="Comic Sans MS" charset="0"/>
                <a:ea typeface="Geneva" charset="0"/>
                <a:cs typeface="Geneva" charset="0"/>
              </a:rPr>
              <a:t>!</a:t>
            </a:r>
          </a:p>
        </p:txBody>
      </p:sp>
      <p:sp>
        <p:nvSpPr>
          <p:cNvPr id="624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3. </a:t>
            </a:r>
            <a:r>
              <a:rPr lang="en-US" dirty="0" smtClean="0"/>
              <a:t>Less Dense as Solid</a:t>
            </a:r>
            <a:endParaRPr lang="en-US" dirty="0"/>
          </a:p>
        </p:txBody>
      </p:sp>
      <p:sp>
        <p:nvSpPr>
          <p:cNvPr id="62473" name="AutoShape 11"/>
          <p:cNvSpPr>
            <a:spLocks noChangeArrowheads="1"/>
          </p:cNvSpPr>
          <p:nvPr/>
        </p:nvSpPr>
        <p:spPr bwMode="auto">
          <a:xfrm>
            <a:off x="5294313" y="1497013"/>
            <a:ext cx="3100387" cy="395287"/>
          </a:xfrm>
          <a:prstGeom prst="roundRect">
            <a:avLst>
              <a:gd name="adj" fmla="val 16667"/>
            </a:avLst>
          </a:prstGeom>
          <a:solidFill>
            <a:schemeClr val="bg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4" name="AutoShape 11"/>
          <p:cNvSpPr>
            <a:spLocks noChangeArrowheads="1"/>
          </p:cNvSpPr>
          <p:nvPr/>
        </p:nvSpPr>
        <p:spPr bwMode="auto">
          <a:xfrm>
            <a:off x="4506913" y="1944688"/>
            <a:ext cx="1238250" cy="395287"/>
          </a:xfrm>
          <a:prstGeom prst="roundRect">
            <a:avLst>
              <a:gd name="adj" fmla="val 16667"/>
            </a:avLst>
          </a:prstGeom>
          <a:solidFill>
            <a:schemeClr val="bg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5" name="AutoShape 11"/>
          <p:cNvSpPr>
            <a:spLocks noChangeArrowheads="1"/>
          </p:cNvSpPr>
          <p:nvPr/>
        </p:nvSpPr>
        <p:spPr bwMode="auto">
          <a:xfrm>
            <a:off x="4543425" y="3589338"/>
            <a:ext cx="1238250" cy="395287"/>
          </a:xfrm>
          <a:prstGeom prst="roundRect">
            <a:avLst>
              <a:gd name="adj" fmla="val 16667"/>
            </a:avLst>
          </a:prstGeom>
          <a:solidFill>
            <a:schemeClr val="bg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838200" y="1371600"/>
            <a:ext cx="8142288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spcBef>
                <a:spcPct val="20000"/>
              </a:spcBef>
              <a:buClr>
                <a:srgbClr val="0F116A"/>
              </a:buClr>
              <a:buSzPct val="120000"/>
              <a:buFont typeface="Wingdings" charset="2"/>
              <a:buChar char="§"/>
              <a:defRPr/>
            </a:pPr>
            <a:r>
              <a:rPr lang="en-US" sz="3000" b="1" u="sng" kern="0" dirty="0" smtClean="0">
                <a:solidFill>
                  <a:srgbClr val="CC0000"/>
                </a:solidFill>
                <a:latin typeface="+mn-lt"/>
              </a:rPr>
              <a:t>Ice </a:t>
            </a:r>
            <a:r>
              <a:rPr lang="en-US" sz="3000" b="1" u="sng" kern="0" dirty="0">
                <a:solidFill>
                  <a:srgbClr val="CC0000"/>
                </a:solidFill>
                <a:latin typeface="+mn-lt"/>
              </a:rPr>
              <a:t>floats</a:t>
            </a:r>
            <a:r>
              <a:rPr lang="en-US" sz="3000" b="1" i="1" kern="0" dirty="0">
                <a:solidFill>
                  <a:srgbClr val="CC0000"/>
                </a:solidFill>
                <a:latin typeface="+mn-lt"/>
              </a:rPr>
              <a:t>!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2800" b="1" kern="0" dirty="0">
                <a:latin typeface="+mn-lt"/>
                <a:ea typeface="ＭＳ Ｐゴシック" charset="-128"/>
              </a:rPr>
              <a:t>H bonds form a </a:t>
            </a:r>
            <a:r>
              <a:rPr lang="en-US" sz="2800" b="1" kern="0" dirty="0" smtClean="0">
                <a:latin typeface="+mn-lt"/>
                <a:ea typeface="ＭＳ Ｐゴシック" charset="-128"/>
              </a:rPr>
              <a:t>crystal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2800" b="1" kern="0" dirty="0" smtClean="0">
                <a:latin typeface="+mn-lt"/>
                <a:ea typeface="ＭＳ Ｐゴシック" charset="-128"/>
              </a:rPr>
              <a:t>bonds are stable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2800" b="1" u="sng" kern="0" dirty="0" smtClean="0">
                <a:latin typeface="+mn-lt"/>
                <a:ea typeface="ＭＳ Ｐゴシック" charset="-128"/>
              </a:rPr>
              <a:t>EXPANDS</a:t>
            </a:r>
            <a:r>
              <a:rPr lang="en-US" sz="2800" b="1" kern="0" dirty="0" smtClean="0">
                <a:latin typeface="+mn-lt"/>
                <a:ea typeface="ＭＳ Ｐゴシック" charset="-128"/>
              </a:rPr>
              <a:t> as it freezes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ueprint">
  <a:themeElements>
    <a:clrScheme name="Blueprint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Bluepr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EA1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EA1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ueprint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ampbell_10e_Clicker_Questions">
  <a:themeElements>
    <a:clrScheme name="1_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1_CC4eActiveLectureQuestions">
      <a:majorFont>
        <a:latin typeface="Times New Roman"/>
        <a:ea typeface="Arial"/>
        <a:cs typeface="Arial"/>
      </a:majorFont>
      <a:minorFont>
        <a:latin typeface="Tahoma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4671</TotalTime>
  <Words>1451</Words>
  <Application>Microsoft Macintosh PowerPoint</Application>
  <PresentationFormat>On-screen Show (4:3)</PresentationFormat>
  <Paragraphs>318</Paragraphs>
  <Slides>25</Slides>
  <Notes>21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Blueprint</vt:lpstr>
      <vt:lpstr>Campbell_10e_Clicker_Questions</vt:lpstr>
      <vt:lpstr>Chemistry of Life</vt:lpstr>
      <vt:lpstr>What about Water?</vt:lpstr>
      <vt:lpstr>Chemistry of water</vt:lpstr>
      <vt:lpstr>1. Cohesion &amp; Adhesion</vt:lpstr>
      <vt:lpstr>How does H2O get to top of trees?</vt:lpstr>
      <vt:lpstr>2. Universal Solvent </vt:lpstr>
      <vt:lpstr>What dissolves in water?</vt:lpstr>
      <vt:lpstr>What doesn’t dissolve in water?</vt:lpstr>
      <vt:lpstr>3. Less Dense as Solid</vt:lpstr>
      <vt:lpstr>Why is “ice floating” important?</vt:lpstr>
      <vt:lpstr>4. High Specific Heat</vt:lpstr>
      <vt:lpstr>5. Evaporative Cooling</vt:lpstr>
      <vt:lpstr>Elixir of Life</vt:lpstr>
      <vt:lpstr>Ionization of Water and pH</vt:lpstr>
      <vt:lpstr>pH Scale</vt:lpstr>
      <vt:lpstr>pH Math…</vt:lpstr>
      <vt:lpstr>Buffers &amp; Cellular Regulation</vt:lpstr>
      <vt:lpstr>Quiz Time!</vt:lpstr>
      <vt:lpstr>Water shows high cohesion and surface tension and can absorb large amounts of heat because of large numbers of which of the following bonds between water molecules? </vt:lpstr>
      <vt:lpstr>Surfactants reduce surface tension of a liquid. Which of the following would result if water was treated with surfactants?</vt:lpstr>
      <vt:lpstr>Scientists predict that acidification of the ocean will lower the concentration of dissolved carbonate ions (CO32), which are required for coral reef calcification.  To test this hypothesis, what would be the independent variable?</vt:lpstr>
      <vt:lpstr>Based on this graph, what is the relationship between carbonate ion concentration and calcification rate? </vt:lpstr>
      <vt:lpstr>This figure suggests that increased atmospheric concentrations of CO2 will slow the growth of coral reefs.  Do the results of the previous experiment support that hypothesis?  </vt:lpstr>
      <vt:lpstr>Answers to slides</vt:lpstr>
      <vt:lpstr>PowerPoint Presentation</vt:lpstr>
    </vt:vector>
  </TitlesOfParts>
  <Company>Kim Foglia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 Chemistry of Life</dc:title>
  <dc:creator>Lisa</dc:creator>
  <cp:lastModifiedBy>Sheila Heaton</cp:lastModifiedBy>
  <cp:revision>218</cp:revision>
  <cp:lastPrinted>2007-11-05T03:00:20Z</cp:lastPrinted>
  <dcterms:created xsi:type="dcterms:W3CDTF">2010-11-14T20:55:34Z</dcterms:created>
  <dcterms:modified xsi:type="dcterms:W3CDTF">2017-09-11T00:10:06Z</dcterms:modified>
</cp:coreProperties>
</file>