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57" r:id="rId6"/>
    <p:sldId id="276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1733-5FAF-4C9F-A2E3-AE0AB82ABE16}" type="datetimeFigureOut">
              <a:rPr lang="en-US" smtClean="0"/>
              <a:pPr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3925-65CD-479B-8BBB-787E730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1733-5FAF-4C9F-A2E3-AE0AB82ABE16}" type="datetimeFigureOut">
              <a:rPr lang="en-US" smtClean="0"/>
              <a:pPr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3925-65CD-479B-8BBB-787E730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1733-5FAF-4C9F-A2E3-AE0AB82ABE16}" type="datetimeFigureOut">
              <a:rPr lang="en-US" smtClean="0"/>
              <a:pPr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3925-65CD-479B-8BBB-787E730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1733-5FAF-4C9F-A2E3-AE0AB82ABE16}" type="datetimeFigureOut">
              <a:rPr lang="en-US" smtClean="0"/>
              <a:pPr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3925-65CD-479B-8BBB-787E730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1733-5FAF-4C9F-A2E3-AE0AB82ABE16}" type="datetimeFigureOut">
              <a:rPr lang="en-US" smtClean="0"/>
              <a:pPr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3925-65CD-479B-8BBB-787E730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1733-5FAF-4C9F-A2E3-AE0AB82ABE16}" type="datetimeFigureOut">
              <a:rPr lang="en-US" smtClean="0"/>
              <a:pPr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3925-65CD-479B-8BBB-787E730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1733-5FAF-4C9F-A2E3-AE0AB82ABE16}" type="datetimeFigureOut">
              <a:rPr lang="en-US" smtClean="0"/>
              <a:pPr/>
              <a:t>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3925-65CD-479B-8BBB-787E730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1733-5FAF-4C9F-A2E3-AE0AB82ABE16}" type="datetimeFigureOut">
              <a:rPr lang="en-US" smtClean="0"/>
              <a:pPr/>
              <a:t>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3925-65CD-479B-8BBB-787E730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1733-5FAF-4C9F-A2E3-AE0AB82ABE16}" type="datetimeFigureOut">
              <a:rPr lang="en-US" smtClean="0"/>
              <a:pPr/>
              <a:t>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3925-65CD-479B-8BBB-787E730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1733-5FAF-4C9F-A2E3-AE0AB82ABE16}" type="datetimeFigureOut">
              <a:rPr lang="en-US" smtClean="0"/>
              <a:pPr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3925-65CD-479B-8BBB-787E730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1733-5FAF-4C9F-A2E3-AE0AB82ABE16}" type="datetimeFigureOut">
              <a:rPr lang="en-US" smtClean="0"/>
              <a:pPr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3925-65CD-479B-8BBB-787E730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1733-5FAF-4C9F-A2E3-AE0AB82ABE16}" type="datetimeFigureOut">
              <a:rPr lang="en-US" smtClean="0"/>
              <a:pPr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3925-65CD-479B-8BBB-787E730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Quantitative Skills 4:</a:t>
            </a:r>
            <a:br>
              <a:rPr lang="en-US" dirty="0"/>
            </a:br>
            <a:r>
              <a:rPr lang="en-US" dirty="0" smtClean="0"/>
              <a:t>The Chi-Square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“Goodness of Fit”</a:t>
            </a:r>
            <a:endParaRPr lang="en-US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828800"/>
            <a:ext cx="1718931" cy="183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Obtaining the </a:t>
            </a:r>
            <a:r>
              <a:rPr lang="en-US" sz="4800" b="1" dirty="0" smtClean="0">
                <a:latin typeface="Amienne" pitchFamily="82" charset="0"/>
              </a:rPr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value: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>
                <a:latin typeface="Adobe Caslon Pro" pitchFamily="18" charset="0"/>
              </a:rPr>
              <a:t>Example:   </a:t>
            </a:r>
            <a:r>
              <a:rPr lang="en-US" dirty="0" smtClean="0"/>
              <a:t>We flip a coin 200 times to determine if the coin is fair.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3505200"/>
            <a:ext cx="5562600" cy="304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H</a:t>
            </a:r>
            <a:r>
              <a:rPr kumimoji="0" lang="en-US" sz="3200" b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0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: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is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statistically significant difference between our coin flips and what we would expect by chance.   (The coin is fair.)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/>
              <a:t>H</a:t>
            </a:r>
            <a:r>
              <a:rPr lang="en-US" sz="3200" b="1" baseline="-25000" dirty="0" smtClean="0"/>
              <a:t>A</a:t>
            </a:r>
            <a:r>
              <a:rPr lang="en-US" sz="3200" b="1" dirty="0" smtClean="0"/>
              <a:t>: </a:t>
            </a:r>
            <a:r>
              <a:rPr lang="en-US" sz="3200" dirty="0"/>
              <a:t>There </a:t>
            </a:r>
            <a:r>
              <a:rPr lang="en-US" sz="3200" b="1" dirty="0"/>
              <a:t>is</a:t>
            </a:r>
            <a:r>
              <a:rPr lang="en-US" sz="3200" dirty="0"/>
              <a:t> </a:t>
            </a:r>
            <a:r>
              <a:rPr lang="en-US" sz="3200" dirty="0" smtClean="0"/>
              <a:t>a statistically </a:t>
            </a:r>
            <a:r>
              <a:rPr lang="en-US" sz="3200" dirty="0"/>
              <a:t>significant difference between </a:t>
            </a:r>
            <a:r>
              <a:rPr lang="en-US" sz="3200" dirty="0" smtClean="0"/>
              <a:t>our coin flips and what we would expect by chance.  (The coin is not fair.)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4" name="Picture 4" descr="http://0.tqn.com/d/coins/1/0/U/-/-/-/coin-anatomy-1.jpg"/>
          <p:cNvPicPr>
            <a:picLocks noChangeAspect="1" noChangeArrowheads="1"/>
          </p:cNvPicPr>
          <p:nvPr/>
        </p:nvPicPr>
        <p:blipFill>
          <a:blip r:embed="rId2" cstate="print"/>
          <a:srcRect b="15207"/>
          <a:stretch>
            <a:fillRect/>
          </a:stretch>
        </p:blipFill>
        <p:spPr bwMode="auto">
          <a:xfrm>
            <a:off x="6248400" y="4419600"/>
            <a:ext cx="2710721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438400" y="2590800"/>
            <a:ext cx="4419600" cy="16002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4572000" cy="8382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The Chi-Square equation: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48000" y="2743200"/>
            <a:ext cx="3733800" cy="1209020"/>
            <a:chOff x="1066800" y="2819400"/>
            <a:chExt cx="3733800" cy="1209020"/>
          </a:xfrm>
        </p:grpSpPr>
        <p:sp>
          <p:nvSpPr>
            <p:cNvPr id="6" name="TextBox 5"/>
            <p:cNvSpPr txBox="1"/>
            <p:nvPr/>
          </p:nvSpPr>
          <p:spPr>
            <a:xfrm>
              <a:off x="1066800" y="2819400"/>
              <a:ext cx="3200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i="1" dirty="0" smtClean="0">
                  <a:latin typeface="Amienne" pitchFamily="82" charset="0"/>
                  <a:cs typeface="Mongolian Baiti" pitchFamily="66" charset="0"/>
                </a:rPr>
                <a:t>X</a:t>
              </a:r>
              <a:r>
                <a:rPr lang="en-US" sz="6000" i="1" dirty="0" smtClean="0">
                  <a:latin typeface="Amienne" pitchFamily="82" charset="0"/>
                  <a:cs typeface="Mongolian Baiti" pitchFamily="66" charset="0"/>
                </a:rPr>
                <a:t> </a:t>
              </a:r>
              <a:r>
                <a:rPr lang="en-US" sz="6000" baseline="30000" dirty="0" smtClean="0">
                  <a:latin typeface="Amienne" pitchFamily="82" charset="0"/>
                  <a:cs typeface="Mongolian Baiti" pitchFamily="66" charset="0"/>
                </a:rPr>
                <a:t>2</a:t>
              </a:r>
              <a:r>
                <a:rPr lang="en-US" sz="6000" dirty="0" smtClean="0"/>
                <a:t>  </a:t>
              </a:r>
              <a:r>
                <a:rPr lang="en-US" sz="3200" dirty="0" smtClean="0"/>
                <a:t>=  </a:t>
              </a:r>
              <a:endParaRPr lang="en-US" sz="3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24200" y="3048000"/>
              <a:ext cx="1676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Adobe Caslon Pro" pitchFamily="18" charset="0"/>
                </a:rPr>
                <a:t>(</a:t>
              </a:r>
              <a:r>
                <a:rPr lang="en-US" sz="2800" i="1" dirty="0" smtClean="0">
                  <a:latin typeface="Adobe Caslon Pro" pitchFamily="18" charset="0"/>
                </a:rPr>
                <a:t>o</a:t>
              </a:r>
              <a:r>
                <a:rPr lang="en-US" sz="2800" dirty="0" smtClean="0">
                  <a:latin typeface="Adobe Caslon Pro" pitchFamily="18" charset="0"/>
                </a:rPr>
                <a:t> – </a:t>
              </a:r>
              <a:r>
                <a:rPr lang="en-US" sz="2800" i="1" dirty="0" smtClean="0">
                  <a:latin typeface="Adobe Caslon Pro" pitchFamily="18" charset="0"/>
                </a:rPr>
                <a:t>e</a:t>
              </a:r>
              <a:r>
                <a:rPr lang="en-US" sz="2800" dirty="0" smtClean="0">
                  <a:latin typeface="Adobe Caslon Pro" pitchFamily="18" charset="0"/>
                </a:rPr>
                <a:t>)</a:t>
              </a:r>
              <a:r>
                <a:rPr lang="en-US" sz="2800" baseline="30000" dirty="0" smtClean="0">
                  <a:latin typeface="Adobe Caslon Pro" pitchFamily="18" charset="0"/>
                </a:rPr>
                <a:t>2</a:t>
              </a:r>
              <a:endParaRPr lang="en-US" sz="2800" baseline="30000" dirty="0">
                <a:latin typeface="Adobe Caslon Pro" pitchFamily="18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362200" y="2895600"/>
              <a:ext cx="1828800" cy="1132820"/>
              <a:chOff x="2362200" y="2895600"/>
              <a:chExt cx="1828800" cy="113282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362200" y="2895600"/>
                <a:ext cx="10668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dirty="0" smtClean="0">
                    <a:latin typeface="Times New Roman" pitchFamily="18" charset="0"/>
                  </a:rPr>
                  <a:t>Ʃ</a:t>
                </a:r>
                <a:endParaRPr lang="en-US" sz="4000" b="1" dirty="0">
                  <a:latin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505200" y="3505200"/>
                <a:ext cx="304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>
                    <a:latin typeface="Adobe Caslon Pro" pitchFamily="18" charset="0"/>
                  </a:rPr>
                  <a:t>e</a:t>
                </a:r>
                <a:endParaRPr lang="en-US" sz="2800" i="1" dirty="0">
                  <a:latin typeface="Adobe Caslon Pro" pitchFamily="18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3276600" y="3505200"/>
                <a:ext cx="9144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286000" y="152400"/>
            <a:ext cx="4419600" cy="16002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2667000" y="304800"/>
            <a:ext cx="3733800" cy="1209020"/>
            <a:chOff x="1066800" y="2819400"/>
            <a:chExt cx="3733800" cy="1209020"/>
          </a:xfrm>
        </p:grpSpPr>
        <p:sp>
          <p:nvSpPr>
            <p:cNvPr id="6" name="TextBox 5"/>
            <p:cNvSpPr txBox="1"/>
            <p:nvPr/>
          </p:nvSpPr>
          <p:spPr>
            <a:xfrm>
              <a:off x="1066800" y="2819400"/>
              <a:ext cx="3200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i="1" dirty="0" smtClean="0">
                  <a:latin typeface="Amienne" pitchFamily="82" charset="0"/>
                  <a:cs typeface="Mongolian Baiti" pitchFamily="66" charset="0"/>
                </a:rPr>
                <a:t>X</a:t>
              </a:r>
              <a:r>
                <a:rPr lang="en-US" sz="6000" i="1" dirty="0" smtClean="0">
                  <a:latin typeface="Amienne" pitchFamily="82" charset="0"/>
                  <a:cs typeface="Mongolian Baiti" pitchFamily="66" charset="0"/>
                </a:rPr>
                <a:t> </a:t>
              </a:r>
              <a:r>
                <a:rPr lang="en-US" sz="6000" baseline="30000" dirty="0" smtClean="0">
                  <a:latin typeface="Amienne" pitchFamily="82" charset="0"/>
                  <a:cs typeface="Mongolian Baiti" pitchFamily="66" charset="0"/>
                </a:rPr>
                <a:t>2</a:t>
              </a:r>
              <a:r>
                <a:rPr lang="en-US" sz="6000" dirty="0" smtClean="0"/>
                <a:t>  </a:t>
              </a:r>
              <a:r>
                <a:rPr lang="en-US" sz="3200" dirty="0" smtClean="0"/>
                <a:t>=  </a:t>
              </a:r>
              <a:endParaRPr lang="en-US" sz="3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24200" y="3048000"/>
              <a:ext cx="1676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Adobe Caslon Pro" pitchFamily="18" charset="0"/>
                </a:rPr>
                <a:t>(</a:t>
              </a:r>
              <a:r>
                <a:rPr lang="en-US" sz="2800" i="1" dirty="0" smtClean="0">
                  <a:latin typeface="Adobe Caslon Pro" pitchFamily="18" charset="0"/>
                </a:rPr>
                <a:t>o</a:t>
              </a:r>
              <a:r>
                <a:rPr lang="en-US" sz="2800" dirty="0" smtClean="0">
                  <a:latin typeface="Adobe Caslon Pro" pitchFamily="18" charset="0"/>
                </a:rPr>
                <a:t> – </a:t>
              </a:r>
              <a:r>
                <a:rPr lang="en-US" sz="2800" i="1" dirty="0" smtClean="0">
                  <a:latin typeface="Adobe Caslon Pro" pitchFamily="18" charset="0"/>
                </a:rPr>
                <a:t>e</a:t>
              </a:r>
              <a:r>
                <a:rPr lang="en-US" sz="2800" dirty="0" smtClean="0">
                  <a:latin typeface="Adobe Caslon Pro" pitchFamily="18" charset="0"/>
                </a:rPr>
                <a:t>)</a:t>
              </a:r>
              <a:r>
                <a:rPr lang="en-US" sz="2800" baseline="30000" dirty="0" smtClean="0">
                  <a:latin typeface="Adobe Caslon Pro" pitchFamily="18" charset="0"/>
                </a:rPr>
                <a:t>2</a:t>
              </a:r>
              <a:endParaRPr lang="en-US" sz="2800" baseline="30000" dirty="0">
                <a:latin typeface="Adobe Caslon Pro" pitchFamily="18" charset="0"/>
              </a:endParaRPr>
            </a:p>
          </p:txBody>
        </p:sp>
        <p:grpSp>
          <p:nvGrpSpPr>
            <p:cNvPr id="4" name="Group 11"/>
            <p:cNvGrpSpPr/>
            <p:nvPr/>
          </p:nvGrpSpPr>
          <p:grpSpPr>
            <a:xfrm>
              <a:off x="2362200" y="2895600"/>
              <a:ext cx="1828800" cy="1132820"/>
              <a:chOff x="2362200" y="2895600"/>
              <a:chExt cx="1828800" cy="113282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362200" y="2895600"/>
                <a:ext cx="10668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dirty="0" smtClean="0">
                    <a:latin typeface="Times New Roman" pitchFamily="18" charset="0"/>
                  </a:rPr>
                  <a:t>Ʃ</a:t>
                </a:r>
                <a:endParaRPr lang="en-US" sz="4000" b="1" dirty="0">
                  <a:latin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505200" y="3505200"/>
                <a:ext cx="304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>
                    <a:latin typeface="Adobe Caslon Pro" pitchFamily="18" charset="0"/>
                  </a:rPr>
                  <a:t>e</a:t>
                </a:r>
                <a:endParaRPr lang="en-US" sz="2800" i="1" dirty="0">
                  <a:latin typeface="Adobe Caslon Pro" pitchFamily="18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3276600" y="3505200"/>
                <a:ext cx="9144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676400" y="3505200"/>
            <a:ext cx="2819400" cy="7921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700" b="1" i="1" dirty="0" smtClean="0">
                <a:latin typeface="Amienne" pitchFamily="82" charset="0"/>
                <a:cs typeface="Mongolian Baiti" pitchFamily="66" charset="0"/>
              </a:rPr>
              <a:t>X</a:t>
            </a:r>
            <a:r>
              <a:rPr lang="en-US" sz="4700" i="1" dirty="0" smtClean="0">
                <a:latin typeface="Amienne" pitchFamily="82" charset="0"/>
                <a:cs typeface="Mongolian Baiti" pitchFamily="66" charset="0"/>
              </a:rPr>
              <a:t> </a:t>
            </a:r>
            <a:r>
              <a:rPr lang="en-US" sz="4700" baseline="30000" dirty="0" smtClean="0">
                <a:latin typeface="Amienne" pitchFamily="82" charset="0"/>
                <a:cs typeface="Mongolian Baiti" pitchFamily="66" charset="0"/>
              </a:rPr>
              <a:t>2</a:t>
            </a:r>
            <a:r>
              <a:rPr lang="en-US" sz="4700" dirty="0" smtClean="0"/>
              <a:t> </a:t>
            </a:r>
            <a:r>
              <a:rPr lang="en-US" sz="5400" dirty="0" smtClean="0"/>
              <a:t> </a:t>
            </a:r>
            <a:r>
              <a:rPr lang="en-US" sz="2800" dirty="0" smtClean="0"/>
              <a:t>=      </a:t>
            </a:r>
            <a:r>
              <a:rPr lang="en-US" sz="2600" dirty="0" smtClean="0"/>
              <a:t>(sum of all)</a:t>
            </a:r>
            <a:endParaRPr lang="en-US" sz="21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495800" y="3429000"/>
            <a:ext cx="3190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(observed – expected )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17" name="Rectangle 16"/>
          <p:cNvSpPr/>
          <p:nvPr/>
        </p:nvSpPr>
        <p:spPr>
          <a:xfrm>
            <a:off x="5334000" y="4038600"/>
            <a:ext cx="1327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expected</a:t>
            </a:r>
            <a:endParaRPr lang="en-US" sz="2400" baseline="30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724400" y="3962400"/>
            <a:ext cx="2819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137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i="1" dirty="0" smtClean="0">
                <a:latin typeface="Adobe Caslon Pro" pitchFamily="18" charset="0"/>
              </a:rPr>
              <a:t>Example:  </a:t>
            </a:r>
            <a:r>
              <a:rPr lang="en-US" dirty="0" smtClean="0"/>
              <a:t>We flip a coin 200 times to determine if a coin is fair.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685800" y="3200400"/>
          <a:ext cx="7924800" cy="1893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dobe Caslon Pro" pitchFamily="18" charset="0"/>
                        </a:rPr>
                        <a:t>(</a:t>
                      </a:r>
                      <a:r>
                        <a:rPr lang="en-US" sz="1600" i="1" dirty="0" smtClean="0">
                          <a:latin typeface="Adobe Caslon Pro" pitchFamily="18" charset="0"/>
                        </a:rPr>
                        <a:t>o</a:t>
                      </a:r>
                      <a:r>
                        <a:rPr lang="en-US" sz="1600" dirty="0" smtClean="0">
                          <a:latin typeface="Adobe Caslon Pro" pitchFamily="18" charset="0"/>
                        </a:rPr>
                        <a:t> – </a:t>
                      </a:r>
                      <a:r>
                        <a:rPr lang="en-US" sz="1600" i="1" dirty="0" smtClean="0">
                          <a:latin typeface="Adobe Caslon Pro" pitchFamily="18" charset="0"/>
                        </a:rPr>
                        <a:t>e</a:t>
                      </a:r>
                      <a:r>
                        <a:rPr lang="en-US" sz="1600" dirty="0" smtClean="0">
                          <a:latin typeface="Adobe Caslon Pro" pitchFamily="18" charset="0"/>
                        </a:rPr>
                        <a:t>)</a:t>
                      </a:r>
                      <a:endParaRPr lang="en-US" sz="1600" baseline="30000" dirty="0" smtClean="0">
                        <a:latin typeface="Adobe Caslon Pro" pitchFamily="18" charset="0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dobe Caslon Pro" pitchFamily="18" charset="0"/>
                        </a:rPr>
                        <a:t>(</a:t>
                      </a:r>
                      <a:r>
                        <a:rPr lang="en-US" sz="1800" i="1" dirty="0" smtClean="0">
                          <a:latin typeface="Adobe Caslon Pro" pitchFamily="18" charset="0"/>
                        </a:rPr>
                        <a:t>o</a:t>
                      </a:r>
                      <a:r>
                        <a:rPr lang="en-US" sz="1800" dirty="0" smtClean="0">
                          <a:latin typeface="Adobe Caslon Pro" pitchFamily="18" charset="0"/>
                        </a:rPr>
                        <a:t> – </a:t>
                      </a:r>
                      <a:r>
                        <a:rPr lang="en-US" sz="1800" i="1" dirty="0" smtClean="0">
                          <a:latin typeface="Adobe Caslon Pro" pitchFamily="18" charset="0"/>
                        </a:rPr>
                        <a:t>e</a:t>
                      </a:r>
                      <a:r>
                        <a:rPr lang="en-US" sz="1800" dirty="0" smtClean="0">
                          <a:latin typeface="Adobe Caslon Pro" pitchFamily="18" charset="0"/>
                        </a:rPr>
                        <a:t>)</a:t>
                      </a:r>
                      <a:r>
                        <a:rPr lang="en-US" sz="1800" baseline="30000" dirty="0" smtClean="0">
                          <a:latin typeface="Adobe Caslon Pro" pitchFamily="18" charset="0"/>
                        </a:rPr>
                        <a:t>2</a:t>
                      </a:r>
                    </a:p>
                    <a:p>
                      <a:pPr algn="ctr"/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dobe Caslon Pro" pitchFamily="18" charset="0"/>
                        </a:rPr>
                        <a:t>(</a:t>
                      </a:r>
                      <a:r>
                        <a:rPr lang="en-US" sz="1800" i="1" dirty="0" smtClean="0">
                          <a:latin typeface="Adobe Caslon Pro" pitchFamily="18" charset="0"/>
                        </a:rPr>
                        <a:t>o</a:t>
                      </a:r>
                      <a:r>
                        <a:rPr lang="en-US" sz="1800" dirty="0" smtClean="0">
                          <a:latin typeface="Adobe Caslon Pro" pitchFamily="18" charset="0"/>
                        </a:rPr>
                        <a:t> – </a:t>
                      </a:r>
                      <a:r>
                        <a:rPr lang="en-US" sz="1800" i="1" dirty="0" smtClean="0">
                          <a:latin typeface="Adobe Caslon Pro" pitchFamily="18" charset="0"/>
                        </a:rPr>
                        <a:t>e</a:t>
                      </a:r>
                      <a:r>
                        <a:rPr lang="en-US" sz="1800" dirty="0" smtClean="0">
                          <a:latin typeface="Adobe Caslon Pro" pitchFamily="18" charset="0"/>
                        </a:rPr>
                        <a:t>)</a:t>
                      </a:r>
                      <a:r>
                        <a:rPr lang="en-US" sz="1800" baseline="30000" dirty="0" smtClean="0">
                          <a:latin typeface="Adobe Caslon Pro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1800" i="1" dirty="0" smtClean="0">
                          <a:latin typeface="Adobe Caslon Pro" pitchFamily="18" charset="0"/>
                        </a:rPr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/>
                        <a:t>Heads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/>
                        <a:t>Tails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latin typeface="Amienne" pitchFamily="82" charset="0"/>
                          <a:cs typeface="Mongolian Baiti" pitchFamily="66" charset="0"/>
                        </a:rPr>
                        <a:t>X </a:t>
                      </a:r>
                      <a:r>
                        <a:rPr lang="en-US" sz="2000" b="1" baseline="30000" dirty="0" smtClean="0">
                          <a:latin typeface="Amienne" pitchFamily="82" charset="0"/>
                          <a:cs typeface="Mongolian Baiti" pitchFamily="66" charset="0"/>
                        </a:rPr>
                        <a:t>2</a:t>
                      </a:r>
                      <a:r>
                        <a:rPr lang="en-US" sz="2000" b="1" dirty="0" smtClean="0"/>
                        <a:t> </a:t>
                      </a:r>
                      <a:endParaRPr lang="en-US" sz="1100" b="1" dirty="0">
                        <a:latin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7620000" y="3505200"/>
            <a:ext cx="6858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xplosion 1 33"/>
          <p:cNvSpPr/>
          <p:nvPr/>
        </p:nvSpPr>
        <p:spPr>
          <a:xfrm>
            <a:off x="3276600" y="990600"/>
            <a:ext cx="3810000" cy="25908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114800" y="17526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Setting up this kind of table is a VERY good idea!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05200" y="4267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5052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8768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876800" y="4267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-8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1722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72200" y="4267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467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.64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467600" y="4267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.64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467600" y="472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1.28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Critical Value Table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Now you need to look up your </a:t>
            </a:r>
            <a:r>
              <a:rPr lang="en-US" b="1" i="1" dirty="0" smtClean="0">
                <a:latin typeface="Amienne" pitchFamily="82" charset="0"/>
                <a:cs typeface="Mongolian Baiti" pitchFamily="66" charset="0"/>
              </a:rPr>
              <a:t>X</a:t>
            </a:r>
            <a:r>
              <a:rPr lang="en-US" i="1" dirty="0" smtClean="0">
                <a:latin typeface="Amienne" pitchFamily="82" charset="0"/>
                <a:cs typeface="Mongolian Baiti" pitchFamily="66" charset="0"/>
              </a:rPr>
              <a:t> </a:t>
            </a:r>
            <a:r>
              <a:rPr lang="en-US" baseline="30000" dirty="0" smtClean="0">
                <a:latin typeface="Amienne" pitchFamily="82" charset="0"/>
                <a:cs typeface="Mongolian Baiti" pitchFamily="66" charset="0"/>
              </a:rPr>
              <a:t>2</a:t>
            </a:r>
            <a:r>
              <a:rPr lang="en-US" dirty="0" smtClean="0"/>
              <a:t>  value in a critical value table to see if it is over a certain </a:t>
            </a:r>
            <a:r>
              <a:rPr lang="en-US" b="1" dirty="0" smtClean="0">
                <a:solidFill>
                  <a:srgbClr val="FFFF00"/>
                </a:solidFill>
              </a:rPr>
              <a:t>critical value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343400"/>
            <a:ext cx="8562975" cy="18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343400"/>
            <a:ext cx="8562975" cy="18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Typically, in biology we use the </a:t>
            </a:r>
            <a:r>
              <a:rPr lang="en-US" sz="3600" i="1" dirty="0" smtClean="0"/>
              <a:t>p</a:t>
            </a:r>
            <a:r>
              <a:rPr lang="en-US" sz="3600" dirty="0" smtClean="0"/>
              <a:t> = 0.05 confidence interval. 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2590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</a:t>
            </a:r>
            <a:r>
              <a:rPr lang="en-US" b="1" i="1" dirty="0" smtClean="0">
                <a:solidFill>
                  <a:schemeClr val="tx1"/>
                </a:solidFill>
              </a:rPr>
              <a:t> p</a:t>
            </a:r>
            <a:r>
              <a:rPr lang="en-US" b="1" dirty="0" smtClean="0">
                <a:solidFill>
                  <a:schemeClr val="tx1"/>
                </a:solidFill>
              </a:rPr>
              <a:t>-value</a:t>
            </a:r>
            <a:r>
              <a:rPr lang="en-US" dirty="0"/>
              <a:t> is </a:t>
            </a:r>
            <a:r>
              <a:rPr lang="en-US" dirty="0" smtClean="0"/>
              <a:t>a predetermined choice of how certain we are.  The smaller the </a:t>
            </a:r>
            <a:r>
              <a:rPr lang="en-US" i="1" dirty="0" smtClean="0"/>
              <a:t>p</a:t>
            </a:r>
            <a:r>
              <a:rPr lang="en-US" dirty="0" smtClean="0"/>
              <a:t>-value, the more confidence we can claim.  </a:t>
            </a:r>
            <a:r>
              <a:rPr lang="en-US" i="1" dirty="0" smtClean="0"/>
              <a:t>p</a:t>
            </a:r>
            <a:r>
              <a:rPr lang="en-US" dirty="0" smtClean="0"/>
              <a:t> = 0.05 means that we can claim 95% confidence.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4876800"/>
            <a:ext cx="914400" cy="1295400"/>
          </a:xfrm>
          <a:prstGeom prst="rect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Calculating </a:t>
            </a:r>
            <a:r>
              <a:rPr lang="en-US" b="1" dirty="0" smtClean="0">
                <a:solidFill>
                  <a:srgbClr val="FFFF00"/>
                </a:solidFill>
              </a:rPr>
              <a:t>Degrees of Freedom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/>
              <a:t>Degrees of Freedom = # classes -1</a:t>
            </a:r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b="1" dirty="0" smtClean="0"/>
              <a:t>DF</a:t>
            </a:r>
            <a:r>
              <a:rPr lang="en-US" sz="4000" dirty="0" smtClean="0"/>
              <a:t> = 2 - 1 =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057400"/>
            <a:ext cx="701040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03225" indent="-403225">
              <a:buFont typeface="Arial" pitchFamily="34" charset="0"/>
              <a:buChar char="•"/>
            </a:pPr>
            <a:r>
              <a:rPr lang="en-US" sz="2800" dirty="0" smtClean="0"/>
              <a:t>In our example experiment, the classes were heads and tails (2 classes).</a:t>
            </a:r>
          </a:p>
          <a:p>
            <a:pPr marL="403225" indent="-403225">
              <a:buFont typeface="Arial" pitchFamily="34" charset="0"/>
              <a:buChar char="•"/>
            </a:pPr>
            <a:r>
              <a:rPr lang="en-US" sz="2800" dirty="0" smtClean="0"/>
              <a:t>Degrees of Freedom in our experiment would be: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800600"/>
            <a:ext cx="8562975" cy="18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295400" y="5334000"/>
            <a:ext cx="990600" cy="1295400"/>
          </a:xfrm>
          <a:prstGeom prst="rect">
            <a:avLst/>
          </a:prstGeom>
          <a:solidFill>
            <a:schemeClr val="accent2">
              <a:lumMod val="75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Accept or Reject the Null Hypothesis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7432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the </a:t>
            </a:r>
            <a:r>
              <a:rPr lang="en-US" b="1" i="1" dirty="0" smtClean="0">
                <a:latin typeface="Amienne" pitchFamily="82" charset="0"/>
                <a:cs typeface="Mongolian Baiti" pitchFamily="66" charset="0"/>
              </a:rPr>
              <a:t>X</a:t>
            </a:r>
            <a:r>
              <a:rPr lang="en-US" i="1" dirty="0" smtClean="0">
                <a:latin typeface="Amienne" pitchFamily="82" charset="0"/>
                <a:cs typeface="Mongolian Baiti" pitchFamily="66" charset="0"/>
              </a:rPr>
              <a:t> </a:t>
            </a:r>
            <a:r>
              <a:rPr lang="en-US" baseline="30000" dirty="0" smtClean="0">
                <a:latin typeface="Amienne" pitchFamily="82" charset="0"/>
                <a:cs typeface="Mongolian Baiti" pitchFamily="66" charset="0"/>
              </a:rPr>
              <a:t>2</a:t>
            </a:r>
            <a:r>
              <a:rPr lang="en-US" dirty="0" smtClean="0"/>
              <a:t>  value is </a:t>
            </a:r>
            <a:r>
              <a:rPr lang="en-US" b="1" dirty="0" smtClean="0"/>
              <a:t>less than </a:t>
            </a:r>
            <a:r>
              <a:rPr lang="en-US" dirty="0" smtClean="0"/>
              <a:t>the critical value, </a:t>
            </a:r>
            <a:r>
              <a:rPr lang="en-US" b="1" dirty="0" smtClean="0"/>
              <a:t>accept </a:t>
            </a:r>
            <a:r>
              <a:rPr lang="en-US" dirty="0" smtClean="0"/>
              <a:t>the null hypothesis. (The difference is not statistically significant.)</a:t>
            </a:r>
          </a:p>
          <a:p>
            <a:r>
              <a:rPr lang="en-US" dirty="0" smtClean="0"/>
              <a:t>If the </a:t>
            </a:r>
            <a:r>
              <a:rPr lang="en-US" b="1" i="1" dirty="0" smtClean="0">
                <a:latin typeface="Amienne" pitchFamily="82" charset="0"/>
                <a:cs typeface="Mongolian Baiti" pitchFamily="66" charset="0"/>
              </a:rPr>
              <a:t>X</a:t>
            </a:r>
            <a:r>
              <a:rPr lang="en-US" i="1" dirty="0" smtClean="0">
                <a:latin typeface="Amienne" pitchFamily="82" charset="0"/>
                <a:cs typeface="Mongolian Baiti" pitchFamily="66" charset="0"/>
              </a:rPr>
              <a:t> </a:t>
            </a:r>
            <a:r>
              <a:rPr lang="en-US" baseline="30000" dirty="0" smtClean="0">
                <a:latin typeface="Amienne" pitchFamily="82" charset="0"/>
                <a:cs typeface="Mongolian Baiti" pitchFamily="66" charset="0"/>
              </a:rPr>
              <a:t>2</a:t>
            </a:r>
            <a:r>
              <a:rPr lang="en-US" dirty="0" smtClean="0"/>
              <a:t>  value is </a:t>
            </a:r>
            <a:r>
              <a:rPr lang="en-US" b="1" dirty="0" smtClean="0"/>
              <a:t>greater </a:t>
            </a:r>
            <a:r>
              <a:rPr lang="en-US" b="1" dirty="0"/>
              <a:t>than or equal to </a:t>
            </a:r>
            <a:r>
              <a:rPr lang="en-US" dirty="0" smtClean="0"/>
              <a:t>the critical value, </a:t>
            </a:r>
            <a:r>
              <a:rPr lang="en-US" b="1" dirty="0" smtClean="0"/>
              <a:t>reject </a:t>
            </a:r>
            <a:r>
              <a:rPr lang="en-US" dirty="0" smtClean="0"/>
              <a:t>the null hypothesis.  (The difference is statistically significant.)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343400"/>
            <a:ext cx="8562975" cy="18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5257800"/>
            <a:ext cx="8534400" cy="457200"/>
          </a:xfrm>
          <a:prstGeom prst="rect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4876800"/>
            <a:ext cx="914400" cy="1295400"/>
          </a:xfrm>
          <a:prstGeom prst="rect">
            <a:avLst/>
          </a:prstGeom>
          <a:solidFill>
            <a:schemeClr val="accent2">
              <a:lumMod val="75000"/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5257800"/>
            <a:ext cx="914400" cy="4572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In our example, the </a:t>
            </a:r>
            <a:r>
              <a:rPr lang="en-US" sz="3200" b="1" i="1" dirty="0" smtClean="0">
                <a:latin typeface="Amienne" pitchFamily="82" charset="0"/>
                <a:cs typeface="Mongolian Baiti" pitchFamily="66" charset="0"/>
              </a:rPr>
              <a:t>X</a:t>
            </a:r>
            <a:r>
              <a:rPr lang="en-US" sz="3200" i="1" dirty="0" smtClean="0">
                <a:latin typeface="Amienne" pitchFamily="82" charset="0"/>
                <a:cs typeface="Mongolian Baiti" pitchFamily="66" charset="0"/>
              </a:rPr>
              <a:t> </a:t>
            </a:r>
            <a:r>
              <a:rPr lang="en-US" sz="3200" baseline="30000" dirty="0" smtClean="0">
                <a:latin typeface="Amienne" pitchFamily="82" charset="0"/>
                <a:cs typeface="Mongolian Baiti" pitchFamily="66" charset="0"/>
              </a:rPr>
              <a:t>2</a:t>
            </a:r>
            <a:r>
              <a:rPr lang="en-US" sz="3200" dirty="0" smtClean="0"/>
              <a:t>  value we calculated was </a:t>
            </a:r>
            <a:r>
              <a:rPr lang="en-US" sz="3200" dirty="0" smtClean="0">
                <a:solidFill>
                  <a:srgbClr val="FF0000"/>
                </a:solidFill>
              </a:rPr>
              <a:t>1.28</a:t>
            </a:r>
            <a:r>
              <a:rPr lang="en-US" sz="3200" dirty="0" smtClean="0"/>
              <a:t>, which is less than the critical value of </a:t>
            </a:r>
            <a:r>
              <a:rPr lang="en-US" sz="3200" dirty="0" smtClean="0">
                <a:solidFill>
                  <a:srgbClr val="FFFF00"/>
                </a:solidFill>
              </a:rPr>
              <a:t>3.84</a:t>
            </a:r>
            <a:r>
              <a:rPr lang="en-US" sz="3200" dirty="0" smtClean="0"/>
              <a:t>.  Therefore: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95400" y="1752600"/>
            <a:ext cx="6858000" cy="2057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 </a:t>
            </a:r>
            <a:r>
              <a:rPr lang="en-US" i="1" dirty="0" smtClean="0"/>
              <a:t>accept </a:t>
            </a:r>
            <a:r>
              <a:rPr lang="en-US" dirty="0" smtClean="0"/>
              <a:t>our null hypothesis.</a:t>
            </a:r>
            <a:endParaRPr lang="en-US" b="1" dirty="0" smtClean="0"/>
          </a:p>
          <a:p>
            <a:pPr algn="ctr"/>
            <a:r>
              <a:rPr lang="en-US" dirty="0" smtClean="0"/>
              <a:t>We </a:t>
            </a:r>
            <a:r>
              <a:rPr lang="en-US" i="1" dirty="0" smtClean="0"/>
              <a:t>reject </a:t>
            </a:r>
            <a:r>
              <a:rPr lang="en-US" smtClean="0"/>
              <a:t>our alternative </a:t>
            </a:r>
            <a:r>
              <a:rPr lang="en-US" dirty="0" smtClean="0"/>
              <a:t>hypothesis .</a:t>
            </a:r>
          </a:p>
          <a:p>
            <a:pPr algn="ctr"/>
            <a:r>
              <a:rPr lang="en-US" dirty="0" smtClean="0"/>
              <a:t>We determine that our coin is fair.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343400"/>
            <a:ext cx="8562975" cy="18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5257800"/>
            <a:ext cx="8534400" cy="457200"/>
          </a:xfrm>
          <a:prstGeom prst="rect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4876800"/>
            <a:ext cx="914400" cy="1295400"/>
          </a:xfrm>
          <a:prstGeom prst="rect">
            <a:avLst/>
          </a:prstGeom>
          <a:solidFill>
            <a:schemeClr val="accent2">
              <a:lumMod val="75000"/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5257800"/>
            <a:ext cx="990600" cy="4572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30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52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FFFF00"/>
                </a:solidFill>
              </a:rPr>
              <a:t>Chi-Square</a:t>
            </a:r>
            <a:r>
              <a:rPr lang="en-US" sz="3600" dirty="0" smtClean="0"/>
              <a:t> (</a:t>
            </a:r>
            <a:r>
              <a:rPr lang="en-US" b="1" dirty="0" smtClean="0">
                <a:solidFill>
                  <a:srgbClr val="FFFF00"/>
                </a:solidFill>
                <a:latin typeface="Amienne" pitchFamily="82" charset="0"/>
              </a:rPr>
              <a:t>X</a:t>
            </a:r>
            <a:r>
              <a:rPr lang="en-US" sz="3600" b="1" baseline="30000" dirty="0" smtClean="0">
                <a:solidFill>
                  <a:srgbClr val="FFFF00"/>
                </a:solidFill>
              </a:rPr>
              <a:t>2</a:t>
            </a:r>
            <a:r>
              <a:rPr lang="en-US" sz="3600" dirty="0" smtClean="0"/>
              <a:t>) </a:t>
            </a:r>
            <a:r>
              <a:rPr lang="en-US" sz="3600" b="1" dirty="0" smtClean="0">
                <a:solidFill>
                  <a:srgbClr val="FFFF00"/>
                </a:solidFill>
              </a:rPr>
              <a:t>Test</a:t>
            </a:r>
            <a:r>
              <a:rPr lang="en-US" sz="3600" dirty="0" smtClean="0"/>
              <a:t> is used to examine the </a:t>
            </a:r>
            <a:r>
              <a:rPr lang="en-US" sz="3600" dirty="0"/>
              <a:t>difference between an actual sample and </a:t>
            </a:r>
            <a:r>
              <a:rPr lang="en-US" sz="3600" dirty="0" smtClean="0"/>
              <a:t>a hypothetical sample that would be </a:t>
            </a:r>
            <a:r>
              <a:rPr lang="en-US" sz="3600" dirty="0"/>
              <a:t>expected due </a:t>
            </a:r>
            <a:r>
              <a:rPr lang="en-US" sz="3600" dirty="0" smtClean="0"/>
              <a:t>to chance. </a:t>
            </a:r>
            <a:endParaRPr lang="en-US" sz="3600" dirty="0"/>
          </a:p>
        </p:txBody>
      </p:sp>
      <p:pic>
        <p:nvPicPr>
          <p:cNvPr id="5122" name="Picture 2" descr="http://fc06.deviantart.net/fs71/i/2010/141/d/7/Dice_Roller_by_carrybag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419600"/>
            <a:ext cx="1942454" cy="1524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6019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Probably due to chance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572000"/>
            <a:ext cx="262799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33800" y="5791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Possibly due to chance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886200"/>
            <a:ext cx="2514600" cy="208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705600" y="5943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Probably not due to chance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14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Using Chi-Square, it is possible to discern whether experimental results are  valid, or whether they are probably due to chance alone.</a:t>
            </a:r>
            <a:endParaRPr lang="en-US" dirty="0"/>
          </a:p>
        </p:txBody>
      </p:sp>
      <p:pic>
        <p:nvPicPr>
          <p:cNvPr id="4098" name="Picture 2" descr="http://filebox.vt.edu/users/jamonroe/5116/week7/xdi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276600"/>
            <a:ext cx="4909930" cy="2823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718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Chi-Square test compares two rival hypotheses (the </a:t>
            </a:r>
            <a:r>
              <a:rPr lang="en-US" b="1" dirty="0" smtClean="0">
                <a:solidFill>
                  <a:srgbClr val="FFFF00"/>
                </a:solidFill>
              </a:rPr>
              <a:t>null hypothesis </a:t>
            </a:r>
            <a:r>
              <a:rPr lang="en-US" dirty="0" smtClean="0"/>
              <a:t>and an </a:t>
            </a:r>
            <a:r>
              <a:rPr lang="en-US" b="1" dirty="0" smtClean="0">
                <a:solidFill>
                  <a:srgbClr val="FFFF00"/>
                </a:solidFill>
              </a:rPr>
              <a:t>alternative hypothesis</a:t>
            </a:r>
            <a:r>
              <a:rPr lang="en-US" dirty="0" smtClean="0"/>
              <a:t>) to see which hypothesis is best supported by the data.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124200"/>
            <a:ext cx="45434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Establishing a </a:t>
            </a:r>
            <a:r>
              <a:rPr lang="en-US" b="1" dirty="0">
                <a:solidFill>
                  <a:srgbClr val="FFFF00"/>
                </a:solidFill>
              </a:rPr>
              <a:t>n</a:t>
            </a:r>
            <a:r>
              <a:rPr lang="en-US" b="1" dirty="0" smtClean="0">
                <a:solidFill>
                  <a:srgbClr val="FFFF00"/>
                </a:solidFill>
              </a:rPr>
              <a:t>ull </a:t>
            </a:r>
            <a:r>
              <a:rPr lang="en-US" b="1" dirty="0">
                <a:solidFill>
                  <a:srgbClr val="FFFF00"/>
                </a:solidFill>
              </a:rPr>
              <a:t>h</a:t>
            </a:r>
            <a:r>
              <a:rPr lang="en-US" b="1" dirty="0" smtClean="0">
                <a:solidFill>
                  <a:srgbClr val="FFFF00"/>
                </a:solidFill>
              </a:rPr>
              <a:t>ypothesis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FF00"/>
                </a:solidFill>
              </a:rPr>
              <a:t>H</a:t>
            </a:r>
            <a:r>
              <a:rPr lang="en-US" b="1" baseline="-25000" dirty="0" smtClean="0">
                <a:solidFill>
                  <a:srgbClr val="FFFF00"/>
                </a:solidFill>
              </a:rPr>
              <a:t>0</a:t>
            </a:r>
            <a:r>
              <a:rPr lang="en-US" dirty="0" smtClean="0"/>
              <a:t>) and an </a:t>
            </a:r>
            <a:r>
              <a:rPr lang="en-US" b="1" dirty="0">
                <a:solidFill>
                  <a:srgbClr val="FFFF00"/>
                </a:solidFill>
              </a:rPr>
              <a:t>a</a:t>
            </a:r>
            <a:r>
              <a:rPr lang="en-US" b="1" dirty="0" smtClean="0">
                <a:solidFill>
                  <a:srgbClr val="FFFF00"/>
                </a:solidFill>
              </a:rPr>
              <a:t>lternative </a:t>
            </a:r>
            <a:r>
              <a:rPr lang="en-US" b="1" dirty="0">
                <a:solidFill>
                  <a:srgbClr val="FFFF00"/>
                </a:solidFill>
              </a:rPr>
              <a:t>h</a:t>
            </a:r>
            <a:r>
              <a:rPr lang="en-US" b="1" dirty="0" smtClean="0">
                <a:solidFill>
                  <a:srgbClr val="FFFF00"/>
                </a:solidFill>
              </a:rPr>
              <a:t>ypothesis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FF00"/>
                </a:solidFill>
              </a:rPr>
              <a:t>H</a:t>
            </a:r>
            <a:r>
              <a:rPr lang="en-US" b="1" baseline="-25000" dirty="0" smtClean="0">
                <a:solidFill>
                  <a:srgbClr val="FFFF00"/>
                </a:solidFill>
              </a:rPr>
              <a:t>A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752600"/>
            <a:ext cx="7162800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dirty="0" smtClean="0"/>
              <a:t>  A null hypothesis states that there is </a:t>
            </a:r>
            <a:r>
              <a:rPr lang="en-US" sz="3200" b="1" dirty="0" smtClean="0"/>
              <a:t>no relationship</a:t>
            </a:r>
            <a:r>
              <a:rPr lang="en-US" sz="3200" dirty="0" smtClean="0"/>
              <a:t> between two variables.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dirty="0" smtClean="0"/>
              <a:t>  The finding probably occurred by chance.  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43000" y="4114800"/>
            <a:ext cx="7162800" cy="25545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dirty="0" smtClean="0"/>
              <a:t>  An alternative hypothesis states that there </a:t>
            </a:r>
            <a:r>
              <a:rPr lang="en-US" sz="3200" b="1" dirty="0" smtClean="0"/>
              <a:t>is</a:t>
            </a:r>
            <a:r>
              <a:rPr lang="en-US" sz="3200" dirty="0" smtClean="0"/>
              <a:t> a relationship between two variables.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 The finding probably did not occur by chance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981200"/>
            <a:ext cx="8229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Example null hypothesis </a:t>
            </a:r>
            <a:r>
              <a:rPr kumimoji="0" lang="en-US" sz="3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(H</a:t>
            </a:r>
            <a:r>
              <a:rPr kumimoji="0" lang="en-US" sz="3800" b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0</a:t>
            </a:r>
            <a:r>
              <a:rPr kumimoji="0" lang="en-US" sz="3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):</a:t>
            </a: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 </a:t>
            </a:r>
            <a:r>
              <a:rPr kumimoji="0" lang="en-US" sz="3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Caslon Pro" pitchFamily="18" charset="0"/>
                <a:ea typeface="+mn-ea"/>
                <a:cs typeface="+mn-cs"/>
              </a:rPr>
              <a:t> </a:t>
            </a:r>
            <a:r>
              <a:rPr lang="en-US" sz="3400" dirty="0"/>
              <a:t>If cheese </a:t>
            </a:r>
            <a:r>
              <a:rPr lang="en-US" sz="3400" dirty="0" smtClean="0"/>
              <a:t>is kept at room temperature for </a:t>
            </a:r>
            <a:r>
              <a:rPr lang="en-US" sz="3400" dirty="0"/>
              <a:t>a week, then it will have </a:t>
            </a:r>
            <a:r>
              <a:rPr lang="en-US" sz="3400" dirty="0" smtClean="0"/>
              <a:t>the same amount of mold </a:t>
            </a:r>
            <a:r>
              <a:rPr lang="en-US" sz="3400" dirty="0"/>
              <a:t>on it </a:t>
            </a:r>
            <a:r>
              <a:rPr lang="en-US" sz="3400" dirty="0" smtClean="0"/>
              <a:t>as the </a:t>
            </a:r>
            <a:r>
              <a:rPr lang="en-US" sz="3400" dirty="0"/>
              <a:t>same amount of cheese kept in a refrigerator for a week.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800" b="1" i="1" dirty="0" smtClean="0">
                <a:latin typeface="Adobe Caslon Pro" pitchFamily="18" charset="0"/>
              </a:rPr>
              <a:t>Example alternative hypothesis </a:t>
            </a:r>
            <a:r>
              <a:rPr lang="en-US" sz="3800" b="1" dirty="0" smtClean="0">
                <a:latin typeface="Adobe Caslon Pro" pitchFamily="18" charset="0"/>
              </a:rPr>
              <a:t>(H</a:t>
            </a:r>
            <a:r>
              <a:rPr lang="en-US" sz="3800" b="1" baseline="-25000" dirty="0" smtClean="0">
                <a:latin typeface="Adobe Caslon Pro" pitchFamily="18" charset="0"/>
              </a:rPr>
              <a:t>A</a:t>
            </a:r>
            <a:r>
              <a:rPr lang="en-US" sz="3800" b="1" dirty="0" smtClean="0">
                <a:latin typeface="Adobe Caslon Pro" pitchFamily="18" charset="0"/>
              </a:rPr>
              <a:t>):</a:t>
            </a:r>
            <a:r>
              <a:rPr lang="en-US" sz="3800" b="1" i="1" dirty="0" smtClean="0">
                <a:latin typeface="Adobe Caslon Pro" pitchFamily="18" charset="0"/>
              </a:rPr>
              <a:t> </a:t>
            </a:r>
            <a:r>
              <a:rPr lang="en-US" sz="3800" dirty="0"/>
              <a:t> </a:t>
            </a:r>
            <a:r>
              <a:rPr lang="en-US" sz="3400" dirty="0" smtClean="0"/>
              <a:t>If cheese is kept at room temperature for a week, then it will have more mold on it than the same amount of cheese kept in a refrigerator for a week.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</p:txBody>
      </p:sp>
      <p:pic>
        <p:nvPicPr>
          <p:cNvPr id="2050" name="Picture 2" descr="http://i-cdn.apartmenttherapy.com/uimages/kitchen/mol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613835">
            <a:off x="5829496" y="5033052"/>
            <a:ext cx="2844066" cy="176273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en-US" sz="4000" b="1" i="1" dirty="0" smtClean="0">
                <a:latin typeface="Adobe Caslon Pro" pitchFamily="18" charset="0"/>
              </a:rPr>
              <a:t>Example :  </a:t>
            </a:r>
            <a:r>
              <a:rPr lang="en-US" sz="4000" b="1" i="1" dirty="0" smtClean="0">
                <a:solidFill>
                  <a:srgbClr val="FFFF00"/>
                </a:solidFill>
                <a:latin typeface="Adobe Caslon Pro" pitchFamily="18" charset="0"/>
              </a:rPr>
              <a:t>“</a:t>
            </a:r>
            <a:r>
              <a:rPr lang="en-US" sz="4000" i="1" dirty="0" smtClean="0">
                <a:solidFill>
                  <a:srgbClr val="FFFF00"/>
                </a:solidFill>
              </a:rPr>
              <a:t>I </a:t>
            </a:r>
            <a:r>
              <a:rPr lang="en-US" sz="4000" i="1" dirty="0">
                <a:solidFill>
                  <a:srgbClr val="FFFF00"/>
                </a:solidFill>
              </a:rPr>
              <a:t>think my cheese will mold if I leave it out on the counter too long</a:t>
            </a:r>
            <a:r>
              <a:rPr lang="en-US" sz="4000" i="1" dirty="0" smtClean="0">
                <a:solidFill>
                  <a:srgbClr val="FFFF00"/>
                </a:solidFill>
              </a:rPr>
              <a:t>.”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779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goal of the Chi-Square Test is to either </a:t>
            </a:r>
            <a:r>
              <a:rPr lang="en-US" b="1" i="1" dirty="0" smtClean="0"/>
              <a:t>accept</a:t>
            </a:r>
            <a:r>
              <a:rPr lang="en-US" dirty="0" smtClean="0"/>
              <a:t> or </a:t>
            </a:r>
            <a:r>
              <a:rPr lang="en-US" b="1" i="1" dirty="0" smtClean="0"/>
              <a:t>reject</a:t>
            </a:r>
            <a:r>
              <a:rPr lang="en-US" dirty="0" smtClean="0"/>
              <a:t> the null hypothesis.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the null hypothesis is accepted, then there probably is </a:t>
            </a:r>
            <a:r>
              <a:rPr lang="en-US" sz="2800" b="1" dirty="0" smtClean="0"/>
              <a:t>no relationship </a:t>
            </a:r>
            <a:r>
              <a:rPr lang="en-US" sz="2800" dirty="0" smtClean="0"/>
              <a:t>between the two variables and the experimental results were probably due to chance alone.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If the null hypothesis is rejected, then there probably </a:t>
            </a:r>
            <a:r>
              <a:rPr lang="en-US" sz="2800" b="1" dirty="0" smtClean="0"/>
              <a:t>is </a:t>
            </a:r>
            <a:r>
              <a:rPr lang="en-US" sz="2800" dirty="0" smtClean="0"/>
              <a:t>a relationship between the two variables, and the experimental results are probably not due to chance.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Observed and Expected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Observed results </a:t>
            </a:r>
            <a:r>
              <a:rPr lang="en-US" dirty="0" smtClean="0"/>
              <a:t>are what you actually observed in your experiment.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FF00"/>
                </a:solidFill>
              </a:rPr>
              <a:t>Expected results </a:t>
            </a:r>
            <a:r>
              <a:rPr lang="en-US" dirty="0" smtClean="0"/>
              <a:t>are a theoretical prediction of what the data would look like if the experimental results are due only to chance.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How do you get expected results?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590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 are working with a genetics problem, then use the </a:t>
            </a:r>
            <a:r>
              <a:rPr lang="en-US" dirty="0" err="1" smtClean="0"/>
              <a:t>Punnett</a:t>
            </a:r>
            <a:r>
              <a:rPr lang="en-US" dirty="0" smtClean="0"/>
              <a:t> square ratio as your expected result.</a:t>
            </a:r>
          </a:p>
          <a:p>
            <a:r>
              <a:rPr lang="en-US" dirty="0" smtClean="0"/>
              <a:t>If you are working with a another type of problem, use probability.</a:t>
            </a:r>
            <a:endParaRPr lang="en-US" dirty="0"/>
          </a:p>
        </p:txBody>
      </p:sp>
      <p:pic>
        <p:nvPicPr>
          <p:cNvPr id="20482" name="Picture 2" descr="http://www.marshu.com/articles/images-website/articles/presidents-on-coins/quarter-coin-he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724400"/>
            <a:ext cx="1020336" cy="100401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629400" y="6172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P(heads) = .5</a:t>
            </a:r>
            <a:endParaRPr lang="en-US" dirty="0"/>
          </a:p>
        </p:txBody>
      </p:sp>
      <p:sp>
        <p:nvSpPr>
          <p:cNvPr id="20484" name="AutoShape 4" descr="data:image/jpeg;base64,/9j/4AAQSkZJRgABAQAAAQABAAD/2wCEAAkGBxMRERMUExQWFhMVGSEYFxYVGBYbFhkZGBgeGhwYHxcYHyggHR0lHhwYIjEiJissLy4uGB8zODMtOCgtLisBCgoKDg0OGxAQGzckICQ0Njg0LCwtLDQsNDcvLy04LCw0NCwvNCw0LCwsLCwsLCwtLC0sLDYsNDQuLCw0LCwsLP/AABEIAMcA/gMBIgACEQEDEQH/xAAcAAEBAQEBAQEBAQAAAAAAAAAABgUHBAMCAQj/xABUEAACAQMCAgUDDA4HBgcBAAABAgMABBESIQUxBgcTQVEWImEUMjVUcXSBkZOUs9IXIzRCUlNVc5KhscPR0xU2YnKytMEkM4Ki4fBFY4OEo8LxJf/EABgBAQADAQAAAAAAAAAAAAAAAAACAwQB/8QAJxEBAAICAQIGAgMBAAAAAAAAAAECAxEEEiETIjEyQVEzcSNhsRT/2gAMAwEAAhEDEQA/AO40pSgUpSgUpSgUpSgUpSgUpSgUr+E4qe4P0xgu7l4LdZZFQZa4VR6nGRkAOWyxPoBHprm/gUVKUroUpSgUpSgUpSgUpSgVidNeLSWdhcXEQUyRJqUOCVzkDcAg9/jW3Up1qexF7+b/APsKD0W9vxUOuueyKahqC284YrncAmcgHGcHBr83HS5RxCCyWKQmUyB5GR0jXs4y40sy4kJxjzTt491e/h3R+KB9aPcE4IxLdXUq7/2JZGX4cVl9JT//AE+Ef35/8s1BVUpSgUpSgUpSgUpSgUpSgUpSgUpSgVMdKeli22Ei0vIQST65YwORYAjJJyAMjx5CqO5gWRGRxlHUqw33DDBG3oqIv+rSEiQwzSxk7xIRGYYzjlp0BiPdbOO+q8nXryOW3rt6pDpR0wv7lOyQxLE4xJpWSNzuNg+tsA9/I91TcHG5bZjHAWM76WkUPKkMajzRhUcZ5Ludz6BXt6R9CLnPZyJKkxVjHJEzPbyFcEowG6E74JCn3anOFSC1CxzRPFI2+JUKls+GvGdseNZvPHefVltN4jc+ronAell1bJpe57bUc/bYHYp5udKsJQxG33xJrW8v58euh+Ql9H/nemufLfRnG/PvwNzpx/3/ANa/TzLjO2d/DwHpx486q8XL9q4zZPl0Dy7uM+vg+bzeOOfbYr+eXlxt58A/9vN3+5NUGoGTju8cctWeWd/g8K/kcgzy/Zj77048f1eFPFyff+OePkXcvTy4xjXCCe8QS9259dLivO/TafBzM3I+tjRT3DIyp8fTUaWGM7fq8Ac41V+mmQHn8XLORnbPpp4uSfl3/oyKTymnzntrg927qBk+hUFf1ulU+BiSXHf55z/hqSe9Rd87jByM8gTtjP8A3miNPcMiW8Esjyes0o2ggYBbtD5oUZGTnAzSPFme0y5F8tlXY9NLyOfEAkujpLvbuQSI0wC6vgFSCy7HVnlgcxbdGumyX8wiigmXShaZpVKCMggKu/ricnlyxTq86J/0dbntDquZsNO2SVyM6UX+yuoj0kk9+1XW+lZrGpnbdSJiO5X8Izzr+1i9L+JyW1sWi09q7xxIWGVVppVjDEAjIGrPwVNJtV/CKhOPcE4dbZL3fqe9ZS0dzNclZiw5MdbYZM4BXTpxtjFaVz0jmjHD0jWK5lu1cdokmmItHCX1g4PmEjuyQDtnkQqqVL3fSG6JcW1sk5gwLjEwA7QqGaKLzTrdQRnVo9cvicfuXpR23ZJZIs8ksXbgs4WFIy2kF3UMQSdQACnJRvwSQFLSo646aulvbyG2ft3uRaTW4ZTJHLpYkA50sPNVlJIBR1bIFanAuMTSTy29zCsUsarIvZydpG0chZQdRCkMGRgQR3DBNBu0pSgUpSgUpSgUpSgUpSgUpSgV8rm2SVGSRFdGGGVwGVgeYIOxFfWlBzu86nLB3LJJcwg76I5E0DPh2iMQO7GawrnqanGOz4gMf24cH41ff4q7DSuTWJ+EJpX6cVk6oL7uvIT/AMEi/sJonVFfbZuoMeOlyfDPu12qlR6K/R4dXGH6nbxud7Dj80/hj8KvVadSzEr218SoO4jhCsR6Hd2x3c1PKuu0qXTH0eHX6RfAuq/h9qyvoeaRNw1w2vfOQdAAjyO46f11aUpXU9FKUoFZ3SDhK3cDRFmQ5V0dcakkjYOjgHY4ZQcHY8q0aUE06cUeMxEWkblceqQ0r77AsLYquDjJGZCAQOYrx8M6KzQjhC6kIsVdZDlhq1QGNSoxvuQTnGB41Y0oOf8AF+gStcTyra29z6oftC9xNLG0TFQpULHGwdPNDAZU7sM8iHE+ryPVA6QQXPZwC3MUzvCgCuziRGjV8buwKFTkFdxpOroFKCKg6HNHFZrEkMXZ3oupY0LaFXQ6aVYjLsAUGptOognC7KKCLhzi/kuPN7NrdIhudWpJJWO2MYw6758a1aUClKUClKUClKUClKUClKUClKUClKUClKUClKUCsfiXHuzl7GKCa4lA1MsIQKgPLVLKyxhjzC6tRG+Mb1sVJ9F5JAvEYwyerBcTNiTJ2c/7MzhTqMfZCIDB5Lp2K4AbPBeNx3PaKA0c0JCywyACSMkZGQCQVIzh1JVsHBODWnUV0a4hMeKXENwtoZlt0dpbZHDbyMojdnYk4Azj+1VrQKUpQKUpQfiaVUVmdgqqCWZiAABuSSeQFY/D+llpO0SxykvMzKitHKjEoutsq6gqNIJycA92a+PTywaezYKhk0PHK0QGTIkUiu8YXvLKpUA7HNT99xuK54vwns45QV7fMkkLxgE27Zhy4B1gjJXuxQdBpSlApSlApSlApSlApSlApSlApSlApSlApSlApSlApWV5TWXtu2+Wi+tX88prL23bfLRfWoNasvifR62uH1yR5kxp7RGdJNIydJeMhiuSTpJxnevz5TWXtu2+Wi+tTymsvbdt8tF9ag+9lwW3hcyRQxxuQQzIoUsC2o6iPXedk5PeT4mvfWT5TWXtu2+Wi+tTymsvbdt8tF9ag1qVk+U1l7btvlovrU8prL23bfLRfWoNalZPlNZe27b5aL61PKay9t23y0X1qD3X9os0bIxYA96kqwI3BDDcEHvrO4TwNon7Sa4luZACqNKIl0BsasLEqjJwNyCdsDGTn9+U1l7btvlovrU8prL23bfLRfWoNalZPlNZe27b5aL61PKay9t23y0X1qDWpWbB0gtHYIlzAzscKqyxlifAAHJNaVApSoLh10W4/MluzdikObsFmaMzEgJgNkKwH4OAcN3g0F7SlKBSlKBSlKBSlKBSlKBSlKBSlKDmHVH0asp+FxSTWlvLIXly8kMTMcSsBlmUnYbVZ+RvDfaFn83h+rWD1K+xEP5yX6Z6uqDD8jeG+0LP5vD9Wnkbw32hZ/N4fq1uUoMPyN4b7Qs/m8P1azLrgXDUuoLf+jrM9qjsSLeHKCPG5Gnkc490e7VfXLessFbxXRykiopV1IypBbcZP/7VeS8UjcoXv0xtbeRvDfaFn83h+rUX0Z6NWT8a4zG1pbNHGLbs0aGIomqAltKlcLk7nHOrXobxY3dlDKxBkxpkx+Gh0scd2caseDDGRvU90T9nuOe5a/5c1OJ33TidqDyN4b7Qs/m8P1aeRvDfaFn83h+rW5SujD8jeG+0LP5vD9Wnkbw32hZ/N4fq1uUoJLivAOGwvAv9H2RM0mgL2EOrkSWA07gYyfRWj5G8N9oWfzeH6tS/WrFqMO+PNO+cEbjBzkY92trq54xJc2h7aTtJYnKM22ojYqSF25HGe/Hu1XGSJvNPpCL+bpYXS/gVrbXvCGt7aCFmu8ExRRoSOzY4JUDIro9RHWD918G9+fu2q3qxN4+MTMlvM67MsbMp9IUkfrriEpmsJddpKVlQYdmJIm3yxlB2YsxYk8/OJBBrt3Gzi2n/ADT/AOA1xvjSDtn5c984x3emsnJvNZrMM/ItaNTDpXQTpevEonOgxTRECWMkEbjIZT3qcHGcHY1T1xDq/mWLi0R1ECVGjGltKlsFl1AHD+tYAHO7g12+tGO/VXa3HbqrspSlTTKUpQKUpQKUpQKUqWmtxfyXImkkS2tpOzCRytFqYRq7SO6ENgahgBgPNyaCppUv0XRYp5Y4bpJ7UoHjRpzLPE4Ol1BOSYiNBBLEhifGqighepX2Ih/OS/TPVpdXUcQ1SOqLnGXYKM+GT31F9SvsRD+cl+mevbwqOKUXd5cR9qySzRKChkMcVvK0eiOMA7sU1nAyxbG4VQAq45AwDKQVIyCDkEHcEEcxXyN7GJBGZE7Q7hNS6ztn1uc8gT8Fc7uOMwW8N+9iZonkMTdlJDJEsbTzCAzxpMoGTqJIAwTGPTnb47w7h9tALeS2dllUjVFbyzSFhjMjSRqzCTOG1k6iRnORQWFcz6yji5T+4N+7mcfsq26KXSS2cDpK8yadIlkBWR9BKlmDb6sg59NR/Weftif3B+16z8qP45U5/wAcvz1NXB03sX4Eqv3/AH66f3f669nRP2e457lr/lzWV1Mt9uvx6Is/HNWr0T9nuOe5a/5c1bj9sJYp3SF1JIFBZiAoGSScAAbkknkKyuE9J7O6d44LiOR02ZVbcc+7v5HlWf0nJkveHW7bwyNLI69zmFAUVhyKhm1YI5op7qzunvFoYh9utLwpbMkq3NukGlCMHzWdwQPvWGncEjlU1i4pU36puLm7uI4pRDFalFOFVnldkEpDawQI9LIPNw2dW/KvR0Nvpp7UPcFe27WdG0esHZ3MkYVTgEgBQASATjJ3oJ7rPbHZc9wf1EfxFYXVZdFeJXEedng1435o6jP/AD1RdZxwsPuP/ijqS6sGH9Lnbf1M/wAWuH/pWSO3In9M1p1mV3WD918G9+fu2q3qI6wfuvg3vz921W9a2l5OLRF4JlHNo2Ue6VIriNzP2uiT8bGknpOpFbn8Nd5rgMYK29sD97Eq8zzTCbj3Qax8v0hn5Nd02wulCExkjY42wQNw2x+PFf6P4Neie3hlGPtkavgHIBZQSM9+DtX+feNnzCdyR3ed4/FXXOqCbVwe1/shl/RkYVPjT5UeNbtpZV5r2/ihAMsiRgnAMjKoJ8AWNemozp9o9U8L1wmde3kzEFVy3+yy/euQDg77+FaWpTWnGLeZtMU8UjYzpSRGbA78Kc4r2Zqf4XaROspgtTZS6SqymCFXBYHzlAyGwQDg7Has7oFayRXHFElmaeQXCapWVVZs20R9agCjAONvCgsqUpQKUpQKlbyC7tJp3gt1ure4YO0IdElSQoFZsykI0bBBtnIJ2BGcVVKCR4Rwi5/pBLqSKGGH1M8QiiIZ1d5Iny7BFBJCkYGoDs8gnVVdSlBC9SvsRD+cl+mete64JdRzSSWdwkazEM8U8TSRh8YLppdSpbzcjcZBPMmsjqV9iIfzkv0z1dUEvB0RLSXD3U5uPVMQicaRGqqrsyhNByoGsgEknYHOaR8G4iF7I36GIAASepx6pIBGcuX7PJGVzo5HPPeqilBk9FeCixtIrYOXEWoBiMEguzDPpwai+tNvt0Y8U9HcX9IrpVcK6wOKy+rXaWNkCgI8bedhckI6ADzlZi3Ln8FU8iN00qzb6J0qepmA6r6TuLRpn0oHY/qkX460Oifs9xz3LX/Lmvb1WcN7GwV2XTJOzSOMnbfSoweRCKgI8c14uifs9xz3LX/LmrKRqsJUjVYhWca4PHdIqyagY3EkbodLo68mU+OCRvkEEg86wb/oY93bvDe3s06ty0pFEoIwVJWNfOIYAjJxVdSpJovpL9rui4e7tyyoGkt4HuI5kGrKFEjfs5R+HjkV3PJdboPws2tlFEdYw0jgSkGQCWZ5ArkEguAwBIJyQa3qUEH1qNhYPTqHd4p6RU11VwluKSPzCWxB8fPkjxtk/gH4q/PWtxGYXSAoy9mraFzlZY9QLOvgwwuR6PTVD1P8PXsZrkoVeV9AyCD2SAFfMPLLMx9wis0RvNtn1M5Xr6wfuvg3vz921W9RHWD918G9+fu2q3rS0FcT4+mZXI/HTj4rpwe+u2VxPpGPtj8v99N+D7ak7/g5Vl5ftj9s/J9ie4kCYyMDGx3BP4XprqXUqMcJiHhJL9K1cr4mfMY7beGk7710/qP9ix+ek/xU4vpKHGdArJ4twkzXFnKGAFtI7kHOW1wvFgeG75+CtavDxjiqW0etwzEnCRxjVLIx+9RPvj3+AAJOACa1Nb3Vk8J4SYbi8lLAi5kVwBzUJCkWD47pn4a8qdJSksUdzby24mbRHIxjaMueSMyMdDNyUHmdhvVBQKUpQKUpQKUpQKUpQQvUr7EQ/nJfpnq6riHV10f4rNYI9rxIW8JeTTEYVbSRIwPnEd5yfhqm8kuO/llfm6fwoOk0rm3klx38sr83T+FPJLjv5ZX5un8KDpNRnT7o2900UkYyRhGAxqA15DAnbbJO/orJ8kuO/llfm6fwr5z9GOOIpZ+NIqgZLGCMADxJIqNqxaNS5MRMal0e0tlijSNBhUAUD0AYqJ6J+z3HPctf8ua8I6J8dP8A4yvyCfwqZsOjvFk4vdQpxMLcSQRzyzdiuHCnskXSRsQO8VJ13Clc28kuO/llfm6fwp5Jcd/LK/N0/hQdJpXNvJLjv5ZX5un8KeSXHfyyvzdP4UG/1g8Ca6gDIAzxasIRnUGABH6h+utno/wxba3jiXPmjLFsFix3YkjYnNQc/RrjaAFuNIoJCgmCMbnYDl319PJLjv5ZX5un8KjFY6upzUb20usH7r4N78/dtVvXHuJcF4jb3/Cje3wukN1hVEappbQfOyBvttXYak6VxPpHntXG+e2m7zyN0/8A37hrtlcU6R7zuMbCWU9/tl/9c/trJy/bH7Z+T7U3xSTMZBORjlv6e/FdT6kkxwiI/hSSn/5WH7BXKeNyYjJIIGPTn9u1do6r+Hm34VaIy6WKayMg/wC8YvnIJG4INd40dpR4yqqW6RyiPiPDpZSFhAmTU3rFmkEYj35KxUSqGOPXFc+dg1NfC8tI5kMcqLIjc0dQynByMg7bEA/BWpqR/WBxOS2UNJ6jlhaWNYoJo3aRiXRSwJfTlSWbOnbA768cluFm45dKhee3YSQAlyokTh6aSIwcajqIyNyDjNVcXRWyUEC2i372QM3MHZmyRuqnY81B51owWcaNI6qA0pDSEc2IUKCf+EAfBQcw4PHKkljcJZzJLK6LLdSXdswuUkA1l1WUtJhcugUeboGAFGK/PFEkvZb5prGeYwTukMyXEEXqURBSkkayyKY2OFlLkYbK81AFdGs+AW0UhljhRZDnzgNxq548M+il/wAAtp5BJLCjuMDLDmByB8R6DQRFrZG+vrT1Yo1Pw0tNGjeY5MyZUlSdSZ3xnBwOdbvV95q3sIJ7K3vHhhUknRGI43CAnfSC7YB5DA5ACqT1FH2om0DtQnZh/vtBYMV9zIB+ClpZRxGQxoFMjmR8ffOQAWPpwAPgoPRSlKBSlKCF6lfYiH85L9M9XVQvUr7EQ/nJfpnq6oFKUoFT/TyZ1sZtB0lxo1DmA2xI9OP21QVPdOx/sb+6P1VDJOqTP9OW7ROnn6C9JUu4zF2fZSwAKUzlSnJXQnBK7Y3Gx8dic+z/AKyXHvBPpjUl0K4n2HE4Fz5s4MTbd+C68u/KgZ/temq2z/rJce8E+mNRw3m9ImUMV+qu1zSlKtWFKUoM7iVuZWVNWFXD4xkFgwK59Axy9Por02txr1AjDKcEZyN9wQe8H/Q+FfiVsTKPwkP/AClfrV51JF2PwXiPxow/0Y1TN5jJEfaURuE31g/dfBvfn7tqt6iOsH7r4N78/dtVvVyLx8ZuzDBLIoBZEJUHkWxsDy2ziuDW9/2wAkKtcIWWYnG8hlYswAOMMTnbbztqv+s2yu4pGubd27KWH1POqxiTQFZnSbGc4GpgSOW2QQduTcVuM67qPSro2mdVxol8714x3YIYeG432rLyNW7M/I7xp6uJWElzIkEADSy4VASAM8zuTyAGTjljlX+jOGWnYwxRZz2aKmfHSoXP6q4n1RQtdcTS5eN1SKJuyY+tZiNBIbbVhWbuI87xFd1qzBXpolgrqpSlKuXFKUoFKUoFKUoFKVKQ273U93I88kRt5THCqO6xqBEj65IwwWXLMT522Bj00FXSp7q9uXl4XZPIzO7QqWdyWZjjmWO5NUNBC9SvsRD+cl+meqji/FuxMcaRtLPLns4lwNlxqdmOyIuVyx72UAEkAy/Ur7EQ/nJfpnr3X1wlrxZZZmCR3NusEbtsnaxSu5jZjsrMsgKjPndm/gMh67bpFIk8NvdwCGSfV2LRyGWJii6ihcohR8AkArggbEnIG606hgpZQx3AJGSPHHwH4qhuI8ZnhvbdBfQzJNOF7BIF1RxOWxqlEpI5aQ2nziDyrystlp4lJxAxC6ill+2S6RNFE2fU3ZN65Ro0ldH35b7/AFUHRUcEAggg7gjkR7tY/TCINaODyyn65FH+tfLoB7F2HvaL6Ja+3S/7jk91PpFqGT2y5Po4tExF3YkEbXMO+3IzICMe5muk2f8AWS494J9Ma5kik3llzybmHx3HbIa6bZ/1kuPeCfTGquL+OFHG9q1ubhI0Z3ZURQWZmICqBuSSdgB41gWPTS3lkij0zxvM+iITQvGZBoZ9a68akAXcjkXTIGoZ+/TfhhuuH3UAdUaSMqrOcIDzGT3AnAz3Z7+VT1/xme5u+GK1lPCqXJMry6NKyC1mAjXST2inLHtBhfNHjtoaG3e9MraKSVSJmWEEyTJE7QIyrrKGYDSGAxzOASATnatuxulmijlXOmRQ652OGAIyPHBrn11dTWdhe2q2ss/3Q0c0fZ9i6Ss8jFnLeYyF2Qock9nkZzgWvRhCtlagggiCMEEYIIjXYg8jQfW6/wB/D/dcf4T/AKV8rna4g356h7uVJx+rPwV9bk/b4h/Zcj/k/j+uvncHNxAMctTe4ApXPxsPjrLl/JVOqa6wfuvg3vz921W9RHWD918G9+fu2q3rUg/hFf5+4v0fjj9UQoCsbySAeAxMUwABgABQMeiv9BVC9YnRcTKJYYyZZHWObTqOUYGMSaRyZGKZcbhA2dhtRyKTavl9YQyUm0dpfDqs4TlWu2QqCoitlOcLCACWUdwc493swfCug14+D2zRW8MbkM6RqrFdgSqgEgeGRXsq6sajSVY1GilKV10pSlApSlApSlAqG6ScKkkuJD6hllV8Avb3KwxypoC6LlC4LAEkZAbzcbbYq5pQZnRjhXqOzt7fVqMMaoW5ZIG5x3DOa06UoIXqV9iIfzkv0z1aXdpHKhSVFkQ7FXUMpHLcHY1F9SvsRD+cl+merqg8Nnwe3hXRFBFGmQ2lI0VdQOQ2FGMg4OaxeJdHp5JWbNrICW7OSeDVcQLIullRwcEeuxnGxAOcZNRSg+FjaJDFHFGNMcahEXwVRgD4hU11k8VWGykB3JKagDuqa8l8c8eafiNVlSPWNwBLi3MuCJofWMvPSXXUCO8YBOe7flk5jf2y5b0lz/oVZmfidqRhkjBmfO3mhCqkePntGatbP+slx7wT6Y1ndTnAOxFxP3OxRTk40q5bAGcALkL7ob0Vo2f9ZLj3gn0xqGGuqRpXhr010s720SaN4pFDRyKVdTyKsMEfFWXwno1FbyGQSTyt97280kqxg8xGrkhcjbI3wMeOdqlWrWBc9EYHm7TXOqk5eBJpFt5CTkl4QdLau8Ywe+t+lKDHuLxTcphl0orI/wCErsU0g+A2Pxr419IgWuie5I8fCzD6pr58Usk7ZJD5qsCrnA0kldKhj3czv3kKDyWv1wGxCgy5ZnkA85ySSoGxxkhc88DlsO6qJp1ZImfhOJ1Ce6wfuvg3vz921W9RHWD918G9+fu2q3q9ApSlApSlApSlApSlApSlApSlApSlApSlBwXoF1s2nDrJbaWKdnR5CTGIyvnSMwxqcHkfCqL7Pdh+Iuv0Yf5lKUD7Pdh+Iuv0Yf5lPs92H4i6/Rh/mUpQPs92H4i6/Rh/mU+z3YfiLr9GH+ZSlB5rDrt4ZAmiO2ulXJONMXMnJP8AvKxYOtyzXi0t6YrjsntlgC4j16lk1Eka8Yx6aUoKP7Pdh+Iuv0Yf5lPs92H4i6/Rh/mUpQPs92H4i6/Rh/mU+z3YfiLr9GH+ZSlB+JuvbhzqVa3uiCMEaYuR/wDUpF178OUBVt7oAcvNi/mUpQeC46x7bi3EOFRwRzI0dyHJlCAEFCNtLHeu1U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xMRERMUExQWFhMVGSEYFxYVGBYbFhkZGBgeGhwYHxcYHyggHR0lHhwYIjEiJissLy4uGB8zODMtOCgtLisBCgoKDg0OGxAQGzckICQ0Njg0LCwtLDQsNDcvLy04LCw0NCwvNCw0LCwsLCwsLCwtLC0sLDYsNDQuLCw0LCwsLP/AABEIAMcA/gMBIgACEQEDEQH/xAAcAAEBAQEBAQEBAQAAAAAAAAAABgUHBAMCAQj/xABUEAACAQMCAgUDDA4HBgcBAAABAgMABBESIQUxBgcTQVEWImEUMjVUcXSBkZOUs9IXIzRCUlNVc5KhscPR0xU2YnKytMEkM4Ki4fBFY4OEo8LxJf/EABgBAQADAQAAAAAAAAAAAAAAAAACAwQB/8QAJxEBAAICAQIGAgMBAAAAAAAAAAECAxEEEiETIjEyQVEzcSNhsRT/2gAMAwEAAhEDEQA/AO40pSgUpSgUpSgUpSgUpSgUpSgUr+E4qe4P0xgu7l4LdZZFQZa4VR6nGRkAOWyxPoBHprm/gUVKUroUpSgUpSgUpSgUpSgVidNeLSWdhcXEQUyRJqUOCVzkDcAg9/jW3Up1qexF7+b/APsKD0W9vxUOuueyKahqC284YrncAmcgHGcHBr83HS5RxCCyWKQmUyB5GR0jXs4y40sy4kJxjzTt491e/h3R+KB9aPcE4IxLdXUq7/2JZGX4cVl9JT//AE+Ef35/8s1BVUpSgUpSgUpSgUpSgUpSgUpSgUpSgVMdKeli22Ei0vIQST65YwORYAjJJyAMjx5CqO5gWRGRxlHUqw33DDBG3oqIv+rSEiQwzSxk7xIRGYYzjlp0BiPdbOO+q8nXryOW3rt6pDpR0wv7lOyQxLE4xJpWSNzuNg+tsA9/I91TcHG5bZjHAWM76WkUPKkMajzRhUcZ5Ludz6BXt6R9CLnPZyJKkxVjHJEzPbyFcEowG6E74JCn3anOFSC1CxzRPFI2+JUKls+GvGdseNZvPHefVltN4jc+ronAell1bJpe57bUc/bYHYp5udKsJQxG33xJrW8v58euh+Ql9H/nemufLfRnG/PvwNzpx/3/ANa/TzLjO2d/DwHpx486q8XL9q4zZPl0Dy7uM+vg+bzeOOfbYr+eXlxt58A/9vN3+5NUGoGTju8cctWeWd/g8K/kcgzy/Zj77048f1eFPFyff+OePkXcvTy4xjXCCe8QS9259dLivO/TafBzM3I+tjRT3DIyp8fTUaWGM7fq8Ac41V+mmQHn8XLORnbPpp4uSfl3/oyKTymnzntrg927qBk+hUFf1ulU+BiSXHf55z/hqSe9Rd87jByM8gTtjP8A3miNPcMiW8Esjyes0o2ggYBbtD5oUZGTnAzSPFme0y5F8tlXY9NLyOfEAkujpLvbuQSI0wC6vgFSCy7HVnlgcxbdGumyX8wiigmXShaZpVKCMggKu/ricnlyxTq86J/0dbntDquZsNO2SVyM6UX+yuoj0kk9+1XW+lZrGpnbdSJiO5X8Izzr+1i9L+JyW1sWi09q7xxIWGVVppVjDEAjIGrPwVNJtV/CKhOPcE4dbZL3fqe9ZS0dzNclZiw5MdbYZM4BXTpxtjFaVz0jmjHD0jWK5lu1cdokmmItHCX1g4PmEjuyQDtnkQqqVL3fSG6JcW1sk5gwLjEwA7QqGaKLzTrdQRnVo9cvicfuXpR23ZJZIs8ksXbgs4WFIy2kF3UMQSdQACnJRvwSQFLSo646aulvbyG2ft3uRaTW4ZTJHLpYkA50sPNVlJIBR1bIFanAuMTSTy29zCsUsarIvZydpG0chZQdRCkMGRgQR3DBNBu0pSgUpSgUpSgUpSgUpSgUpSgV8rm2SVGSRFdGGGVwGVgeYIOxFfWlBzu86nLB3LJJcwg76I5E0DPh2iMQO7GawrnqanGOz4gMf24cH41ff4q7DSuTWJ+EJpX6cVk6oL7uvIT/AMEi/sJonVFfbZuoMeOlyfDPu12qlR6K/R4dXGH6nbxud7Dj80/hj8KvVadSzEr218SoO4jhCsR6Hd2x3c1PKuu0qXTH0eHX6RfAuq/h9qyvoeaRNw1w2vfOQdAAjyO46f11aUpXU9FKUoFZ3SDhK3cDRFmQ5V0dcakkjYOjgHY4ZQcHY8q0aUE06cUeMxEWkblceqQ0r77AsLYquDjJGZCAQOYrx8M6KzQjhC6kIsVdZDlhq1QGNSoxvuQTnGB41Y0oOf8AF+gStcTyra29z6oftC9xNLG0TFQpULHGwdPNDAZU7sM8iHE+ryPVA6QQXPZwC3MUzvCgCuziRGjV8buwKFTkFdxpOroFKCKg6HNHFZrEkMXZ3oupY0LaFXQ6aVYjLsAUGptOognC7KKCLhzi/kuPN7NrdIhudWpJJWO2MYw6758a1aUClKUClKUClKUClKUClKUClKUClKUClKUClKUCsfiXHuzl7GKCa4lA1MsIQKgPLVLKyxhjzC6tRG+Mb1sVJ9F5JAvEYwyerBcTNiTJ2c/7MzhTqMfZCIDB5Lp2K4AbPBeNx3PaKA0c0JCywyACSMkZGQCQVIzh1JVsHBODWnUV0a4hMeKXENwtoZlt0dpbZHDbyMojdnYk4Azj+1VrQKUpQKUpQfiaVUVmdgqqCWZiAABuSSeQFY/D+llpO0SxykvMzKitHKjEoutsq6gqNIJycA92a+PTywaezYKhk0PHK0QGTIkUiu8YXvLKpUA7HNT99xuK54vwns45QV7fMkkLxgE27Zhy4B1gjJXuxQdBpSlApSlApSlApSlApSlApSlApSlApSlApSlApSlApWV5TWXtu2+Wi+tX88prL23bfLRfWoNasvifR62uH1yR5kxp7RGdJNIydJeMhiuSTpJxnevz5TWXtu2+Wi+tTymsvbdt8tF9ag+9lwW3hcyRQxxuQQzIoUsC2o6iPXedk5PeT4mvfWT5TWXtu2+Wi+tTymsvbdt8tF9ag1qVk+U1l7btvlovrU8prL23bfLRfWoNalZPlNZe27b5aL61PKay9t23y0X1qD3X9os0bIxYA96kqwI3BDDcEHvrO4TwNon7Sa4luZACqNKIl0BsasLEqjJwNyCdsDGTn9+U1l7btvlovrU8prL23bfLRfWoNalZPlNZe27b5aL61PKay9t23y0X1qDWpWbB0gtHYIlzAzscKqyxlifAAHJNaVApSoLh10W4/MluzdikObsFmaMzEgJgNkKwH4OAcN3g0F7SlKBSlKBSlKBSlKBSlKBSlKBSlKDmHVH0asp+FxSTWlvLIXly8kMTMcSsBlmUnYbVZ+RvDfaFn83h+rWD1K+xEP5yX6Z6uqDD8jeG+0LP5vD9Wnkbw32hZ/N4fq1uUoMPyN4b7Qs/m8P1azLrgXDUuoLf+jrM9qjsSLeHKCPG5Gnkc490e7VfXLessFbxXRykiopV1IypBbcZP/7VeS8UjcoXv0xtbeRvDfaFn83h+rUX0Z6NWT8a4zG1pbNHGLbs0aGIomqAltKlcLk7nHOrXobxY3dlDKxBkxpkx+Gh0scd2caseDDGRvU90T9nuOe5a/5c1OJ33TidqDyN4b7Qs/m8P1aeRvDfaFn83h+rW5SujD8jeG+0LP5vD9Wnkbw32hZ/N4fq1uUoJLivAOGwvAv9H2RM0mgL2EOrkSWA07gYyfRWj5G8N9oWfzeH6tS/WrFqMO+PNO+cEbjBzkY92trq54xJc2h7aTtJYnKM22ojYqSF25HGe/Hu1XGSJvNPpCL+bpYXS/gVrbXvCGt7aCFmu8ExRRoSOzY4JUDIro9RHWD918G9+fu2q3qxN4+MTMlvM67MsbMp9IUkfrriEpmsJddpKVlQYdmJIm3yxlB2YsxYk8/OJBBrt3Gzi2n/ADT/AOA1xvjSDtn5c984x3emsnJvNZrMM/ItaNTDpXQTpevEonOgxTRECWMkEbjIZT3qcHGcHY1T1xDq/mWLi0R1ECVGjGltKlsFl1AHD+tYAHO7g12+tGO/VXa3HbqrspSlTTKUpQKUpQKUpQKUqWmtxfyXImkkS2tpOzCRytFqYRq7SO6ENgahgBgPNyaCppUv0XRYp5Y4bpJ7UoHjRpzLPE4Ol1BOSYiNBBLEhifGqighepX2Ih/OS/TPVpdXUcQ1SOqLnGXYKM+GT31F9SvsRD+cl+mevbwqOKUXd5cR9qySzRKChkMcVvK0eiOMA7sU1nAyxbG4VQAq45AwDKQVIyCDkEHcEEcxXyN7GJBGZE7Q7hNS6ztn1uc8gT8Fc7uOMwW8N+9iZonkMTdlJDJEsbTzCAzxpMoGTqJIAwTGPTnb47w7h9tALeS2dllUjVFbyzSFhjMjSRqzCTOG1k6iRnORQWFcz6yji5T+4N+7mcfsq26KXSS2cDpK8yadIlkBWR9BKlmDb6sg59NR/Weftif3B+16z8qP45U5/wAcvz1NXB03sX4Eqv3/AH66f3f669nRP2e457lr/lzWV1Mt9uvx6Is/HNWr0T9nuOe5a/5c1bj9sJYp3SF1JIFBZiAoGSScAAbkknkKyuE9J7O6d44LiOR02ZVbcc+7v5HlWf0nJkveHW7bwyNLI69zmFAUVhyKhm1YI5op7qzunvFoYh9utLwpbMkq3NukGlCMHzWdwQPvWGncEjlU1i4pU36puLm7uI4pRDFalFOFVnldkEpDawQI9LIPNw2dW/KvR0Nvpp7UPcFe27WdG0esHZ3MkYVTgEgBQASATjJ3oJ7rPbHZc9wf1EfxFYXVZdFeJXEedng1435o6jP/AD1RdZxwsPuP/ijqS6sGH9Lnbf1M/wAWuH/pWSO3In9M1p1mV3WD918G9+fu2q3qI6wfuvg3vz921W9a2l5OLRF4JlHNo2Ue6VIriNzP2uiT8bGknpOpFbn8Nd5rgMYK29sD97Eq8zzTCbj3Qax8v0hn5Nd02wulCExkjY42wQNw2x+PFf6P4Neie3hlGPtkavgHIBZQSM9+DtX+feNnzCdyR3ed4/FXXOqCbVwe1/shl/RkYVPjT5UeNbtpZV5r2/ihAMsiRgnAMjKoJ8AWNemozp9o9U8L1wmde3kzEFVy3+yy/euQDg77+FaWpTWnGLeZtMU8UjYzpSRGbA78Kc4r2Zqf4XaROspgtTZS6SqymCFXBYHzlAyGwQDg7Has7oFayRXHFElmaeQXCapWVVZs20R9agCjAONvCgsqUpQKUpQKlbyC7tJp3gt1ure4YO0IdElSQoFZsykI0bBBtnIJ2BGcVVKCR4Rwi5/pBLqSKGGH1M8QiiIZ1d5Iny7BFBJCkYGoDs8gnVVdSlBC9SvsRD+cl+mete64JdRzSSWdwkazEM8U8TSRh8YLppdSpbzcjcZBPMmsjqV9iIfzkv0z1dUEvB0RLSXD3U5uPVMQicaRGqqrsyhNByoGsgEknYHOaR8G4iF7I36GIAASepx6pIBGcuX7PJGVzo5HPPeqilBk9FeCixtIrYOXEWoBiMEguzDPpwai+tNvt0Y8U9HcX9IrpVcK6wOKy+rXaWNkCgI8bedhckI6ADzlZi3Ln8FU8iN00qzb6J0qepmA6r6TuLRpn0oHY/qkX460Oifs9xz3LX/Lmvb1WcN7GwV2XTJOzSOMnbfSoweRCKgI8c14uifs9xz3LX/LmrKRqsJUjVYhWca4PHdIqyagY3EkbodLo68mU+OCRvkEEg86wb/oY93bvDe3s06ty0pFEoIwVJWNfOIYAjJxVdSpJovpL9rui4e7tyyoGkt4HuI5kGrKFEjfs5R+HjkV3PJdboPws2tlFEdYw0jgSkGQCWZ5ArkEguAwBIJyQa3qUEH1qNhYPTqHd4p6RU11VwluKSPzCWxB8fPkjxtk/gH4q/PWtxGYXSAoy9mraFzlZY9QLOvgwwuR6PTVD1P8PXsZrkoVeV9AyCD2SAFfMPLLMx9wis0RvNtn1M5Xr6wfuvg3vz921W9RHWD918G9+fu2q3rS0FcT4+mZXI/HTj4rpwe+u2VxPpGPtj8v99N+D7ak7/g5Vl5ftj9s/J9ie4kCYyMDGx3BP4XprqXUqMcJiHhJL9K1cr4mfMY7beGk7710/qP9ix+ek/xU4vpKHGdArJ4twkzXFnKGAFtI7kHOW1wvFgeG75+CtavDxjiqW0etwzEnCRxjVLIx+9RPvj3+AAJOACa1Nb3Vk8J4SYbi8lLAi5kVwBzUJCkWD47pn4a8qdJSksUdzby24mbRHIxjaMueSMyMdDNyUHmdhvVBQKUpQKUpQKUpQKUpQQvUr7EQ/nJfpnq6riHV10f4rNYI9rxIW8JeTTEYVbSRIwPnEd5yfhqm8kuO/llfm6fwoOk0rm3klx38sr83T+FPJLjv5ZX5un8KDpNRnT7o2900UkYyRhGAxqA15DAnbbJO/orJ8kuO/llfm6fwr5z9GOOIpZ+NIqgZLGCMADxJIqNqxaNS5MRMal0e0tlijSNBhUAUD0AYqJ6J+z3HPctf8ua8I6J8dP8A4yvyCfwqZsOjvFk4vdQpxMLcSQRzyzdiuHCnskXSRsQO8VJ13Clc28kuO/llfm6fwp5Jcd/LK/N0/hQdJpXNvJLjv5ZX5un8KeSXHfyyvzdP4UG/1g8Ca6gDIAzxasIRnUGABH6h+utno/wxba3jiXPmjLFsFix3YkjYnNQc/RrjaAFuNIoJCgmCMbnYDl319PJLjv5ZX5un8KjFY6upzUb20usH7r4N78/dtVvXHuJcF4jb3/Cje3wukN1hVEappbQfOyBvttXYak6VxPpHntXG+e2m7zyN0/8A37hrtlcU6R7zuMbCWU9/tl/9c/trJy/bH7Z+T7U3xSTMZBORjlv6e/FdT6kkxwiI/hSSn/5WH7BXKeNyYjJIIGPTn9u1do6r+Hm34VaIy6WKayMg/wC8YvnIJG4INd40dpR4yqqW6RyiPiPDpZSFhAmTU3rFmkEYj35KxUSqGOPXFc+dg1NfC8tI5kMcqLIjc0dQynByMg7bEA/BWpqR/WBxOS2UNJ6jlhaWNYoJo3aRiXRSwJfTlSWbOnbA768cluFm45dKhee3YSQAlyokTh6aSIwcajqIyNyDjNVcXRWyUEC2i372QM3MHZmyRuqnY81B51owWcaNI6qA0pDSEc2IUKCf+EAfBQcw4PHKkljcJZzJLK6LLdSXdswuUkA1l1WUtJhcugUeboGAFGK/PFEkvZb5prGeYwTukMyXEEXqURBSkkayyKY2OFlLkYbK81AFdGs+AW0UhljhRZDnzgNxq548M+il/wAAtp5BJLCjuMDLDmByB8R6DQRFrZG+vrT1Yo1Pw0tNGjeY5MyZUlSdSZ3xnBwOdbvV95q3sIJ7K3vHhhUknRGI43CAnfSC7YB5DA5ACqT1FH2om0DtQnZh/vtBYMV9zIB+ClpZRxGQxoFMjmR8ffOQAWPpwAPgoPRSlKBSlKCF6lfYiH85L9M9XVQvUr7EQ/nJfpnq6oFKUoFT/TyZ1sZtB0lxo1DmA2xI9OP21QVPdOx/sb+6P1VDJOqTP9OW7ROnn6C9JUu4zF2fZSwAKUzlSnJXQnBK7Y3Gx8dic+z/AKyXHvBPpjUl0K4n2HE4Fz5s4MTbd+C68u/KgZ/temq2z/rJce8E+mNRw3m9ImUMV+qu1zSlKtWFKUoM7iVuZWVNWFXD4xkFgwK59Axy9Por02txr1AjDKcEZyN9wQe8H/Q+FfiVsTKPwkP/AClfrV51JF2PwXiPxow/0Y1TN5jJEfaURuE31g/dfBvfn7tqt6iOsH7r4N78/dtVvVyLx8ZuzDBLIoBZEJUHkWxsDy2ziuDW9/2wAkKtcIWWYnG8hlYswAOMMTnbbztqv+s2yu4pGubd27KWH1POqxiTQFZnSbGc4GpgSOW2QQduTcVuM67qPSro2mdVxol8714x3YIYeG432rLyNW7M/I7xp6uJWElzIkEADSy4VASAM8zuTyAGTjljlX+jOGWnYwxRZz2aKmfHSoXP6q4n1RQtdcTS5eN1SKJuyY+tZiNBIbbVhWbuI87xFd1qzBXpolgrqpSlKuXFKUoFKUoFKUoFKVKQ273U93I88kRt5THCqO6xqBEj65IwwWXLMT522Bj00FXSp7q9uXl4XZPIzO7QqWdyWZjjmWO5NUNBC9SvsRD+cl+meqji/FuxMcaRtLPLns4lwNlxqdmOyIuVyx72UAEkAy/Ur7EQ/nJfpnr3X1wlrxZZZmCR3NusEbtsnaxSu5jZjsrMsgKjPndm/gMh67bpFIk8NvdwCGSfV2LRyGWJii6ihcohR8AkArggbEnIG606hgpZQx3AJGSPHHwH4qhuI8ZnhvbdBfQzJNOF7BIF1RxOWxqlEpI5aQ2nziDyrystlp4lJxAxC6ill+2S6RNFE2fU3ZN65Ro0ldH35b7/AFUHRUcEAggg7gjkR7tY/TCINaODyyn65FH+tfLoB7F2HvaL6Ja+3S/7jk91PpFqGT2y5Po4tExF3YkEbXMO+3IzICMe5muk2f8AWS494J9Ma5kik3llzybmHx3HbIa6bZ/1kuPeCfTGquL+OFHG9q1ubhI0Z3ZURQWZmICqBuSSdgB41gWPTS3lkij0zxvM+iITQvGZBoZ9a68akAXcjkXTIGoZ+/TfhhuuH3UAdUaSMqrOcIDzGT3AnAz3Z7+VT1/xme5u+GK1lPCqXJMry6NKyC1mAjXST2inLHtBhfNHjtoaG3e9MraKSVSJmWEEyTJE7QIyrrKGYDSGAxzOASATnatuxulmijlXOmRQ652OGAIyPHBrn11dTWdhe2q2ss/3Q0c0fZ9i6Ss8jFnLeYyF2Qock9nkZzgWvRhCtlagggiCMEEYIIjXYg8jQfW6/wB/D/dcf4T/AKV8rna4g356h7uVJx+rPwV9bk/b4h/Zcj/k/j+uvncHNxAMctTe4ApXPxsPjrLl/JVOqa6wfuvg3vz921W9RHWD918G9+fu2q3rUg/hFf5+4v0fjj9UQoCsbySAeAxMUwABgABQMeiv9BVC9YnRcTKJYYyZZHWObTqOUYGMSaRyZGKZcbhA2dhtRyKTavl9YQyUm0dpfDqs4TlWu2QqCoitlOcLCACWUdwc493swfCug14+D2zRW8MbkM6RqrFdgSqgEgeGRXsq6sajSVY1GilKV10pSlApSlApSlAqG6ScKkkuJD6hllV8Avb3KwxypoC6LlC4LAEkZAbzcbbYq5pQZnRjhXqOzt7fVqMMaoW5ZIG5x3DOa06UoIXqV9iIfzkv0z1aXdpHKhSVFkQ7FXUMpHLcHY1F9SvsRD+cl+merqg8Nnwe3hXRFBFGmQ2lI0VdQOQ2FGMg4OaxeJdHp5JWbNrICW7OSeDVcQLIullRwcEeuxnGxAOcZNRSg+FjaJDFHFGNMcahEXwVRgD4hU11k8VWGykB3JKagDuqa8l8c8eafiNVlSPWNwBLi3MuCJofWMvPSXXUCO8YBOe7flk5jf2y5b0lz/oVZmfidqRhkjBmfO3mhCqkePntGatbP+slx7wT6Y1ndTnAOxFxP3OxRTk40q5bAGcALkL7ob0Vo2f9ZLj3gn0xqGGuqRpXhr010s720SaN4pFDRyKVdTyKsMEfFWXwno1FbyGQSTyt97280kqxg8xGrkhcjbI3wMeOdqlWrWBc9EYHm7TXOqk5eBJpFt5CTkl4QdLau8Ywe+t+lKDHuLxTcphl0orI/wCErsU0g+A2Pxr419IgWuie5I8fCzD6pr58Usk7ZJD5qsCrnA0kldKhj3czv3kKDyWv1wGxCgy5ZnkA85ySSoGxxkhc88DlsO6qJp1ZImfhOJ1Ce6wfuvg3vz921W9RHWD918G9+fu2q3q9ApSlApSlApSlApSlApSlApSlApSlApSlBwXoF1s2nDrJbaWKdnR5CTGIyvnSMwxqcHkfCqL7Pdh+Iuv0Yf5lKUD7Pdh+Iuv0Yf5lPs92H4i6/Rh/mUpQPs92H4i6/Rh/mU+z3YfiLr9GH+ZSlB5rDrt4ZAmiO2ulXJONMXMnJP8AvKxYOtyzXi0t6YrjsntlgC4j16lk1Eka8Yx6aUoKP7Pdh+Iuv0Yf5lPs92H4i6/Rh/mUpQPs92H4i6/Rh/mU+z3YfiLr9GH+ZSlB+JuvbhzqVa3uiCMEaYuR/wDUpF178OUBVt7oAcvNi/mUpQeC46x7bi3EOFRwRzI0dyHJlCAEFCNtLHeu1U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8" name="AutoShape 8" descr="data:image/jpeg;base64,/9j/4AAQSkZJRgABAQAAAQABAAD/2wCEAAkGBxMRERMUExQWFhMVGSEYFxYVGBYbFhkZGBgeGhwYHxcYHyggHR0lHhwYIjEiJissLy4uGB8zODMtOCgtLisBCgoKDg0OGxAQGzckICQ0Njg0LCwtLDQsNDcvLy04LCw0NCwvNCw0LCwsLCwsLCwtLC0sLDYsNDQuLCw0LCwsLP/AABEIAMcA/gMBIgACEQEDEQH/xAAcAAEBAQEBAQEBAQAAAAAAAAAABgUHBAMCAQj/xABUEAACAQMCAgUDDA4HBgcBAAABAgMABBESIQUxBgcTQVEWImEUMjVUcXSBkZOUs9IXIzRCUlNVc5KhscPR0xU2YnKytMEkM4Ki4fBFY4OEo8LxJf/EABgBAQADAQAAAAAAAAAAAAAAAAACAwQB/8QAJxEBAAICAQIGAgMBAAAAAAAAAAECAxEEEiETIjEyQVEzcSNhsRT/2gAMAwEAAhEDEQA/AO40pSgUpSgUpSgUpSgUpSgUpSgUr+E4qe4P0xgu7l4LdZZFQZa4VR6nGRkAOWyxPoBHprm/gUVKUroUpSgUpSgUpSgUpSgVidNeLSWdhcXEQUyRJqUOCVzkDcAg9/jW3Up1qexF7+b/APsKD0W9vxUOuueyKahqC284YrncAmcgHGcHBr83HS5RxCCyWKQmUyB5GR0jXs4y40sy4kJxjzTt491e/h3R+KB9aPcE4IxLdXUq7/2JZGX4cVl9JT//AE+Ef35/8s1BVUpSgUpSgUpSgUpSgUpSgUpSgUpSgVMdKeli22Ei0vIQST65YwORYAjJJyAMjx5CqO5gWRGRxlHUqw33DDBG3oqIv+rSEiQwzSxk7xIRGYYzjlp0BiPdbOO+q8nXryOW3rt6pDpR0wv7lOyQxLE4xJpWSNzuNg+tsA9/I91TcHG5bZjHAWM76WkUPKkMajzRhUcZ5Ludz6BXt6R9CLnPZyJKkxVjHJEzPbyFcEowG6E74JCn3anOFSC1CxzRPFI2+JUKls+GvGdseNZvPHefVltN4jc+ronAell1bJpe57bUc/bYHYp5udKsJQxG33xJrW8v58euh+Ql9H/nemufLfRnG/PvwNzpx/3/ANa/TzLjO2d/DwHpx486q8XL9q4zZPl0Dy7uM+vg+bzeOOfbYr+eXlxt58A/9vN3+5NUGoGTju8cctWeWd/g8K/kcgzy/Zj77048f1eFPFyff+OePkXcvTy4xjXCCe8QS9259dLivO/TafBzM3I+tjRT3DIyp8fTUaWGM7fq8Ac41V+mmQHn8XLORnbPpp4uSfl3/oyKTymnzntrg927qBk+hUFf1ulU+BiSXHf55z/hqSe9Rd87jByM8gTtjP8A3miNPcMiW8Esjyes0o2ggYBbtD5oUZGTnAzSPFme0y5F8tlXY9NLyOfEAkujpLvbuQSI0wC6vgFSCy7HVnlgcxbdGumyX8wiigmXShaZpVKCMggKu/ricnlyxTq86J/0dbntDquZsNO2SVyM6UX+yuoj0kk9+1XW+lZrGpnbdSJiO5X8Izzr+1i9L+JyW1sWi09q7xxIWGVVppVjDEAjIGrPwVNJtV/CKhOPcE4dbZL3fqe9ZS0dzNclZiw5MdbYZM4BXTpxtjFaVz0jmjHD0jWK5lu1cdokmmItHCX1g4PmEjuyQDtnkQqqVL3fSG6JcW1sk5gwLjEwA7QqGaKLzTrdQRnVo9cvicfuXpR23ZJZIs8ksXbgs4WFIy2kF3UMQSdQACnJRvwSQFLSo646aulvbyG2ft3uRaTW4ZTJHLpYkA50sPNVlJIBR1bIFanAuMTSTy29zCsUsarIvZydpG0chZQdRCkMGRgQR3DBNBu0pSgUpSgUpSgUpSgUpSgUpSgV8rm2SVGSRFdGGGVwGVgeYIOxFfWlBzu86nLB3LJJcwg76I5E0DPh2iMQO7GawrnqanGOz4gMf24cH41ff4q7DSuTWJ+EJpX6cVk6oL7uvIT/AMEi/sJonVFfbZuoMeOlyfDPu12qlR6K/R4dXGH6nbxud7Dj80/hj8KvVadSzEr218SoO4jhCsR6Hd2x3c1PKuu0qXTH0eHX6RfAuq/h9qyvoeaRNw1w2vfOQdAAjyO46f11aUpXU9FKUoFZ3SDhK3cDRFmQ5V0dcakkjYOjgHY4ZQcHY8q0aUE06cUeMxEWkblceqQ0r77AsLYquDjJGZCAQOYrx8M6KzQjhC6kIsVdZDlhq1QGNSoxvuQTnGB41Y0oOf8AF+gStcTyra29z6oftC9xNLG0TFQpULHGwdPNDAZU7sM8iHE+ryPVA6QQXPZwC3MUzvCgCuziRGjV8buwKFTkFdxpOroFKCKg6HNHFZrEkMXZ3oupY0LaFXQ6aVYjLsAUGptOognC7KKCLhzi/kuPN7NrdIhudWpJJWO2MYw6758a1aUClKUClKUClKUClKUClKUClKUClKUClKUClKUCsfiXHuzl7GKCa4lA1MsIQKgPLVLKyxhjzC6tRG+Mb1sVJ9F5JAvEYwyerBcTNiTJ2c/7MzhTqMfZCIDB5Lp2K4AbPBeNx3PaKA0c0JCywyACSMkZGQCQVIzh1JVsHBODWnUV0a4hMeKXENwtoZlt0dpbZHDbyMojdnYk4Azj+1VrQKUpQKUpQfiaVUVmdgqqCWZiAABuSSeQFY/D+llpO0SxykvMzKitHKjEoutsq6gqNIJycA92a+PTywaezYKhk0PHK0QGTIkUiu8YXvLKpUA7HNT99xuK54vwns45QV7fMkkLxgE27Zhy4B1gjJXuxQdBpSlApSlApSlApSlApSlApSlApSlApSlApSlApSlApWV5TWXtu2+Wi+tX88prL23bfLRfWoNasvifR62uH1yR5kxp7RGdJNIydJeMhiuSTpJxnevz5TWXtu2+Wi+tTymsvbdt8tF9ag+9lwW3hcyRQxxuQQzIoUsC2o6iPXedk5PeT4mvfWT5TWXtu2+Wi+tTymsvbdt8tF9ag1qVk+U1l7btvlovrU8prL23bfLRfWoNalZPlNZe27b5aL61PKay9t23y0X1qD3X9os0bIxYA96kqwI3BDDcEHvrO4TwNon7Sa4luZACqNKIl0BsasLEqjJwNyCdsDGTn9+U1l7btvlovrU8prL23bfLRfWoNalZPlNZe27b5aL61PKay9t23y0X1qDWpWbB0gtHYIlzAzscKqyxlifAAHJNaVApSoLh10W4/MluzdikObsFmaMzEgJgNkKwH4OAcN3g0F7SlKBSlKBSlKBSlKBSlKBSlKBSlKDmHVH0asp+FxSTWlvLIXly8kMTMcSsBlmUnYbVZ+RvDfaFn83h+rWD1K+xEP5yX6Z6uqDD8jeG+0LP5vD9Wnkbw32hZ/N4fq1uUoMPyN4b7Qs/m8P1azLrgXDUuoLf+jrM9qjsSLeHKCPG5Gnkc490e7VfXLessFbxXRykiopV1IypBbcZP/7VeS8UjcoXv0xtbeRvDfaFn83h+rUX0Z6NWT8a4zG1pbNHGLbs0aGIomqAltKlcLk7nHOrXobxY3dlDKxBkxpkx+Gh0scd2caseDDGRvU90T9nuOe5a/5c1OJ33TidqDyN4b7Qs/m8P1aeRvDfaFn83h+rW5SujD8jeG+0LP5vD9Wnkbw32hZ/N4fq1uUoJLivAOGwvAv9H2RM0mgL2EOrkSWA07gYyfRWj5G8N9oWfzeH6tS/WrFqMO+PNO+cEbjBzkY92trq54xJc2h7aTtJYnKM22ojYqSF25HGe/Hu1XGSJvNPpCL+bpYXS/gVrbXvCGt7aCFmu8ExRRoSOzY4JUDIro9RHWD918G9+fu2q3qxN4+MTMlvM67MsbMp9IUkfrriEpmsJddpKVlQYdmJIm3yxlB2YsxYk8/OJBBrt3Gzi2n/ADT/AOA1xvjSDtn5c984x3emsnJvNZrMM/ItaNTDpXQTpevEonOgxTRECWMkEbjIZT3qcHGcHY1T1xDq/mWLi0R1ECVGjGltKlsFl1AHD+tYAHO7g12+tGO/VXa3HbqrspSlTTKUpQKUpQKUpQKUqWmtxfyXImkkS2tpOzCRytFqYRq7SO6ENgahgBgPNyaCppUv0XRYp5Y4bpJ7UoHjRpzLPE4Ol1BOSYiNBBLEhifGqighepX2Ih/OS/TPVpdXUcQ1SOqLnGXYKM+GT31F9SvsRD+cl+mevbwqOKUXd5cR9qySzRKChkMcVvK0eiOMA7sU1nAyxbG4VQAq45AwDKQVIyCDkEHcEEcxXyN7GJBGZE7Q7hNS6ztn1uc8gT8Fc7uOMwW8N+9iZonkMTdlJDJEsbTzCAzxpMoGTqJIAwTGPTnb47w7h9tALeS2dllUjVFbyzSFhjMjSRqzCTOG1k6iRnORQWFcz6yji5T+4N+7mcfsq26KXSS2cDpK8yadIlkBWR9BKlmDb6sg59NR/Weftif3B+16z8qP45U5/wAcvz1NXB03sX4Eqv3/AH66f3f669nRP2e457lr/lzWV1Mt9uvx6Is/HNWr0T9nuOe5a/5c1bj9sJYp3SF1JIFBZiAoGSScAAbkknkKyuE9J7O6d44LiOR02ZVbcc+7v5HlWf0nJkveHW7bwyNLI69zmFAUVhyKhm1YI5op7qzunvFoYh9utLwpbMkq3NukGlCMHzWdwQPvWGncEjlU1i4pU36puLm7uI4pRDFalFOFVnldkEpDawQI9LIPNw2dW/KvR0Nvpp7UPcFe27WdG0esHZ3MkYVTgEgBQASATjJ3oJ7rPbHZc9wf1EfxFYXVZdFeJXEedng1435o6jP/AD1RdZxwsPuP/ijqS6sGH9Lnbf1M/wAWuH/pWSO3In9M1p1mV3WD918G9+fu2q3qI6wfuvg3vz921W9a2l5OLRF4JlHNo2Ue6VIriNzP2uiT8bGknpOpFbn8Nd5rgMYK29sD97Eq8zzTCbj3Qax8v0hn5Nd02wulCExkjY42wQNw2x+PFf6P4Neie3hlGPtkavgHIBZQSM9+DtX+feNnzCdyR3ed4/FXXOqCbVwe1/shl/RkYVPjT5UeNbtpZV5r2/ihAMsiRgnAMjKoJ8AWNemozp9o9U8L1wmde3kzEFVy3+yy/euQDg77+FaWpTWnGLeZtMU8UjYzpSRGbA78Kc4r2Zqf4XaROspgtTZS6SqymCFXBYHzlAyGwQDg7Has7oFayRXHFElmaeQXCapWVVZs20R9agCjAONvCgsqUpQKUpQKlbyC7tJp3gt1ure4YO0IdElSQoFZsykI0bBBtnIJ2BGcVVKCR4Rwi5/pBLqSKGGH1M8QiiIZ1d5Iny7BFBJCkYGoDs8gnVVdSlBC9SvsRD+cl+mete64JdRzSSWdwkazEM8U8TSRh8YLppdSpbzcjcZBPMmsjqV9iIfzkv0z1dUEvB0RLSXD3U5uPVMQicaRGqqrsyhNByoGsgEknYHOaR8G4iF7I36GIAASepx6pIBGcuX7PJGVzo5HPPeqilBk9FeCixtIrYOXEWoBiMEguzDPpwai+tNvt0Y8U9HcX9IrpVcK6wOKy+rXaWNkCgI8bedhckI6ADzlZi3Ln8FU8iN00qzb6J0qepmA6r6TuLRpn0oHY/qkX460Oifs9xz3LX/Lmvb1WcN7GwV2XTJOzSOMnbfSoweRCKgI8c14uifs9xz3LX/LmrKRqsJUjVYhWca4PHdIqyagY3EkbodLo68mU+OCRvkEEg86wb/oY93bvDe3s06ty0pFEoIwVJWNfOIYAjJxVdSpJovpL9rui4e7tyyoGkt4HuI5kGrKFEjfs5R+HjkV3PJdboPws2tlFEdYw0jgSkGQCWZ5ArkEguAwBIJyQa3qUEH1qNhYPTqHd4p6RU11VwluKSPzCWxB8fPkjxtk/gH4q/PWtxGYXSAoy9mraFzlZY9QLOvgwwuR6PTVD1P8PXsZrkoVeV9AyCD2SAFfMPLLMx9wis0RvNtn1M5Xr6wfuvg3vz921W9RHWD918G9+fu2q3rS0FcT4+mZXI/HTj4rpwe+u2VxPpGPtj8v99N+D7ak7/g5Vl5ftj9s/J9ie4kCYyMDGx3BP4XprqXUqMcJiHhJL9K1cr4mfMY7beGk7710/qP9ix+ek/xU4vpKHGdArJ4twkzXFnKGAFtI7kHOW1wvFgeG75+CtavDxjiqW0etwzEnCRxjVLIx+9RPvj3+AAJOACa1Nb3Vk8J4SYbi8lLAi5kVwBzUJCkWD47pn4a8qdJSksUdzby24mbRHIxjaMueSMyMdDNyUHmdhvVBQKUpQKUpQKUpQKUpQQvUr7EQ/nJfpnq6riHV10f4rNYI9rxIW8JeTTEYVbSRIwPnEd5yfhqm8kuO/llfm6fwoOk0rm3klx38sr83T+FPJLjv5ZX5un8KDpNRnT7o2900UkYyRhGAxqA15DAnbbJO/orJ8kuO/llfm6fwr5z9GOOIpZ+NIqgZLGCMADxJIqNqxaNS5MRMal0e0tlijSNBhUAUD0AYqJ6J+z3HPctf8ua8I6J8dP8A4yvyCfwqZsOjvFk4vdQpxMLcSQRzyzdiuHCnskXSRsQO8VJ13Clc28kuO/llfm6fwp5Jcd/LK/N0/hQdJpXNvJLjv5ZX5un8KeSXHfyyvzdP4UG/1g8Ca6gDIAzxasIRnUGABH6h+utno/wxba3jiXPmjLFsFix3YkjYnNQc/RrjaAFuNIoJCgmCMbnYDl319PJLjv5ZX5un8KjFY6upzUb20usH7r4N78/dtVvXHuJcF4jb3/Cje3wukN1hVEappbQfOyBvttXYak6VxPpHntXG+e2m7zyN0/8A37hrtlcU6R7zuMbCWU9/tl/9c/trJy/bH7Z+T7U3xSTMZBORjlv6e/FdT6kkxwiI/hSSn/5WH7BXKeNyYjJIIGPTn9u1do6r+Hm34VaIy6WKayMg/wC8YvnIJG4INd40dpR4yqqW6RyiPiPDpZSFhAmTU3rFmkEYj35KxUSqGOPXFc+dg1NfC8tI5kMcqLIjc0dQynByMg7bEA/BWpqR/WBxOS2UNJ6jlhaWNYoJo3aRiXRSwJfTlSWbOnbA768cluFm45dKhee3YSQAlyokTh6aSIwcajqIyNyDjNVcXRWyUEC2i372QM3MHZmyRuqnY81B51owWcaNI6qA0pDSEc2IUKCf+EAfBQcw4PHKkljcJZzJLK6LLdSXdswuUkA1l1WUtJhcugUeboGAFGK/PFEkvZb5prGeYwTukMyXEEXqURBSkkayyKY2OFlLkYbK81AFdGs+AW0UhljhRZDnzgNxq548M+il/wAAtp5BJLCjuMDLDmByB8R6DQRFrZG+vrT1Yo1Pw0tNGjeY5MyZUlSdSZ3xnBwOdbvV95q3sIJ7K3vHhhUknRGI43CAnfSC7YB5DA5ACqT1FH2om0DtQnZh/vtBYMV9zIB+ClpZRxGQxoFMjmR8ffOQAWPpwAPgoPRSlKBSlKCF6lfYiH85L9M9XVQvUr7EQ/nJfpnq6oFKUoFT/TyZ1sZtB0lxo1DmA2xI9OP21QVPdOx/sb+6P1VDJOqTP9OW7ROnn6C9JUu4zF2fZSwAKUzlSnJXQnBK7Y3Gx8dic+z/AKyXHvBPpjUl0K4n2HE4Fz5s4MTbd+C68u/KgZ/temq2z/rJce8E+mNRw3m9ImUMV+qu1zSlKtWFKUoM7iVuZWVNWFXD4xkFgwK59Axy9Por02txr1AjDKcEZyN9wQe8H/Q+FfiVsTKPwkP/AClfrV51JF2PwXiPxow/0Y1TN5jJEfaURuE31g/dfBvfn7tqt6iOsH7r4N78/dtVvVyLx8ZuzDBLIoBZEJUHkWxsDy2ziuDW9/2wAkKtcIWWYnG8hlYswAOMMTnbbztqv+s2yu4pGubd27KWH1POqxiTQFZnSbGc4GpgSOW2QQduTcVuM67qPSro2mdVxol8714x3YIYeG432rLyNW7M/I7xp6uJWElzIkEADSy4VASAM8zuTyAGTjljlX+jOGWnYwxRZz2aKmfHSoXP6q4n1RQtdcTS5eN1SKJuyY+tZiNBIbbVhWbuI87xFd1qzBXpolgrqpSlKuXFKUoFKUoFKUoFKVKQ273U93I88kRt5THCqO6xqBEj65IwwWXLMT522Bj00FXSp7q9uXl4XZPIzO7QqWdyWZjjmWO5NUNBC9SvsRD+cl+meqji/FuxMcaRtLPLns4lwNlxqdmOyIuVyx72UAEkAy/Ur7EQ/nJfpnr3X1wlrxZZZmCR3NusEbtsnaxSu5jZjsrMsgKjPndm/gMh67bpFIk8NvdwCGSfV2LRyGWJii6ihcohR8AkArggbEnIG606hgpZQx3AJGSPHHwH4qhuI8ZnhvbdBfQzJNOF7BIF1RxOWxqlEpI5aQ2nziDyrystlp4lJxAxC6ill+2S6RNFE2fU3ZN65Ro0ldH35b7/AFUHRUcEAggg7gjkR7tY/TCINaODyyn65FH+tfLoB7F2HvaL6Ja+3S/7jk91PpFqGT2y5Po4tExF3YkEbXMO+3IzICMe5muk2f8AWS494J9Ma5kik3llzybmHx3HbIa6bZ/1kuPeCfTGquL+OFHG9q1ubhI0Z3ZURQWZmICqBuSSdgB41gWPTS3lkij0zxvM+iITQvGZBoZ9a68akAXcjkXTIGoZ+/TfhhuuH3UAdUaSMqrOcIDzGT3AnAz3Z7+VT1/xme5u+GK1lPCqXJMry6NKyC1mAjXST2inLHtBhfNHjtoaG3e9MraKSVSJmWEEyTJE7QIyrrKGYDSGAxzOASATnatuxulmijlXOmRQ652OGAIyPHBrn11dTWdhe2q2ss/3Q0c0fZ9i6Ss8jFnLeYyF2Qock9nkZzgWvRhCtlagggiCMEEYIIjXYg8jQfW6/wB/D/dcf4T/AKV8rna4g356h7uVJx+rPwV9bk/b4h/Zcj/k/j+uvncHNxAMctTe4ApXPxsPjrLl/JVOqa6wfuvg3vz921W9RHWD918G9+fu2q3rUg/hFf5+4v0fjj9UQoCsbySAeAxMUwABgABQMeiv9BVC9YnRcTKJYYyZZHWObTqOUYGMSaRyZGKZcbhA2dhtRyKTavl9YQyUm0dpfDqs4TlWu2QqCoitlOcLCACWUdwc493swfCug14+D2zRW8MbkM6RqrFdgSqgEgeGRXsq6sajSVY1GilKV10pSlApSlApSlAqG6ScKkkuJD6hllV8Avb3KwxypoC6LlC4LAEkZAbzcbbYq5pQZnRjhXqOzt7fVqMMaoW5ZIG5x3DOa06UoIXqV9iIfzkv0z1aXdpHKhSVFkQ7FXUMpHLcHY1F9SvsRD+cl+merqg8Nnwe3hXRFBFGmQ2lI0VdQOQ2FGMg4OaxeJdHp5JWbNrICW7OSeDVcQLIullRwcEeuxnGxAOcZNRSg+FjaJDFHFGNMcahEXwVRgD4hU11k8VWGykB3JKagDuqa8l8c8eafiNVlSPWNwBLi3MuCJofWMvPSXXUCO8YBOe7flk5jf2y5b0lz/oVZmfidqRhkjBmfO3mhCqkePntGatbP+slx7wT6Y1ndTnAOxFxP3OxRTk40q5bAGcALkL7ob0Vo2f9ZLj3gn0xqGGuqRpXhr010s720SaN4pFDRyKVdTyKsMEfFWXwno1FbyGQSTyt97280kqxg8xGrkhcjbI3wMeOdqlWrWBc9EYHm7TXOqk5eBJpFt5CTkl4QdLau8Ywe+t+lKDHuLxTcphl0orI/wCErsU0g+A2Pxr419IgWuie5I8fCzD6pr58Usk7ZJD5qsCrnA0kldKhj3czv3kKDyWv1wGxCgy5ZnkA85ySSoGxxkhc88DlsO6qJp1ZImfhOJ1Ce6wfuvg3vz921W9RHWD918G9+fu2q3q9ApSlApSlApSlApSlApSlApSlApSlApSlBwXoF1s2nDrJbaWKdnR5CTGIyvnSMwxqcHkfCqL7Pdh+Iuv0Yf5lKUD7Pdh+Iuv0Yf5lPs92H4i6/Rh/mUpQPs92H4i6/Rh/mU+z3YfiLr9GH+ZSlB5rDrt4ZAmiO2ulXJONMXMnJP8AvKxYOtyzXi0t6YrjsntlgC4j16lk1Eka8Yx6aUoKP7Pdh+Iuv0Yf5lPs92H4i6/Rh/mUpQPs92H4i6/Rh/mU+z3YfiLr9GH+ZSlB+JuvbhzqVa3uiCMEaYuR/wDUpF178OUBVt7oAcvNi/mUpQeC46x7bi3EOFRwRzI0dyHJlCAEFCNtLHeu1U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0" name="AutoShape 10" descr="data:image/jpeg;base64,/9j/4AAQSkZJRgABAQAAAQABAAD/2wCEAAkGBxMRERMUExQWFhMVGSEYFxYVGBYbFhkZGBgeGhwYHxcYHyggHR0lHhwYIjEiJissLy4uGB8zODMtOCgtLisBCgoKDg0OGxAQGzckICQ0Njg0LCwtLDQsNDcvLy04LCw0NCwvNCw0LCwsLCwsLCwtLC0sLDYsNDQuLCw0LCwsLP/AABEIAMcA/gMBIgACEQEDEQH/xAAcAAEBAQEBAQEBAQAAAAAAAAAABgUHBAMCAQj/xABUEAACAQMCAgUDDA4HBgcBAAABAgMABBESIQUxBgcTQVEWImEUMjVUcXSBkZOUs9IXIzRCUlNVc5KhscPR0xU2YnKytMEkM4Ki4fBFY4OEo8LxJf/EABgBAQADAQAAAAAAAAAAAAAAAAACAwQB/8QAJxEBAAICAQIGAgMBAAAAAAAAAAECAxEEEiETIjEyQVEzcSNhsRT/2gAMAwEAAhEDEQA/AO40pSgUpSgUpSgUpSgUpSgUpSgUr+E4qe4P0xgu7l4LdZZFQZa4VR6nGRkAOWyxPoBHprm/gUVKUroUpSgUpSgUpSgUpSgVidNeLSWdhcXEQUyRJqUOCVzkDcAg9/jW3Up1qexF7+b/APsKD0W9vxUOuueyKahqC284YrncAmcgHGcHBr83HS5RxCCyWKQmUyB5GR0jXs4y40sy4kJxjzTt491e/h3R+KB9aPcE4IxLdXUq7/2JZGX4cVl9JT//AE+Ef35/8s1BVUpSgUpSgUpSgUpSgUpSgUpSgUpSgVMdKeli22Ei0vIQST65YwORYAjJJyAMjx5CqO5gWRGRxlHUqw33DDBG3oqIv+rSEiQwzSxk7xIRGYYzjlp0BiPdbOO+q8nXryOW3rt6pDpR0wv7lOyQxLE4xJpWSNzuNg+tsA9/I91TcHG5bZjHAWM76WkUPKkMajzRhUcZ5Ludz6BXt6R9CLnPZyJKkxVjHJEzPbyFcEowG6E74JCn3anOFSC1CxzRPFI2+JUKls+GvGdseNZvPHefVltN4jc+ronAell1bJpe57bUc/bYHYp5udKsJQxG33xJrW8v58euh+Ql9H/nemufLfRnG/PvwNzpx/3/ANa/TzLjO2d/DwHpx486q8XL9q4zZPl0Dy7uM+vg+bzeOOfbYr+eXlxt58A/9vN3+5NUGoGTju8cctWeWd/g8K/kcgzy/Zj77048f1eFPFyff+OePkXcvTy4xjXCCe8QS9259dLivO/TafBzM3I+tjRT3DIyp8fTUaWGM7fq8Ac41V+mmQHn8XLORnbPpp4uSfl3/oyKTymnzntrg927qBk+hUFf1ulU+BiSXHf55z/hqSe9Rd87jByM8gTtjP8A3miNPcMiW8Esjyes0o2ggYBbtD5oUZGTnAzSPFme0y5F8tlXY9NLyOfEAkujpLvbuQSI0wC6vgFSCy7HVnlgcxbdGumyX8wiigmXShaZpVKCMggKu/ricnlyxTq86J/0dbntDquZsNO2SVyM6UX+yuoj0kk9+1XW+lZrGpnbdSJiO5X8Izzr+1i9L+JyW1sWi09q7xxIWGVVppVjDEAjIGrPwVNJtV/CKhOPcE4dbZL3fqe9ZS0dzNclZiw5MdbYZM4BXTpxtjFaVz0jmjHD0jWK5lu1cdokmmItHCX1g4PmEjuyQDtnkQqqVL3fSG6JcW1sk5gwLjEwA7QqGaKLzTrdQRnVo9cvicfuXpR23ZJZIs8ksXbgs4WFIy2kF3UMQSdQACnJRvwSQFLSo646aulvbyG2ft3uRaTW4ZTJHLpYkA50sPNVlJIBR1bIFanAuMTSTy29zCsUsarIvZydpG0chZQdRCkMGRgQR3DBNBu0pSgUpSgUpSgUpSgUpSgUpSgV8rm2SVGSRFdGGGVwGVgeYIOxFfWlBzu86nLB3LJJcwg76I5E0DPh2iMQO7GawrnqanGOz4gMf24cH41ff4q7DSuTWJ+EJpX6cVk6oL7uvIT/AMEi/sJonVFfbZuoMeOlyfDPu12qlR6K/R4dXGH6nbxud7Dj80/hj8KvVadSzEr218SoO4jhCsR6Hd2x3c1PKuu0qXTH0eHX6RfAuq/h9qyvoeaRNw1w2vfOQdAAjyO46f11aUpXU9FKUoFZ3SDhK3cDRFmQ5V0dcakkjYOjgHY4ZQcHY8q0aUE06cUeMxEWkblceqQ0r77AsLYquDjJGZCAQOYrx8M6KzQjhC6kIsVdZDlhq1QGNSoxvuQTnGB41Y0oOf8AF+gStcTyra29z6oftC9xNLG0TFQpULHGwdPNDAZU7sM8iHE+ryPVA6QQXPZwC3MUzvCgCuziRGjV8buwKFTkFdxpOroFKCKg6HNHFZrEkMXZ3oupY0LaFXQ6aVYjLsAUGptOognC7KKCLhzi/kuPN7NrdIhudWpJJWO2MYw6758a1aUClKUClKUClKUClKUClKUClKUClKUClKUClKUCsfiXHuzl7GKCa4lA1MsIQKgPLVLKyxhjzC6tRG+Mb1sVJ9F5JAvEYwyerBcTNiTJ2c/7MzhTqMfZCIDB5Lp2K4AbPBeNx3PaKA0c0JCywyACSMkZGQCQVIzh1JVsHBODWnUV0a4hMeKXENwtoZlt0dpbZHDbyMojdnYk4Azj+1VrQKUpQKUpQfiaVUVmdgqqCWZiAABuSSeQFY/D+llpO0SxykvMzKitHKjEoutsq6gqNIJycA92a+PTywaezYKhk0PHK0QGTIkUiu8YXvLKpUA7HNT99xuK54vwns45QV7fMkkLxgE27Zhy4B1gjJXuxQdBpSlApSlApSlApSlApSlApSlApSlApSlApSlApSlApWV5TWXtu2+Wi+tX88prL23bfLRfWoNasvifR62uH1yR5kxp7RGdJNIydJeMhiuSTpJxnevz5TWXtu2+Wi+tTymsvbdt8tF9ag+9lwW3hcyRQxxuQQzIoUsC2o6iPXedk5PeT4mvfWT5TWXtu2+Wi+tTymsvbdt8tF9ag1qVk+U1l7btvlovrU8prL23bfLRfWoNalZPlNZe27b5aL61PKay9t23y0X1qD3X9os0bIxYA96kqwI3BDDcEHvrO4TwNon7Sa4luZACqNKIl0BsasLEqjJwNyCdsDGTn9+U1l7btvlovrU8prL23bfLRfWoNalZPlNZe27b5aL61PKay9t23y0X1qDWpWbB0gtHYIlzAzscKqyxlifAAHJNaVApSoLh10W4/MluzdikObsFmaMzEgJgNkKwH4OAcN3g0F7SlKBSlKBSlKBSlKBSlKBSlKBSlKDmHVH0asp+FxSTWlvLIXly8kMTMcSsBlmUnYbVZ+RvDfaFn83h+rWD1K+xEP5yX6Z6uqDD8jeG+0LP5vD9Wnkbw32hZ/N4fq1uUoMPyN4b7Qs/m8P1azLrgXDUuoLf+jrM9qjsSLeHKCPG5Gnkc490e7VfXLessFbxXRykiopV1IypBbcZP/7VeS8UjcoXv0xtbeRvDfaFn83h+rUX0Z6NWT8a4zG1pbNHGLbs0aGIomqAltKlcLk7nHOrXobxY3dlDKxBkxpkx+Gh0scd2caseDDGRvU90T9nuOe5a/5c1OJ33TidqDyN4b7Qs/m8P1aeRvDfaFn83h+rW5SujD8jeG+0LP5vD9Wnkbw32hZ/N4fq1uUoJLivAOGwvAv9H2RM0mgL2EOrkSWA07gYyfRWj5G8N9oWfzeH6tS/WrFqMO+PNO+cEbjBzkY92trq54xJc2h7aTtJYnKM22ojYqSF25HGe/Hu1XGSJvNPpCL+bpYXS/gVrbXvCGt7aCFmu8ExRRoSOzY4JUDIro9RHWD918G9+fu2q3qxN4+MTMlvM67MsbMp9IUkfrriEpmsJddpKVlQYdmJIm3yxlB2YsxYk8/OJBBrt3Gzi2n/ADT/AOA1xvjSDtn5c984x3emsnJvNZrMM/ItaNTDpXQTpevEonOgxTRECWMkEbjIZT3qcHGcHY1T1xDq/mWLi0R1ECVGjGltKlsFl1AHD+tYAHO7g12+tGO/VXa3HbqrspSlTTKUpQKUpQKUpQKUqWmtxfyXImkkS2tpOzCRytFqYRq7SO6ENgahgBgPNyaCppUv0XRYp5Y4bpJ7UoHjRpzLPE4Ol1BOSYiNBBLEhifGqighepX2Ih/OS/TPVpdXUcQ1SOqLnGXYKM+GT31F9SvsRD+cl+mevbwqOKUXd5cR9qySzRKChkMcVvK0eiOMA7sU1nAyxbG4VQAq45AwDKQVIyCDkEHcEEcxXyN7GJBGZE7Q7hNS6ztn1uc8gT8Fc7uOMwW8N+9iZonkMTdlJDJEsbTzCAzxpMoGTqJIAwTGPTnb47w7h9tALeS2dllUjVFbyzSFhjMjSRqzCTOG1k6iRnORQWFcz6yji5T+4N+7mcfsq26KXSS2cDpK8yadIlkBWR9BKlmDb6sg59NR/Weftif3B+16z8qP45U5/wAcvz1NXB03sX4Eqv3/AH66f3f669nRP2e457lr/lzWV1Mt9uvx6Is/HNWr0T9nuOe5a/5c1bj9sJYp3SF1JIFBZiAoGSScAAbkknkKyuE9J7O6d44LiOR02ZVbcc+7v5HlWf0nJkveHW7bwyNLI69zmFAUVhyKhm1YI5op7qzunvFoYh9utLwpbMkq3NukGlCMHzWdwQPvWGncEjlU1i4pU36puLm7uI4pRDFalFOFVnldkEpDawQI9LIPNw2dW/KvR0Nvpp7UPcFe27WdG0esHZ3MkYVTgEgBQASATjJ3oJ7rPbHZc9wf1EfxFYXVZdFeJXEedng1435o6jP/AD1RdZxwsPuP/ijqS6sGH9Lnbf1M/wAWuH/pWSO3In9M1p1mV3WD918G9+fu2q3qI6wfuvg3vz921W9a2l5OLRF4JlHNo2Ue6VIriNzP2uiT8bGknpOpFbn8Nd5rgMYK29sD97Eq8zzTCbj3Qax8v0hn5Nd02wulCExkjY42wQNw2x+PFf6P4Neie3hlGPtkavgHIBZQSM9+DtX+feNnzCdyR3ed4/FXXOqCbVwe1/shl/RkYVPjT5UeNbtpZV5r2/ihAMsiRgnAMjKoJ8AWNemozp9o9U8L1wmde3kzEFVy3+yy/euQDg77+FaWpTWnGLeZtMU8UjYzpSRGbA78Kc4r2Zqf4XaROspgtTZS6SqymCFXBYHzlAyGwQDg7Has7oFayRXHFElmaeQXCapWVVZs20R9agCjAONvCgsqUpQKUpQKlbyC7tJp3gt1ure4YO0IdElSQoFZsykI0bBBtnIJ2BGcVVKCR4Rwi5/pBLqSKGGH1M8QiiIZ1d5Iny7BFBJCkYGoDs8gnVVdSlBC9SvsRD+cl+mete64JdRzSSWdwkazEM8U8TSRh8YLppdSpbzcjcZBPMmsjqV9iIfzkv0z1dUEvB0RLSXD3U5uPVMQicaRGqqrsyhNByoGsgEknYHOaR8G4iF7I36GIAASepx6pIBGcuX7PJGVzo5HPPeqilBk9FeCixtIrYOXEWoBiMEguzDPpwai+tNvt0Y8U9HcX9IrpVcK6wOKy+rXaWNkCgI8bedhckI6ADzlZi3Ln8FU8iN00qzb6J0qepmA6r6TuLRpn0oHY/qkX460Oifs9xz3LX/Lmvb1WcN7GwV2XTJOzSOMnbfSoweRCKgI8c14uifs9xz3LX/LmrKRqsJUjVYhWca4PHdIqyagY3EkbodLo68mU+OCRvkEEg86wb/oY93bvDe3s06ty0pFEoIwVJWNfOIYAjJxVdSpJovpL9rui4e7tyyoGkt4HuI5kGrKFEjfs5R+HjkV3PJdboPws2tlFEdYw0jgSkGQCWZ5ArkEguAwBIJyQa3qUEH1qNhYPTqHd4p6RU11VwluKSPzCWxB8fPkjxtk/gH4q/PWtxGYXSAoy9mraFzlZY9QLOvgwwuR6PTVD1P8PXsZrkoVeV9AyCD2SAFfMPLLMx9wis0RvNtn1M5Xr6wfuvg3vz921W9RHWD918G9+fu2q3rS0FcT4+mZXI/HTj4rpwe+u2VxPpGPtj8v99N+D7ak7/g5Vl5ftj9s/J9ie4kCYyMDGx3BP4XprqXUqMcJiHhJL9K1cr4mfMY7beGk7710/qP9ix+ek/xU4vpKHGdArJ4twkzXFnKGAFtI7kHOW1wvFgeG75+CtavDxjiqW0etwzEnCRxjVLIx+9RPvj3+AAJOACa1Nb3Vk8J4SYbi8lLAi5kVwBzUJCkWD47pn4a8qdJSksUdzby24mbRHIxjaMueSMyMdDNyUHmdhvVBQKUpQKUpQKUpQKUpQQvUr7EQ/nJfpnq6riHV10f4rNYI9rxIW8JeTTEYVbSRIwPnEd5yfhqm8kuO/llfm6fwoOk0rm3klx38sr83T+FPJLjv5ZX5un8KDpNRnT7o2900UkYyRhGAxqA15DAnbbJO/orJ8kuO/llfm6fwr5z9GOOIpZ+NIqgZLGCMADxJIqNqxaNS5MRMal0e0tlijSNBhUAUD0AYqJ6J+z3HPctf8ua8I6J8dP8A4yvyCfwqZsOjvFk4vdQpxMLcSQRzyzdiuHCnskXSRsQO8VJ13Clc28kuO/llfm6fwp5Jcd/LK/N0/hQdJpXNvJLjv5ZX5un8KeSXHfyyvzdP4UG/1g8Ca6gDIAzxasIRnUGABH6h+utno/wxba3jiXPmjLFsFix3YkjYnNQc/RrjaAFuNIoJCgmCMbnYDl319PJLjv5ZX5un8KjFY6upzUb20usH7r4N78/dtVvXHuJcF4jb3/Cje3wukN1hVEappbQfOyBvttXYak6VxPpHntXG+e2m7zyN0/8A37hrtlcU6R7zuMbCWU9/tl/9c/trJy/bH7Z+T7U3xSTMZBORjlv6e/FdT6kkxwiI/hSSn/5WH7BXKeNyYjJIIGPTn9u1do6r+Hm34VaIy6WKayMg/wC8YvnIJG4INd40dpR4yqqW6RyiPiPDpZSFhAmTU3rFmkEYj35KxUSqGOPXFc+dg1NfC8tI5kMcqLIjc0dQynByMg7bEA/BWpqR/WBxOS2UNJ6jlhaWNYoJo3aRiXRSwJfTlSWbOnbA768cluFm45dKhee3YSQAlyokTh6aSIwcajqIyNyDjNVcXRWyUEC2i372QM3MHZmyRuqnY81B51owWcaNI6qA0pDSEc2IUKCf+EAfBQcw4PHKkljcJZzJLK6LLdSXdswuUkA1l1WUtJhcugUeboGAFGK/PFEkvZb5prGeYwTukMyXEEXqURBSkkayyKY2OFlLkYbK81AFdGs+AW0UhljhRZDnzgNxq548M+il/wAAtp5BJLCjuMDLDmByB8R6DQRFrZG+vrT1Yo1Pw0tNGjeY5MyZUlSdSZ3xnBwOdbvV95q3sIJ7K3vHhhUknRGI43CAnfSC7YB5DA5ACqT1FH2om0DtQnZh/vtBYMV9zIB+ClpZRxGQxoFMjmR8ffOQAWPpwAPgoPRSlKBSlKCF6lfYiH85L9M9XVQvUr7EQ/nJfpnq6oFKUoFT/TyZ1sZtB0lxo1DmA2xI9OP21QVPdOx/sb+6P1VDJOqTP9OW7ROnn6C9JUu4zF2fZSwAKUzlSnJXQnBK7Y3Gx8dic+z/AKyXHvBPpjUl0K4n2HE4Fz5s4MTbd+C68u/KgZ/temq2z/rJce8E+mNRw3m9ImUMV+qu1zSlKtWFKUoM7iVuZWVNWFXD4xkFgwK59Axy9Por02txr1AjDKcEZyN9wQe8H/Q+FfiVsTKPwkP/AClfrV51JF2PwXiPxow/0Y1TN5jJEfaURuE31g/dfBvfn7tqt6iOsH7r4N78/dtVvVyLx8ZuzDBLIoBZEJUHkWxsDy2ziuDW9/2wAkKtcIWWYnG8hlYswAOMMTnbbztqv+s2yu4pGubd27KWH1POqxiTQFZnSbGc4GpgSOW2QQduTcVuM67qPSro2mdVxol8714x3YIYeG432rLyNW7M/I7xp6uJWElzIkEADSy4VASAM8zuTyAGTjljlX+jOGWnYwxRZz2aKmfHSoXP6q4n1RQtdcTS5eN1SKJuyY+tZiNBIbbVhWbuI87xFd1qzBXpolgrqpSlKuXFKUoFKUoFKUoFKVKQ273U93I88kRt5THCqO6xqBEj65IwwWXLMT522Bj00FXSp7q9uXl4XZPIzO7QqWdyWZjjmWO5NUNBC9SvsRD+cl+meqji/FuxMcaRtLPLns4lwNlxqdmOyIuVyx72UAEkAy/Ur7EQ/nJfpnr3X1wlrxZZZmCR3NusEbtsnaxSu5jZjsrMsgKjPndm/gMh67bpFIk8NvdwCGSfV2LRyGWJii6ihcohR8AkArggbEnIG606hgpZQx3AJGSPHHwH4qhuI8ZnhvbdBfQzJNOF7BIF1RxOWxqlEpI5aQ2nziDyrystlp4lJxAxC6ill+2S6RNFE2fU3ZN65Ro0ldH35b7/AFUHRUcEAggg7gjkR7tY/TCINaODyyn65FH+tfLoB7F2HvaL6Ja+3S/7jk91PpFqGT2y5Po4tExF3YkEbXMO+3IzICMe5muk2f8AWS494J9Ma5kik3llzybmHx3HbIa6bZ/1kuPeCfTGquL+OFHG9q1ubhI0Z3ZURQWZmICqBuSSdgB41gWPTS3lkij0zxvM+iITQvGZBoZ9a68akAXcjkXTIGoZ+/TfhhuuH3UAdUaSMqrOcIDzGT3AnAz3Z7+VT1/xme5u+GK1lPCqXJMry6NKyC1mAjXST2inLHtBhfNHjtoaG3e9MraKSVSJmWEEyTJE7QIyrrKGYDSGAxzOASATnatuxulmijlXOmRQ652OGAIyPHBrn11dTWdhe2q2ss/3Q0c0fZ9i6Ss8jFnLeYyF2Qock9nkZzgWvRhCtlagggiCMEEYIIjXYg8jQfW6/wB/D/dcf4T/AKV8rna4g356h7uVJx+rPwV9bk/b4h/Zcj/k/j+uvncHNxAMctTe4ApXPxsPjrLl/JVOqa6wfuvg3vz921W9RHWD918G9+fu2q3rUg/hFf5+4v0fjj9UQoCsbySAeAxMUwABgABQMeiv9BVC9YnRcTKJYYyZZHWObTqOUYGMSaRyZGKZcbhA2dhtRyKTavl9YQyUm0dpfDqs4TlWu2QqCoitlOcLCACWUdwc493swfCug14+D2zRW8MbkM6RqrFdgSqgEgeGRXsq6sajSVY1GilKV10pSlApSlApSlAqG6ScKkkuJD6hllV8Avb3KwxypoC6LlC4LAEkZAbzcbbYq5pQZnRjhXqOzt7fVqMMaoW5ZIG5x3DOa06UoIXqV9iIfzkv0z1aXdpHKhSVFkQ7FXUMpHLcHY1F9SvsRD+cl+merqg8Nnwe3hXRFBFGmQ2lI0VdQOQ2FGMg4OaxeJdHp5JWbNrICW7OSeDVcQLIullRwcEeuxnGxAOcZNRSg+FjaJDFHFGNMcahEXwVRgD4hU11k8VWGykB3JKagDuqa8l8c8eafiNVlSPWNwBLi3MuCJofWMvPSXXUCO8YBOe7flk5jf2y5b0lz/oVZmfidqRhkjBmfO3mhCqkePntGatbP+slx7wT6Y1ndTnAOxFxP3OxRTk40q5bAGcALkL7ob0Vo2f9ZLj3gn0xqGGuqRpXhr010s720SaN4pFDRyKVdTyKsMEfFWXwno1FbyGQSTyt97280kqxg8xGrkhcjbI3wMeOdqlWrWBc9EYHm7TXOqk5eBJpFt5CTkl4QdLau8Ywe+t+lKDHuLxTcphl0orI/wCErsU0g+A2Pxr419IgWuie5I8fCzD6pr58Usk7ZJD5qsCrnA0kldKhj3czv3kKDyWv1wGxCgy5ZnkA85ySSoGxxkhc88DlsO6qJp1ZImfhOJ1Ce6wfuvg3vz921W9RHWD918G9+fu2q3q9ApSlApSlApSlApSlApSlApSlApSlApSlBwXoF1s2nDrJbaWKdnR5CTGIyvnSMwxqcHkfCqL7Pdh+Iuv0Yf5lKUD7Pdh+Iuv0Yf5lPs92H4i6/Rh/mUpQPs92H4i6/Rh/mU+z3YfiLr9GH+ZSlB5rDrt4ZAmiO2ulXJONMXMnJP8AvKxYOtyzXi0t6YrjsntlgC4j16lk1Eka8Yx6aUoKP7Pdh+Iuv0Yf5lPs92H4i6/Rh/mUpQPs92H4i6/Rh/mU+z3YfiLr9GH+ZSlB+JuvbhzqVa3uiCMEaYuR/wDUpF178OUBVt7oAcvNi/mUpQeC46x7bi3EOFRwRzI0dyHJlCAEFCNtLHeu1Up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92" name="Picture 12" descr="http://1.bp.blogspot.com/_BwlbMaa50jo/S9nhifWQFAI/AAAAAAAAGTE/vpKxq2OHtFk/s1600/punnett+square+green+pe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191000"/>
            <a:ext cx="2002258" cy="156872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057400" y="6248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P(green) = .75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6744</TotalTime>
  <Words>822</Words>
  <Application>Microsoft Macintosh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Quantitative Skills 4: The Chi-Square Test</vt:lpstr>
      <vt:lpstr>The Chi-Square (X2) Test is used to examine the difference between an actual sample and a hypothetical sample that would be expected due to chance. </vt:lpstr>
      <vt:lpstr>Using Chi-Square, it is possible to discern whether experimental results are  valid, or whether they are probably due to chance alone.</vt:lpstr>
      <vt:lpstr>The Chi-Square test compares two rival hypotheses (the null hypothesis and an alternative hypothesis) to see which hypothesis is best supported by the data.</vt:lpstr>
      <vt:lpstr>Establishing a null hypothesis (H0) and an alternative hypothesis (HA) </vt:lpstr>
      <vt:lpstr>Example :  “I think my cheese will mold if I leave it out on the counter too long.”</vt:lpstr>
      <vt:lpstr>The goal of the Chi-Square Test is to either accept or reject the null hypothesis.</vt:lpstr>
      <vt:lpstr>Observed and Expected Results</vt:lpstr>
      <vt:lpstr>How do you get expected results?</vt:lpstr>
      <vt:lpstr>Obtaining the X2 value:</vt:lpstr>
      <vt:lpstr>PowerPoint Presentation</vt:lpstr>
      <vt:lpstr>PowerPoint Presentation</vt:lpstr>
      <vt:lpstr>PowerPoint Presentation</vt:lpstr>
      <vt:lpstr>Critical Value Table</vt:lpstr>
      <vt:lpstr>Typically, in biology we use the p = 0.05 confidence interval. </vt:lpstr>
      <vt:lpstr>Calculating Degrees of Freedom</vt:lpstr>
      <vt:lpstr>Accept or Reject the Null Hypothesis</vt:lpstr>
      <vt:lpstr>In our example, the X 2  value we calculated was 1.28, which is less than the critical value of 3.84.  Therefore: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Chi-Square Test</dc:title>
  <dc:creator>Melinda</dc:creator>
  <cp:lastModifiedBy>Sheila Heaton</cp:lastModifiedBy>
  <cp:revision>36</cp:revision>
  <dcterms:created xsi:type="dcterms:W3CDTF">2013-08-24T18:59:14Z</dcterms:created>
  <dcterms:modified xsi:type="dcterms:W3CDTF">2017-09-11T01:52:43Z</dcterms:modified>
</cp:coreProperties>
</file>