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theme+xml" PartName="/ppt/theme/theme8.xml"/>
  <Override ContentType="application/vnd.openxmlformats-officedocument.theme+xml" PartName="/ppt/theme/theme9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4"/>
    <p:sldMasterId id="2147483661" r:id="rId5"/>
    <p:sldMasterId id="2147483662" r:id="rId6"/>
    <p:sldMasterId id="2147483663" r:id="rId7"/>
    <p:sldMasterId id="2147483664" r:id="rId8"/>
    <p:sldMasterId id="2147483665" r:id="rId9"/>
    <p:sldMasterId id="2147483666" r:id="rId10"/>
    <p:sldMasterId id="2147483667" r:id="rId11"/>
  </p:sldMasterIdLst>
  <p:notesMasterIdLst>
    <p:notesMasterId r:id="rId12"/>
  </p:notesMasterIdLst>
  <p:sldIdLst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80" r:id="rId37"/>
    <p:sldId id="281" r:id="rId38"/>
  </p:sldIdLst>
  <p:sldSz cy="6858000" cx="9144000"/>
  <p:notesSz cx="6858000" cy="9144000"/>
  <p:embeddedFontLst>
    <p:embeddedFont>
      <p:font typeface="Cabin"/>
      <p:regular r:id="rId39"/>
      <p:bold r:id="rId40"/>
      <p:italic r:id="rId41"/>
      <p:boldItalic r:id="rId42"/>
    </p:embeddedFont>
    <p:embeddedFont>
      <p:font typeface="Arial Black"/>
      <p:regular r:id="rId43"/>
    </p:embeddedFont>
    <p:embeddedFont>
      <p:font typeface="Gill Sans"/>
      <p:bold r:id="rId4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5FD84895-AD3B-41FD-8022-0309A24230E3}">
  <a:tblStyle styleId="{5FD84895-AD3B-41FD-8022-0309A24230E3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Cabin-bold.fntdata"/><Relationship Id="rId20" Type="http://schemas.openxmlformats.org/officeDocument/2006/relationships/slide" Target="slides/slide8.xml"/><Relationship Id="rId42" Type="http://schemas.openxmlformats.org/officeDocument/2006/relationships/font" Target="fonts/Cabin-boldItalic.fntdata"/><Relationship Id="rId41" Type="http://schemas.openxmlformats.org/officeDocument/2006/relationships/font" Target="fonts/Cabin-italic.fntdata"/><Relationship Id="rId22" Type="http://schemas.openxmlformats.org/officeDocument/2006/relationships/slide" Target="slides/slide10.xml"/><Relationship Id="rId44" Type="http://schemas.openxmlformats.org/officeDocument/2006/relationships/font" Target="fonts/GillSans-bold.fntdata"/><Relationship Id="rId21" Type="http://schemas.openxmlformats.org/officeDocument/2006/relationships/slide" Target="slides/slide9.xml"/><Relationship Id="rId43" Type="http://schemas.openxmlformats.org/officeDocument/2006/relationships/font" Target="fonts/ArialBlack-regular.fntdata"/><Relationship Id="rId24" Type="http://schemas.openxmlformats.org/officeDocument/2006/relationships/slide" Target="slides/slide12.xml"/><Relationship Id="rId23" Type="http://schemas.openxmlformats.org/officeDocument/2006/relationships/slide" Target="slides/slide11.xml"/><Relationship Id="rId1" Type="http://schemas.openxmlformats.org/officeDocument/2006/relationships/theme" Target="theme/theme6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26" Type="http://schemas.openxmlformats.org/officeDocument/2006/relationships/slide" Target="slides/slide14.xml"/><Relationship Id="rId25" Type="http://schemas.openxmlformats.org/officeDocument/2006/relationships/slide" Target="slides/slide13.xml"/><Relationship Id="rId28" Type="http://schemas.openxmlformats.org/officeDocument/2006/relationships/slide" Target="slides/slide16.xml"/><Relationship Id="rId27" Type="http://schemas.openxmlformats.org/officeDocument/2006/relationships/slide" Target="slides/slide15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29" Type="http://schemas.openxmlformats.org/officeDocument/2006/relationships/slide" Target="slides/slide17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Relationship Id="rId31" Type="http://schemas.openxmlformats.org/officeDocument/2006/relationships/slide" Target="slides/slide19.xml"/><Relationship Id="rId30" Type="http://schemas.openxmlformats.org/officeDocument/2006/relationships/slide" Target="slides/slide18.xml"/><Relationship Id="rId11" Type="http://schemas.openxmlformats.org/officeDocument/2006/relationships/slideMaster" Target="slideMasters/slideMaster8.xml"/><Relationship Id="rId33" Type="http://schemas.openxmlformats.org/officeDocument/2006/relationships/slide" Target="slides/slide21.xml"/><Relationship Id="rId10" Type="http://schemas.openxmlformats.org/officeDocument/2006/relationships/slideMaster" Target="slideMasters/slideMaster7.xml"/><Relationship Id="rId32" Type="http://schemas.openxmlformats.org/officeDocument/2006/relationships/slide" Target="slides/slide20.xml"/><Relationship Id="rId13" Type="http://schemas.openxmlformats.org/officeDocument/2006/relationships/slide" Target="slides/slide1.xml"/><Relationship Id="rId35" Type="http://schemas.openxmlformats.org/officeDocument/2006/relationships/slide" Target="slides/slide23.xml"/><Relationship Id="rId12" Type="http://schemas.openxmlformats.org/officeDocument/2006/relationships/notesMaster" Target="notesMasters/notesMaster1.xml"/><Relationship Id="rId34" Type="http://schemas.openxmlformats.org/officeDocument/2006/relationships/slide" Target="slides/slide22.xml"/><Relationship Id="rId15" Type="http://schemas.openxmlformats.org/officeDocument/2006/relationships/slide" Target="slides/slide3.xml"/><Relationship Id="rId37" Type="http://schemas.openxmlformats.org/officeDocument/2006/relationships/slide" Target="slides/slide25.xml"/><Relationship Id="rId14" Type="http://schemas.openxmlformats.org/officeDocument/2006/relationships/slide" Target="slides/slide2.xml"/><Relationship Id="rId36" Type="http://schemas.openxmlformats.org/officeDocument/2006/relationships/slide" Target="slides/slide24.xml"/><Relationship Id="rId17" Type="http://schemas.openxmlformats.org/officeDocument/2006/relationships/slide" Target="slides/slide5.xml"/><Relationship Id="rId39" Type="http://schemas.openxmlformats.org/officeDocument/2006/relationships/font" Target="fonts/Cabin-regular.fntdata"/><Relationship Id="rId16" Type="http://schemas.openxmlformats.org/officeDocument/2006/relationships/slide" Target="slides/slide4.xml"/><Relationship Id="rId38" Type="http://schemas.openxmlformats.org/officeDocument/2006/relationships/slide" Target="slides/slide26.xml"/><Relationship Id="rId19" Type="http://schemas.openxmlformats.org/officeDocument/2006/relationships/slide" Target="slides/slide7.xml"/><Relationship Id="rId18" Type="http://schemas.openxmlformats.org/officeDocument/2006/relationships/slide" Target="slides/slide6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800" u="none" cap="none" strike="noStrike"/>
            </a:lvl1pPr>
            <a:lvl2pPr indent="0" lvl="1" marL="0" marR="0" rtl="0" algn="l">
              <a:spcBef>
                <a:spcPts val="0"/>
              </a:spcBef>
              <a:buChar char="○"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Char char="■"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Char char="●"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Char char="○"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Char char="■"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Char char="●"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Char char="○"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Char char="■"/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-7620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3" name="Shape 23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9" name="Shape 23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7" name="Shape 24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3" name="Shape 25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9" name="Shape 25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5" name="Shape 26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1" name="Shape 27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7" name="Shape 27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3" name="Shape 28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9" name="Shape 28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5" name="Shape 29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5" name="Shape 30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1" name="Shape 31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9" name="Shape 31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6" name="Shape 3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2" name="Shape 33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8" name="Shape 33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" name="Shape 19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7" name="Shape 20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3" name="Shape 21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9" name="Shape 21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5" name="Shape 22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1432560" y="359898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032" lvl="0" marL="27432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  <a:defRPr b="0" i="0" sz="2600" u="none" cap="none" strike="noStrike">
                <a:solidFill>
                  <a:srgbClr val="341108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ctr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None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-76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ct val="1000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B5A7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blank">
  <p:cSld name="Blank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8" name="Shape 138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9" name="Shape 139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-76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ct val="1000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B5A7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objTx">
  <p:cSld name="Content with Caption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457200" y="216778"/>
            <a:ext cx="38100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909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100000"/>
              <a:buFont typeface="Cabin"/>
              <a:buNone/>
              <a:defRPr b="1" i="0" sz="22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457200" y="1406964"/>
            <a:ext cx="3810000" cy="6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7619" lvl="0" marL="457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46062" lvl="1" marL="639763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None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38125" lvl="2" marL="885825" marR="0" rtl="0" algn="l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182562" lvl="3" marL="1096963" marR="0" rtl="0" algn="l">
              <a:spcBef>
                <a:spcPts val="18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192087" lvl="4" marL="1296988" marR="0" rtl="0" algn="l">
              <a:spcBef>
                <a:spcPts val="18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49" name="Shape 149"/>
          <p:cNvSpPr txBox="1"/>
          <p:nvPr>
            <p:ph idx="2" type="body"/>
          </p:nvPr>
        </p:nvSpPr>
        <p:spPr>
          <a:xfrm>
            <a:off x="457200" y="2133600"/>
            <a:ext cx="8153400" cy="39925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2636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68262" lvl="1" marL="639763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85725" lvl="2" marL="885825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55562" lvl="3" marL="1096963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65087" lvl="4" marL="1296988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50" name="Shape 150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1" name="Shape 151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2" name="Shape 152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-76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ct val="1000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B5A7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picTx">
  <p:cSld name="Picture with Caption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5886896" y="1066800"/>
            <a:ext cx="27432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100000"/>
              <a:buFont typeface="Cabin"/>
              <a:buNone/>
              <a:defRPr b="1" i="0" sz="21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66" name="Shape 166"/>
          <p:cNvSpPr/>
          <p:nvPr>
            <p:ph idx="2" type="pic"/>
          </p:nvPr>
        </p:nvSpPr>
        <p:spPr>
          <a:xfrm>
            <a:off x="838200" y="1143003"/>
            <a:ext cx="4419600" cy="3514531"/>
          </a:xfrm>
          <a:prstGeom prst="roundRect">
            <a:avLst>
              <a:gd fmla="val 783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t" bIns="91425" lIns="91425" rIns="91425" wrap="square" tIns="91425"/>
          <a:lstStyle>
            <a:lvl1pPr indent="-952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68262" lvl="1" marL="639763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85725" lvl="2" marL="885825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55562" lvl="3" marL="1096963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65087" lvl="4" marL="1296988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  <a:defRPr b="0" i="0" sz="1400" u="none" cap="none" strike="noStrike">
                <a:solidFill>
                  <a:srgbClr val="77777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169862" lvl="1" marL="639763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174625" lvl="2" marL="885825" marR="0" rtl="0" algn="l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125412" lvl="3" marL="1096963" marR="0" rtl="0" algn="l">
              <a:spcBef>
                <a:spcPts val="18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Char char="⚫"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134937" lvl="4" marL="1296988" marR="0" rtl="0" algn="l">
              <a:spcBef>
                <a:spcPts val="18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Char char="⚫"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68" name="Shape 168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9" name="Shape 169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70" name="Shape 170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-76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ct val="1000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B5A7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2636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68262" lvl="1" marL="639763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85725" lvl="2" marL="885825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55562" lvl="3" marL="1096963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65087" lvl="4" marL="1296988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-76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ct val="1000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B5A7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 rot="5400000">
            <a:off x="4846637" y="2286002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 rot="5400000">
            <a:off x="998537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2636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32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68262" lvl="1" marL="639763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85725" lvl="2" marL="885825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55562" lvl="3" marL="1096963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65087" lvl="4" marL="1296988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-76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ct val="1000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B5A7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 rot="5400000">
            <a:off x="2784475" y="98425"/>
            <a:ext cx="4800600" cy="74993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2636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32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68262" lvl="1" marL="639763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85725" lvl="2" marL="885825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55562" lvl="3" marL="1096963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65087" lvl="4" marL="1296988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-76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ct val="1000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B5A7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-76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ct val="1000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B5A7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46684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2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93662" lvl="1" marL="639763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111125" lvl="2" marL="885825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68262" lvl="3" marL="1096963" marR="0" rtl="0" algn="l">
              <a:spcBef>
                <a:spcPts val="36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77787" lvl="4" marL="1296988" marR="0" rtl="0" algn="l">
              <a:spcBef>
                <a:spcPts val="36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2" type="body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46684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2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93662" lvl="1" marL="639763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111125" lvl="2" marL="885825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68262" lvl="3" marL="1096963" marR="0" rtl="0" algn="l">
              <a:spcBef>
                <a:spcPts val="36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77787" lvl="4" marL="1296988" marR="0" rtl="0" algn="l">
              <a:spcBef>
                <a:spcPts val="36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-76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ct val="1000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B5A7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AndObj">
  <p:cSld name="Title, Text, and Conten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2636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68262" lvl="1" marL="639763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85725" lvl="2" marL="885825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55562" lvl="3" marL="1096963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65087" lvl="4" marL="1296988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2636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68262" lvl="1" marL="639763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85725" lvl="2" marL="885825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55562" lvl="3" marL="1096963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65087" lvl="4" marL="1296988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0" type="dt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-76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ct val="1000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B5A7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94" name="Shape 94"/>
          <p:cNvSpPr txBox="1"/>
          <p:nvPr>
            <p:ph idx="11" type="ftr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secHead">
  <p:cSld name="Section Header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2578392" y="2600325"/>
            <a:ext cx="64008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100000"/>
              <a:buFont typeface="Cabin"/>
              <a:buNone/>
              <a:defRPr b="1" i="0" sz="40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2578392" y="1066800"/>
            <a:ext cx="64008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-5588" lvl="0" marL="18288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  <a:defRPr b="0" i="0" sz="2000" u="none" cap="none" strike="noStrike">
                <a:solidFill>
                  <a:srgbClr val="341108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46062" lvl="1" marL="639763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None/>
              <a:defRPr b="0" i="0" sz="18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38125" lvl="2" marL="885825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182562" lvl="3" marL="1096963" marR="0" rtl="0" algn="l">
              <a:spcBef>
                <a:spcPts val="28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192087" lvl="4" marL="1296988" marR="0" rtl="0" algn="l">
              <a:spcBef>
                <a:spcPts val="28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-76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ct val="1000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B5A7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twoTxTwoObj">
  <p:cSld name="Comparison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51603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5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328278"/>
            <a:ext cx="4023360" cy="640080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/>
          <a:lstStyle>
            <a:lvl1pPr indent="-507" lvl="0" marL="64008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  <a:defRPr b="0" i="0" sz="1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46062" lvl="1" marL="639763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None/>
              <a:defRPr b="1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38125" lvl="2" marL="885825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182562" lvl="3" marL="1096963" marR="0" rtl="0" algn="l">
              <a:spcBef>
                <a:spcPts val="32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192087" lvl="4" marL="1296988" marR="0" rtl="0" algn="l">
              <a:spcBef>
                <a:spcPts val="32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2" type="body"/>
          </p:nvPr>
        </p:nvSpPr>
        <p:spPr>
          <a:xfrm>
            <a:off x="4663440" y="328278"/>
            <a:ext cx="4023360" cy="640080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/>
          <a:lstStyle>
            <a:lvl1pPr indent="-507" lvl="0" marL="64008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  <a:defRPr b="0" i="0" sz="1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46062" lvl="1" marL="639763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None/>
              <a:defRPr b="1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38125" lvl="2" marL="885825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182562" lvl="3" marL="1096963" marR="0" rtl="0" algn="l">
              <a:spcBef>
                <a:spcPts val="32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192087" lvl="4" marL="1296988" marR="0" rtl="0" algn="l">
              <a:spcBef>
                <a:spcPts val="32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3" type="body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 lim="800000"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indent="-156971" lvl="0" marL="39319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119062" lvl="1" marL="639763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123825" lvl="2" marL="885825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80962" lvl="3" marL="1096963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90487" lvl="4" marL="1296988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4" type="body"/>
          </p:nvPr>
        </p:nvSpPr>
        <p:spPr>
          <a:xfrm>
            <a:off x="466344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 lim="800000"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indent="-156971" lvl="0" marL="393192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119062" lvl="1" marL="639763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123825" lvl="2" marL="885825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80962" lvl="3" marL="1096963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90487" lvl="4" marL="1296988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25" name="Shape 125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7" name="Shape 127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-76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ct val="1000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B5A7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theme" Target="../theme/theme6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theme" Target="../theme/theme8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4" Type="http://schemas.openxmlformats.org/officeDocument/2006/relationships/theme" Target="../theme/theme4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8.xml"/><Relationship Id="rId4" Type="http://schemas.openxmlformats.org/officeDocument/2006/relationships/theme" Target="../theme/theme5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9.xml"/><Relationship Id="rId3" Type="http://schemas.openxmlformats.org/officeDocument/2006/relationships/theme" Target="../theme/theme1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0.xml"/><Relationship Id="rId3" Type="http://schemas.openxmlformats.org/officeDocument/2006/relationships/theme" Target="../theme/theme2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1.xml"/><Relationship Id="rId3" Type="http://schemas.openxmlformats.org/officeDocument/2006/relationships/theme" Target="../theme/theme3.xml"/></Relationships>
</file>

<file path=ppt/slideMasters/_rels/slideMaster8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2.xml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815975" y="-815975"/>
            <a:ext cx="1638300" cy="1638300"/>
          </a:xfrm>
          <a:custGeom>
            <a:pathLst>
              <a:path extrusionOk="0" h="120000" w="120000">
                <a:moveTo>
                  <a:pt x="120000" y="60000"/>
                </a:moveTo>
                <a:cubicBezTo>
                  <a:pt x="120000" y="75919"/>
                  <a:pt x="113673" y="91186"/>
                  <a:pt x="102413" y="102439"/>
                </a:cubicBezTo>
                <a:cubicBezTo>
                  <a:pt x="91153" y="113692"/>
                  <a:pt x="75882" y="120009"/>
                  <a:pt x="59963" y="120000"/>
                </a:cubicBezTo>
                <a:cubicBezTo>
                  <a:pt x="59975" y="100000"/>
                  <a:pt x="59987" y="80000"/>
                  <a:pt x="60000" y="60000"/>
                </a:cubicBezTo>
                <a:lnTo>
                  <a:pt x="120000" y="6000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cap="rnd" cmpd="sng" w="9525">
            <a:solidFill>
              <a:srgbClr val="D2C39E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168275" y="20637"/>
            <a:ext cx="1703387" cy="1703387"/>
          </a:xfrm>
          <a:prstGeom prst="ellipse">
            <a:avLst/>
          </a:prstGeom>
          <a:noFill/>
          <a:ln cap="rnd" cmpd="sng" w="27300">
            <a:solidFill>
              <a:srgbClr val="FFF6DB"/>
            </a:solidFill>
            <a:prstDash val="solid"/>
            <a:miter lim="800000"/>
            <a:headEnd len="med" w="med" type="none"/>
            <a:tailEnd len="med" w="med" type="none"/>
          </a:ln>
          <a:effectLst>
            <a:outerShdw blurRad="63500" dir="5400000" dist="25400">
              <a:srgbClr val="AFA58D">
                <a:alpha val="84705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2" name="Shape 12"/>
          <p:cNvGrpSpPr/>
          <p:nvPr/>
        </p:nvGrpSpPr>
        <p:grpSpPr>
          <a:xfrm>
            <a:off x="171450" y="1042987"/>
            <a:ext cx="1156226" cy="1149268"/>
            <a:chOff x="171450" y="1042987"/>
            <a:chExt cx="1156226" cy="1149268"/>
          </a:xfrm>
        </p:grpSpPr>
        <p:pic>
          <p:nvPicPr>
            <p:cNvPr id="13" name="Shape 13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171450" y="1042987"/>
              <a:ext cx="1156226" cy="114926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Shape 14"/>
            <p:cNvSpPr txBox="1"/>
            <p:nvPr/>
          </p:nvSpPr>
          <p:spPr>
            <a:xfrm rot="2280000">
              <a:off x="347662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5" name="Shape 15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" name="Shape 16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r="10800000" dist="38000">
              <a:srgbClr val="706B5F">
                <a:alpha val="24705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7" name="Shape 17"/>
          <p:cNvGrpSpPr/>
          <p:nvPr/>
        </p:nvGrpSpPr>
        <p:grpSpPr>
          <a:xfrm>
            <a:off x="920750" y="1414462"/>
            <a:ext cx="219053" cy="212690"/>
            <a:chOff x="920750" y="1414462"/>
            <a:chExt cx="219053" cy="212690"/>
          </a:xfrm>
        </p:grpSpPr>
        <p:pic>
          <p:nvPicPr>
            <p:cNvPr id="18" name="Shape 1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20750" y="1414462"/>
              <a:ext cx="219053" cy="21269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Shape 19"/>
            <p:cNvSpPr txBox="1"/>
            <p:nvPr/>
          </p:nvSpPr>
          <p:spPr>
            <a:xfrm>
              <a:off x="952500" y="1444625"/>
              <a:ext cx="149225" cy="1492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0" name="Shape 20"/>
          <p:cNvSpPr/>
          <p:nvPr/>
        </p:nvSpPr>
        <p:spPr>
          <a:xfrm>
            <a:off x="1157287" y="1344612"/>
            <a:ext cx="63500" cy="65087"/>
          </a:xfrm>
          <a:prstGeom prst="ellipse">
            <a:avLst/>
          </a:prstGeom>
          <a:noFill/>
          <a:ln cap="rnd" cmpd="sng" w="12700">
            <a:solidFill>
              <a:srgbClr val="307F93">
                <a:alpha val="59607"/>
              </a:srgbClr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2636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68262" lvl="1" marL="639763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85725" lvl="2" marL="885825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55562" lvl="3" marL="1096963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65087" lvl="4" marL="1296988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-76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ct val="1000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B5A7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-815975" y="-815975"/>
            <a:ext cx="1638300" cy="1638300"/>
          </a:xfrm>
          <a:custGeom>
            <a:pathLst>
              <a:path extrusionOk="0" h="120000" w="120000">
                <a:moveTo>
                  <a:pt x="120000" y="60000"/>
                </a:moveTo>
                <a:cubicBezTo>
                  <a:pt x="120000" y="75919"/>
                  <a:pt x="113673" y="91186"/>
                  <a:pt x="102413" y="102439"/>
                </a:cubicBezTo>
                <a:cubicBezTo>
                  <a:pt x="91153" y="113692"/>
                  <a:pt x="75882" y="120009"/>
                  <a:pt x="59963" y="120000"/>
                </a:cubicBezTo>
                <a:cubicBezTo>
                  <a:pt x="59975" y="100000"/>
                  <a:pt x="59987" y="80000"/>
                  <a:pt x="60000" y="60000"/>
                </a:cubicBezTo>
                <a:lnTo>
                  <a:pt x="120000" y="6000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cap="rnd" cmpd="sng" w="9525">
            <a:solidFill>
              <a:srgbClr val="D2C39E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168275" y="20637"/>
            <a:ext cx="1703387" cy="1703387"/>
          </a:xfrm>
          <a:prstGeom prst="ellipse">
            <a:avLst/>
          </a:prstGeom>
          <a:noFill/>
          <a:ln cap="rnd" cmpd="sng" w="27300">
            <a:solidFill>
              <a:srgbClr val="FFF6DB"/>
            </a:solidFill>
            <a:prstDash val="solid"/>
            <a:miter lim="800000"/>
            <a:headEnd len="med" w="med" type="none"/>
            <a:tailEnd len="med" w="med" type="none"/>
          </a:ln>
          <a:effectLst>
            <a:outerShdw blurRad="63500" dir="5400000" dist="25400">
              <a:srgbClr val="AFA58D">
                <a:alpha val="84705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35" name="Shape 35"/>
          <p:cNvGrpSpPr/>
          <p:nvPr/>
        </p:nvGrpSpPr>
        <p:grpSpPr>
          <a:xfrm>
            <a:off x="171450" y="1042987"/>
            <a:ext cx="1156226" cy="1149268"/>
            <a:chOff x="171450" y="1042987"/>
            <a:chExt cx="1156226" cy="1149268"/>
          </a:xfrm>
        </p:grpSpPr>
        <p:pic>
          <p:nvPicPr>
            <p:cNvPr id="36" name="Shape 36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171450" y="1042987"/>
              <a:ext cx="1156226" cy="114926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7" name="Shape 37"/>
            <p:cNvSpPr txBox="1"/>
            <p:nvPr/>
          </p:nvSpPr>
          <p:spPr>
            <a:xfrm rot="2280000">
              <a:off x="347662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38" name="Shape 38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2636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68262" lvl="1" marL="639763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85725" lvl="2" marL="885825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55562" lvl="3" marL="1096963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65087" lvl="4" marL="1296988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-76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ct val="1000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B5A7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44" name="Shape 44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r="10800000" dist="38000">
              <a:srgbClr val="706B5F">
                <a:alpha val="24705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-815975" y="-815975"/>
            <a:ext cx="1638300" cy="1638300"/>
          </a:xfrm>
          <a:custGeom>
            <a:pathLst>
              <a:path extrusionOk="0" h="120000" w="120000">
                <a:moveTo>
                  <a:pt x="120000" y="60000"/>
                </a:moveTo>
                <a:cubicBezTo>
                  <a:pt x="120000" y="75919"/>
                  <a:pt x="113673" y="91186"/>
                  <a:pt x="102413" y="102439"/>
                </a:cubicBezTo>
                <a:cubicBezTo>
                  <a:pt x="91153" y="113692"/>
                  <a:pt x="75882" y="120009"/>
                  <a:pt x="59963" y="120000"/>
                </a:cubicBezTo>
                <a:cubicBezTo>
                  <a:pt x="59975" y="100000"/>
                  <a:pt x="59987" y="80000"/>
                  <a:pt x="60000" y="60000"/>
                </a:cubicBezTo>
                <a:lnTo>
                  <a:pt x="120000" y="6000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cap="rnd" cmpd="sng" w="9525">
            <a:solidFill>
              <a:srgbClr val="D2C39E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Shape 77"/>
          <p:cNvSpPr/>
          <p:nvPr/>
        </p:nvSpPr>
        <p:spPr>
          <a:xfrm>
            <a:off x="168275" y="20637"/>
            <a:ext cx="1703387" cy="1703387"/>
          </a:xfrm>
          <a:prstGeom prst="ellipse">
            <a:avLst/>
          </a:prstGeom>
          <a:noFill/>
          <a:ln cap="rnd" cmpd="sng" w="27300">
            <a:solidFill>
              <a:srgbClr val="FFF6DB"/>
            </a:solidFill>
            <a:prstDash val="solid"/>
            <a:miter lim="800000"/>
            <a:headEnd len="med" w="med" type="none"/>
            <a:tailEnd len="med" w="med" type="none"/>
          </a:ln>
          <a:effectLst>
            <a:outerShdw blurRad="63500" dir="5400000" dist="25400">
              <a:srgbClr val="AFA58D">
                <a:alpha val="84705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78" name="Shape 78"/>
          <p:cNvGrpSpPr/>
          <p:nvPr/>
        </p:nvGrpSpPr>
        <p:grpSpPr>
          <a:xfrm>
            <a:off x="171450" y="1042987"/>
            <a:ext cx="1156226" cy="1149268"/>
            <a:chOff x="171450" y="1042987"/>
            <a:chExt cx="1156226" cy="1149268"/>
          </a:xfrm>
        </p:grpSpPr>
        <p:pic>
          <p:nvPicPr>
            <p:cNvPr id="79" name="Shape 79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171450" y="1042987"/>
              <a:ext cx="1156226" cy="114926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0" name="Shape 80"/>
            <p:cNvSpPr txBox="1"/>
            <p:nvPr/>
          </p:nvSpPr>
          <p:spPr>
            <a:xfrm rot="2280000">
              <a:off x="347662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81" name="Shape 81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" name="Shape 82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r="10800000" dist="38000">
              <a:srgbClr val="706B5F">
                <a:alpha val="24705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" name="Shape 83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2636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68262" lvl="1" marL="639763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85725" lvl="2" marL="885825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55562" lvl="3" marL="1096963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65087" lvl="4" marL="1296988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0" type="dt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-76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ct val="1000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B5A7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87" name="Shape 87"/>
          <p:cNvSpPr txBox="1"/>
          <p:nvPr>
            <p:ph idx="11" type="ftr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2286000" y="0"/>
            <a:ext cx="76200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r="10800000" dist="38000">
              <a:srgbClr val="706B5F">
                <a:alpha val="24705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98" name="Shape 98"/>
          <p:cNvGrpSpPr/>
          <p:nvPr/>
        </p:nvGrpSpPr>
        <p:grpSpPr>
          <a:xfrm>
            <a:off x="2170112" y="2816225"/>
            <a:ext cx="219053" cy="212690"/>
            <a:chOff x="2170112" y="2816225"/>
            <a:chExt cx="219053" cy="212690"/>
          </a:xfrm>
        </p:grpSpPr>
        <p:pic>
          <p:nvPicPr>
            <p:cNvPr id="99" name="Shape 99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170112" y="2816225"/>
              <a:ext cx="219053" cy="21269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" name="Shape 100"/>
            <p:cNvSpPr txBox="1"/>
            <p:nvPr/>
          </p:nvSpPr>
          <p:spPr>
            <a:xfrm>
              <a:off x="2203450" y="2844800"/>
              <a:ext cx="147637" cy="1492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01" name="Shape 101"/>
          <p:cNvSpPr/>
          <p:nvPr/>
        </p:nvSpPr>
        <p:spPr>
          <a:xfrm>
            <a:off x="2408237" y="2746375"/>
            <a:ext cx="63500" cy="63500"/>
          </a:xfrm>
          <a:prstGeom prst="ellipse">
            <a:avLst/>
          </a:prstGeom>
          <a:noFill/>
          <a:ln cap="rnd" cmpd="sng" w="12700">
            <a:solidFill>
              <a:srgbClr val="307F93">
                <a:alpha val="59607"/>
              </a:srgbClr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Shape 102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2636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68262" lvl="1" marL="639763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85725" lvl="2" marL="885825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55562" lvl="3" marL="1096963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65087" lvl="4" marL="1296988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-76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ct val="1000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B5A7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2636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68262" lvl="1" marL="639763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85725" lvl="2" marL="885825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55562" lvl="3" marL="1096963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65087" lvl="4" marL="1296988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-76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ct val="1000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B5A7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/>
        </p:nvSpPr>
        <p:spPr>
          <a:xfrm>
            <a:off x="1014412" y="0"/>
            <a:ext cx="8129587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0" name="Shape 130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r="10800000" dist="38000">
              <a:srgbClr val="706B5F">
                <a:alpha val="24705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1" name="Shape 131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2636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68262" lvl="1" marL="639763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85725" lvl="2" marL="885825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55562" lvl="3" marL="1096963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65087" lvl="4" marL="1296988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33" name="Shape 133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4" name="Shape 134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5" name="Shape 135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-76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ct val="1000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B5A7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2636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68262" lvl="1" marL="639763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85725" lvl="2" marL="885825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55562" lvl="3" marL="1096963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65087" lvl="4" marL="1296988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43" name="Shape 143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4" name="Shape 144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5" name="Shape 145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-76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ct val="1000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B5A7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Shape 154"/>
          <p:cNvGrpSpPr/>
          <p:nvPr/>
        </p:nvGrpSpPr>
        <p:grpSpPr>
          <a:xfrm>
            <a:off x="652462" y="974725"/>
            <a:ext cx="4782393" cy="4782393"/>
            <a:chOff x="652462" y="974725"/>
            <a:chExt cx="4782393" cy="4782393"/>
          </a:xfrm>
        </p:grpSpPr>
        <p:pic>
          <p:nvPicPr>
            <p:cNvPr id="155" name="Shape 155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652462" y="974725"/>
              <a:ext cx="4782393" cy="478239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6" name="Shape 156"/>
            <p:cNvSpPr txBox="1"/>
            <p:nvPr/>
          </p:nvSpPr>
          <p:spPr>
            <a:xfrm>
              <a:off x="762000" y="1066800"/>
              <a:ext cx="4572000" cy="457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2743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57" name="Shape 157"/>
          <p:cNvSpPr/>
          <p:nvPr/>
        </p:nvSpPr>
        <p:spPr>
          <a:xfrm rot="-2160000">
            <a:off x="396875" y="954087"/>
            <a:ext cx="685800" cy="204787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miter lim="800000"/>
            <a:headEnd len="med" w="med" type="none"/>
            <a:tailEnd len="med" w="med" type="none"/>
          </a:ln>
          <a:effectLst>
            <a:outerShdw blurRad="63500" sx="96000" dir="3299947" dist="25399" sy="96000">
              <a:srgbClr val="EBDAB1">
                <a:alpha val="39607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8" name="Shape 158"/>
          <p:cNvSpPr/>
          <p:nvPr/>
        </p:nvSpPr>
        <p:spPr>
          <a:xfrm flipH="1" rot="2160000">
            <a:off x="5003800" y="936625"/>
            <a:ext cx="649287" cy="204787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miter lim="800000"/>
            <a:headEnd len="med" w="med" type="none"/>
            <a:tailEnd len="med" w="med" type="none"/>
          </a:ln>
          <a:effectLst>
            <a:outerShdw blurRad="63500" sx="96000" dir="3299947" dist="25399" sy="96000">
              <a:schemeClr val="lt2">
                <a:alpha val="19607"/>
              </a:scheme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9" name="Shape 159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2636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68262" lvl="1" marL="639763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85725" lvl="2" marL="885825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55562" lvl="3" marL="1096963" marR="0" rtl="0" algn="l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65087" lvl="4" marL="1296988" marR="0" rtl="0" algn="l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61" name="Shape 161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2" name="Shape 162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3" name="Shape 163"/>
          <p:cNvSpPr txBox="1"/>
          <p:nvPr>
            <p:ph idx="12" type="sldNum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-76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ct val="1000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B5A7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8.png"/><Relationship Id="rId4" Type="http://schemas.openxmlformats.org/officeDocument/2006/relationships/hyperlink" Target="http://www.phschool.com/science/biology_place/labbench/lab5/respwork.html" TargetMode="External"/><Relationship Id="rId5" Type="http://schemas.openxmlformats.org/officeDocument/2006/relationships/hyperlink" Target="http://www.phschool.com/science/biology_place/labbench/lab5/respwork.html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4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phschool.com/science/biology_place/labbench/lab5/process.html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ctrTitle"/>
          </p:nvPr>
        </p:nvSpPr>
        <p:spPr>
          <a:xfrm>
            <a:off x="1905000" y="609600"/>
            <a:ext cx="6553200" cy="19208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-273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100000"/>
              <a:buFont typeface="Gill Sans"/>
              <a:buNone/>
            </a:pPr>
            <a:r>
              <a:rPr b="1" i="0" lang="en-US" sz="4300" u="none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  <a:t>Pre-Lab #5</a:t>
            </a:r>
            <a:br>
              <a:rPr b="1" i="0" lang="en-US" sz="4300" u="none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b="1" i="0" lang="en-US" sz="4300" u="none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  <a:t>Cell Respiration</a:t>
            </a:r>
          </a:p>
        </p:txBody>
      </p:sp>
      <p:sp>
        <p:nvSpPr>
          <p:cNvPr id="176" name="Shape 176"/>
          <p:cNvSpPr txBox="1"/>
          <p:nvPr>
            <p:ph idx="1" type="subTitle"/>
          </p:nvPr>
        </p:nvSpPr>
        <p:spPr>
          <a:xfrm>
            <a:off x="1066800" y="3048000"/>
            <a:ext cx="2971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0">
            <a:noAutofit/>
          </a:bodyPr>
          <a:lstStyle/>
          <a:p>
            <a:pPr indent="-179387" lvl="0" marL="269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b="1" i="0" lang="en-US" sz="3500" u="none" cap="none" strike="noStrike">
                <a:solidFill>
                  <a:srgbClr val="320E04"/>
                </a:solidFill>
                <a:latin typeface="Arial Black"/>
                <a:ea typeface="Arial Black"/>
                <a:cs typeface="Arial Black"/>
                <a:sym typeface="Arial Black"/>
              </a:rPr>
              <a:t>AP Biology</a:t>
            </a:r>
          </a:p>
        </p:txBody>
      </p:sp>
      <p:pic>
        <p:nvPicPr>
          <p:cNvPr id="177" name="Shape 17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57800" y="3124200"/>
            <a:ext cx="2916862" cy="317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3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100000"/>
              <a:buFont typeface="Gill Sans"/>
              <a:buNone/>
            </a:pPr>
            <a:r>
              <a:rPr b="1" i="0" lang="en-US" sz="4300" u="sng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  <a:t>Helpful Hints</a:t>
            </a:r>
          </a:p>
        </p:txBody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1143000" y="990600"/>
            <a:ext cx="8001000" cy="5668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8892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b="1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3 vials need </a:t>
            </a:r>
            <a:r>
              <a:rPr b="1" i="1" lang="en-US" sz="3600" u="sng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equal</a:t>
            </a:r>
            <a:r>
              <a:rPr b="1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VOLUME of contents. </a:t>
            </a:r>
          </a:p>
          <a:p>
            <a:pPr indent="-246062" lvl="1" marL="639762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 glass beads to vial w/ dormant peas, since dry peas take up less space than an equal quantity of germinating peas. Why???</a:t>
            </a:r>
          </a:p>
          <a:p>
            <a:pPr indent="-28892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b="1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Because you are measuring the rate of respiration at two different temperatures, prepare </a:t>
            </a:r>
            <a:r>
              <a:rPr b="1" i="0" lang="en-US" sz="3600" u="sng">
                <a:solidFill>
                  <a:srgbClr val="0000FF"/>
                </a:solidFill>
                <a:latin typeface="Arial Black"/>
                <a:ea typeface="Arial Black"/>
                <a:cs typeface="Arial Black"/>
                <a:sym typeface="Arial Black"/>
              </a:rPr>
              <a:t>two sets of 3 vials</a:t>
            </a:r>
            <a:r>
              <a:rPr b="1" i="0" lang="en-US" sz="3600" u="none">
                <a:solidFill>
                  <a:srgbClr val="0000FF"/>
                </a:solidFill>
                <a:latin typeface="Arial Black"/>
                <a:ea typeface="Arial Black"/>
                <a:cs typeface="Arial Black"/>
                <a:sym typeface="Arial Black"/>
              </a:rPr>
              <a:t>.</a:t>
            </a:r>
          </a:p>
          <a:p>
            <a:pPr indent="-246062" lvl="1" marL="639762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3200" u="none" cap="none" strike="noStrike">
                <a:solidFill>
                  <a:srgbClr val="0000FF"/>
                </a:solidFill>
                <a:latin typeface="Arial Black"/>
                <a:ea typeface="Arial Black"/>
                <a:cs typeface="Arial Black"/>
                <a:sym typeface="Arial Black"/>
              </a:rPr>
              <a:t>You need 6 vials TOTAL!!!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3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Gill Sans"/>
              <a:buNone/>
            </a:pPr>
            <a:r>
              <a:rPr b="1" i="1" lang="en-US" sz="4300" u="sng" cap="none" strike="noStrike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CAUTION</a:t>
            </a:r>
            <a:br>
              <a:rPr b="1" i="1" lang="en-US" sz="4300" u="sng" cap="none" strike="noStrike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</a:br>
          </a:p>
        </p:txBody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x="990600" y="1295400"/>
            <a:ext cx="81534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46062" lvl="1" marL="63976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3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layer of </a:t>
            </a:r>
            <a:r>
              <a:rPr b="1" i="0" lang="en-US" sz="3400" u="none" cap="none" strike="noStrike">
                <a:solidFill>
                  <a:srgbClr val="0000FF"/>
                </a:solidFill>
                <a:latin typeface="Gill Sans"/>
                <a:ea typeface="Gill Sans"/>
                <a:cs typeface="Gill Sans"/>
                <a:sym typeface="Gill Sans"/>
              </a:rPr>
              <a:t>nonabsorbent cotton </a:t>
            </a:r>
            <a:r>
              <a:rPr b="1" i="0" lang="en-US" sz="3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between the KOH and peas.</a:t>
            </a:r>
          </a:p>
          <a:p>
            <a:pPr indent="-246062" lvl="1" marL="63976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3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stopper must be firmly inserted for an air-tight seal. Wet the seal!!! </a:t>
            </a:r>
          </a:p>
          <a:p>
            <a:pPr indent="-246062" lvl="1" marL="63976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3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Check that NO peas or beads block the opening to the pipette. Try to make the end just above peas/beads. </a:t>
            </a:r>
          </a:p>
          <a:p>
            <a:pPr indent="-246062" lvl="1" marL="63976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3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 respirometers equilibrate for several minutes in their waterbaths. This will minimize volume changes due to change in air temperature.</a:t>
            </a:r>
          </a:p>
          <a:p>
            <a:pPr indent="-28892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t/>
            </a:r>
            <a:endParaRPr b="1" i="0" sz="3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3" name="Shape 243"/>
          <p:cNvSpPr/>
          <p:nvPr/>
        </p:nvSpPr>
        <p:spPr>
          <a:xfrm>
            <a:off x="1809750" y="158750"/>
            <a:ext cx="1573212" cy="1268412"/>
          </a:xfrm>
          <a:prstGeom prst="irregularSeal1">
            <a:avLst/>
          </a:prstGeom>
          <a:solidFill>
            <a:srgbClr val="FFFF00"/>
          </a:solidFill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-1143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44" name="Shape 244"/>
          <p:cNvSpPr/>
          <p:nvPr/>
        </p:nvSpPr>
        <p:spPr>
          <a:xfrm>
            <a:off x="7143750" y="158750"/>
            <a:ext cx="1573212" cy="1268412"/>
          </a:xfrm>
          <a:prstGeom prst="irregularSeal1">
            <a:avLst/>
          </a:prstGeom>
          <a:solidFill>
            <a:srgbClr val="FFFF00"/>
          </a:solidFill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-1143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type="title"/>
          </p:nvPr>
        </p:nvSpPr>
        <p:spPr>
          <a:xfrm>
            <a:off x="457200" y="274637"/>
            <a:ext cx="89154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286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100000"/>
              <a:buFont typeface="Gill Sans"/>
              <a:buNone/>
            </a:pPr>
            <a:r>
              <a:rPr b="1" i="0" lang="en-US" sz="3600" u="sng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  <a:t>Building the Respirometer</a:t>
            </a:r>
          </a:p>
        </p:txBody>
      </p:sp>
      <p:pic>
        <p:nvPicPr>
          <p:cNvPr descr="assemble" id="250" name="Shape 25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066800"/>
            <a:ext cx="9144000" cy="556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>
            <p:ph type="title"/>
          </p:nvPr>
        </p:nvSpPr>
        <p:spPr>
          <a:xfrm>
            <a:off x="0" y="0"/>
            <a:ext cx="9144000" cy="944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1841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100000"/>
              <a:buFont typeface="Gill Sans"/>
              <a:buNone/>
            </a:pPr>
            <a:r>
              <a:rPr b="1" i="0" lang="en-US" sz="2900" u="none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  <a:t>How to Measure the Rate of Respiration</a:t>
            </a:r>
          </a:p>
        </p:txBody>
      </p:sp>
      <p:pic>
        <p:nvPicPr>
          <p:cNvPr descr="inwater" id="256" name="Shape 25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914400"/>
            <a:ext cx="9104376" cy="59322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>
            <p:ph type="title"/>
          </p:nvPr>
        </p:nvSpPr>
        <p:spPr>
          <a:xfrm>
            <a:off x="5334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032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100000"/>
              <a:buFont typeface="Gill Sans"/>
              <a:buNone/>
            </a:pPr>
            <a:r>
              <a:rPr b="1" i="1" lang="en-US" sz="3200" u="none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  <a:t>Six respirometers should be set up as follows</a:t>
            </a:r>
            <a:br>
              <a:rPr b="0" i="0" lang="en-US" sz="3200" u="sng" cap="none" strike="noStrike">
                <a:solidFill>
                  <a:srgbClr val="572314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</a:p>
        </p:txBody>
      </p:sp>
      <p:graphicFrame>
        <p:nvGraphicFramePr>
          <p:cNvPr id="262" name="Shape 262"/>
          <p:cNvGraphicFramePr/>
          <p:nvPr/>
        </p:nvGraphicFramePr>
        <p:xfrm>
          <a:off x="609600" y="1219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{5FD84895-AD3B-41FD-8022-0309A24230E3}</a:tableStyleId>
              </a:tblPr>
              <a:tblGrid>
                <a:gridCol w="2476500"/>
                <a:gridCol w="2474900"/>
                <a:gridCol w="3354375"/>
              </a:tblGrid>
              <a:tr h="804850">
                <a:tc>
                  <a:txBody>
                    <a:bodyPr>
                      <a:noAutofit/>
                    </a:bodyPr>
                    <a:lstStyle/>
                    <a:p>
                      <a:pPr indent="-469900" lvl="0" marL="3429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FF"/>
                        </a:buClr>
                        <a:buSzPct val="100000"/>
                        <a:buFont typeface="Gill Sans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Respirometer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469900" lvl="0" marL="3429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FF"/>
                        </a:buClr>
                        <a:buSzPct val="100000"/>
                        <a:buFont typeface="Gill Sans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Temperature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469900" lvl="0" marL="3429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FF"/>
                        </a:buClr>
                        <a:buSzPct val="100000"/>
                        <a:buFont typeface="Gill Sans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Contents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</a:tr>
              <a:tr h="804850">
                <a:tc>
                  <a:txBody>
                    <a:bodyPr>
                      <a:noAutofit/>
                    </a:bodyPr>
                    <a:lstStyle/>
                    <a:p>
                      <a:pPr indent="-469900" lvl="0" marL="3429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 Black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1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469900" lvl="0" marL="3429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 Black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Room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469900" lvl="0" marL="3429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100000"/>
                        <a:buFont typeface="Arial Black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FF00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Germinating seeds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</a:tr>
              <a:tr h="804850">
                <a:tc>
                  <a:txBody>
                    <a:bodyPr>
                      <a:noAutofit/>
                    </a:bodyPr>
                    <a:lstStyle/>
                    <a:p>
                      <a:pPr indent="-469900" lvl="0" marL="3429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 Black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2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469900" lvl="0" marL="3429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 Black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Room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469900" lvl="0" marL="3429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6600"/>
                        </a:buClr>
                        <a:buSzPct val="100000"/>
                        <a:buFont typeface="Arial Black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66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Dry Seeds</a:t>
                      </a:r>
                      <a:r>
                        <a:rPr b="1" i="0" lang="en-US" sz="2000" u="none" cap="none" strike="noStrike">
                          <a:solidFill>
                            <a:schemeClr val="lt2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 </a:t>
                      </a:r>
                      <a:r>
                        <a:rPr b="1" i="0" lang="en-US" sz="2000" u="none" cap="none" strike="noStrike">
                          <a:solidFill>
                            <a:srgbClr val="00009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and Beads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</a:tr>
              <a:tr h="804850">
                <a:tc>
                  <a:txBody>
                    <a:bodyPr>
                      <a:noAutofit/>
                    </a:bodyPr>
                    <a:lstStyle/>
                    <a:p>
                      <a:pPr indent="-469900" lvl="0" marL="3429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 Black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3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469900" lvl="0" marL="3429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 Black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Room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469900" lvl="0" marL="3429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0"/>
                        </a:buClr>
                        <a:buSzPct val="100000"/>
                        <a:buFont typeface="Arial Black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9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Beads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</a:tr>
              <a:tr h="804850">
                <a:tc>
                  <a:txBody>
                    <a:bodyPr>
                      <a:noAutofit/>
                    </a:bodyPr>
                    <a:lstStyle/>
                    <a:p>
                      <a:pPr indent="-469900" lvl="0" marL="3429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FF"/>
                        </a:buClr>
                        <a:buSzPct val="100000"/>
                        <a:buFont typeface="Arial Black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FF00FF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4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469900" lvl="0" marL="3429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FF"/>
                        </a:buClr>
                        <a:buSzPct val="100000"/>
                        <a:buFont typeface="Arial Black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FF00FF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10</a:t>
                      </a:r>
                      <a:r>
                        <a:rPr b="1" baseline="30000" i="0" lang="en-US" sz="2000" u="none" cap="none" strike="noStrike">
                          <a:solidFill>
                            <a:srgbClr val="FF00FF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0</a:t>
                      </a:r>
                      <a:r>
                        <a:rPr b="1" i="0" lang="en-US" sz="2000" u="none" cap="none" strike="noStrike">
                          <a:solidFill>
                            <a:srgbClr val="FF00FF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C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469900" lvl="0" marL="3429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100000"/>
                        <a:buFont typeface="Arial Black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FF00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Germinating Seeds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</a:tr>
              <a:tr h="804850">
                <a:tc>
                  <a:txBody>
                    <a:bodyPr>
                      <a:noAutofit/>
                    </a:bodyPr>
                    <a:lstStyle/>
                    <a:p>
                      <a:pPr indent="-469900" lvl="0" marL="3429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FF"/>
                        </a:buClr>
                        <a:buSzPct val="100000"/>
                        <a:buFont typeface="Arial Black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FF00FF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5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469900" lvl="0" marL="3429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FF"/>
                        </a:buClr>
                        <a:buSzPct val="100000"/>
                        <a:buFont typeface="Arial Black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FF00FF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10</a:t>
                      </a:r>
                      <a:r>
                        <a:rPr b="1" baseline="30000" i="0" lang="en-US" sz="2000" u="none" cap="none" strike="noStrike">
                          <a:solidFill>
                            <a:srgbClr val="FF00FF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0</a:t>
                      </a:r>
                      <a:r>
                        <a:rPr b="1" i="0" lang="en-US" sz="2000" u="none" cap="none" strike="noStrike">
                          <a:solidFill>
                            <a:srgbClr val="FF00FF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C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469900" lvl="0" marL="3429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6600"/>
                        </a:buClr>
                        <a:buSzPct val="100000"/>
                        <a:buFont typeface="Arial Black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66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Dry Seeds</a:t>
                      </a:r>
                      <a:r>
                        <a:rPr b="1" i="0" lang="en-US" sz="2000" u="none" cap="none" strike="noStrike">
                          <a:solidFill>
                            <a:schemeClr val="lt2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 </a:t>
                      </a:r>
                      <a:r>
                        <a:rPr b="1" i="0" lang="en-US" sz="2000" u="none" cap="none" strike="noStrike">
                          <a:solidFill>
                            <a:srgbClr val="00009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and Beads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</a:tr>
              <a:tr h="804850">
                <a:tc>
                  <a:txBody>
                    <a:bodyPr>
                      <a:noAutofit/>
                    </a:bodyPr>
                    <a:lstStyle/>
                    <a:p>
                      <a:pPr indent="-469900" lvl="0" marL="3429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FF"/>
                        </a:buClr>
                        <a:buSzPct val="100000"/>
                        <a:buFont typeface="Arial Black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FF00FF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6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469900" lvl="0" marL="3429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FF"/>
                        </a:buClr>
                        <a:buSzPct val="100000"/>
                        <a:buFont typeface="Arial Black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FF00FF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10</a:t>
                      </a:r>
                      <a:r>
                        <a:rPr b="1" baseline="30000" i="0" lang="en-US" sz="2000" u="none" cap="none" strike="noStrike">
                          <a:solidFill>
                            <a:srgbClr val="FF00FF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0</a:t>
                      </a:r>
                      <a:r>
                        <a:rPr b="1" i="0" lang="en-US" sz="2000" u="none" cap="none" strike="noStrike">
                          <a:solidFill>
                            <a:srgbClr val="FF00FF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C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469900" lvl="0" marL="3429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0"/>
                        </a:buClr>
                        <a:buSzPct val="100000"/>
                        <a:buFont typeface="Arial Black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009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Beads</a:t>
                      </a:r>
                    </a:p>
                  </a:txBody>
                  <a:tcPr marT="0" marB="0" marR="0" marL="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>
            <p:ph type="title"/>
          </p:nvPr>
        </p:nvSpPr>
        <p:spPr>
          <a:xfrm>
            <a:off x="457200" y="274637"/>
            <a:ext cx="8229600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286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100000"/>
              <a:buFont typeface="Gill Sans"/>
              <a:buNone/>
            </a:pPr>
            <a:r>
              <a:rPr b="1" i="0" lang="en-US" sz="3600" u="sng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  <a:t>Ideal Gas Law</a:t>
            </a:r>
          </a:p>
        </p:txBody>
      </p:sp>
      <p:sp>
        <p:nvSpPr>
          <p:cNvPr id="268" name="Shape 268"/>
          <p:cNvSpPr txBox="1"/>
          <p:nvPr>
            <p:ph idx="1" type="body"/>
          </p:nvPr>
        </p:nvSpPr>
        <p:spPr>
          <a:xfrm>
            <a:off x="914400" y="990600"/>
            <a:ext cx="82296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8892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number of physical laws relating to gases are important to the understanding of how the respirometer in this lab works.</a:t>
            </a:r>
          </a:p>
          <a:p>
            <a:pPr indent="-288925" lvl="0" marL="3651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laws are summarized by the ideal gas law </a:t>
            </a:r>
          </a:p>
          <a:p>
            <a:pPr indent="-246062" lvl="1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3600" u="none" cap="none" strike="noStrik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PV = nRT</a:t>
            </a: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where,</a:t>
            </a:r>
          </a:p>
          <a:p>
            <a:pPr indent="-238125" lvl="2" marL="885825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</a:pP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 is the pressure of the gas,</a:t>
            </a:r>
          </a:p>
          <a:p>
            <a:pPr indent="-238125" lvl="2" marL="885825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</a:pP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 is the volume of the gas,</a:t>
            </a:r>
          </a:p>
          <a:p>
            <a:pPr indent="-238125" lvl="2" marL="885825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</a:pP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 is the number of molecules of gas </a:t>
            </a:r>
          </a:p>
          <a:p>
            <a:pPr indent="-238125" lvl="2" marL="885825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</a:pP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 is the gas constant, and</a:t>
            </a:r>
          </a:p>
          <a:p>
            <a:pPr indent="-238125" lvl="2" marL="885825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</a:pP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 is the temperature of the gas (in K).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type="title"/>
          </p:nvPr>
        </p:nvSpPr>
        <p:spPr>
          <a:xfrm>
            <a:off x="990600" y="228600"/>
            <a:ext cx="8153400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1841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100000"/>
              <a:buFont typeface="Gill Sans"/>
              <a:buNone/>
            </a:pPr>
            <a:r>
              <a:rPr b="1" i="0" lang="en-US" sz="2900" u="none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  <a:t>Gas law implies following important concepts about gases</a:t>
            </a:r>
          </a:p>
        </p:txBody>
      </p:sp>
      <p:sp>
        <p:nvSpPr>
          <p:cNvPr id="274" name="Shape 274"/>
          <p:cNvSpPr txBox="1"/>
          <p:nvPr>
            <p:ph idx="1" type="body"/>
          </p:nvPr>
        </p:nvSpPr>
        <p:spPr>
          <a:xfrm>
            <a:off x="914400" y="1143000"/>
            <a:ext cx="8229600" cy="5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451485" lvl="0" marL="365125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b="1" i="0" lang="en-US" sz="3200" u="non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PV = nRT</a:t>
            </a:r>
          </a:p>
          <a:p>
            <a:pPr indent="-43116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If T and P are kept constant, then V of the gas is directly proportional to the n (number of molecules) of gas.</a:t>
            </a:r>
          </a:p>
          <a:p>
            <a:pPr indent="-43116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b="1" i="0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If the T and V remain constant, then the P of the gas changes in direct proportion to n (number of molecules) of gas present</a:t>
            </a:r>
            <a:r>
              <a:rPr b="1" i="1" lang="en-US" sz="28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indent="-43116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If the n and the T remain constant, then P is inversely proportional to V.</a:t>
            </a:r>
          </a:p>
          <a:p>
            <a:pPr indent="-43116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If the T changes and n is kept constant, then either P or V (or both ) will change in direct proportion to the T.</a:t>
            </a:r>
          </a:p>
          <a:p>
            <a:pPr indent="-43116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Gases and fluids flow from regions of </a:t>
            </a:r>
            <a:r>
              <a:rPr b="1" i="1" lang="en-US" sz="2800" u="none">
                <a:solidFill>
                  <a:srgbClr val="FF00FF"/>
                </a:solidFill>
                <a:latin typeface="Arial Black"/>
                <a:ea typeface="Arial Black"/>
                <a:cs typeface="Arial Black"/>
                <a:sym typeface="Arial Black"/>
              </a:rPr>
              <a:t>high </a:t>
            </a: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pressure to regions of </a:t>
            </a:r>
            <a:r>
              <a:rPr b="1" i="1" lang="en-US" sz="2800" u="none">
                <a:solidFill>
                  <a:srgbClr val="FF00FF"/>
                </a:solidFill>
                <a:latin typeface="Arial Black"/>
                <a:ea typeface="Arial Black"/>
                <a:cs typeface="Arial Black"/>
                <a:sym typeface="Arial Black"/>
              </a:rPr>
              <a:t>low</a:t>
            </a: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pressure.</a:t>
            </a:r>
          </a:p>
          <a:p>
            <a:pPr indent="-43116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t/>
            </a:r>
            <a:endParaRPr b="1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892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t/>
            </a:r>
            <a:endParaRPr b="1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>
            <p:ph type="title"/>
          </p:nvPr>
        </p:nvSpPr>
        <p:spPr>
          <a:xfrm>
            <a:off x="990600" y="274637"/>
            <a:ext cx="81534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413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100000"/>
              <a:buFont typeface="Gill Sans"/>
              <a:buNone/>
            </a:pPr>
            <a:r>
              <a:rPr b="1" i="0" lang="en-US" sz="3800" u="none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  <a:t>So what should happen when the temp decreases?</a:t>
            </a:r>
          </a:p>
        </p:txBody>
      </p:sp>
      <p:sp>
        <p:nvSpPr>
          <p:cNvPr id="280" name="Shape 280"/>
          <p:cNvSpPr txBox="1"/>
          <p:nvPr>
            <p:ph idx="1" type="body"/>
          </p:nvPr>
        </p:nvSpPr>
        <p:spPr>
          <a:xfrm>
            <a:off x="990600" y="1295400"/>
            <a:ext cx="81534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8892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b="1" i="0" lang="en-US" sz="36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If temperature decreases…</a:t>
            </a:r>
          </a:p>
          <a:p>
            <a:pPr indent="-246062" lvl="1" marL="639762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KINETIC energy decreases</a:t>
            </a:r>
          </a:p>
          <a:p>
            <a:pPr indent="-246062" lvl="1" marL="639762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Molecules move slower</a:t>
            </a:r>
          </a:p>
          <a:p>
            <a:pPr indent="-246062" lvl="1" marL="639762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Pressure decreases</a:t>
            </a:r>
          </a:p>
          <a:p>
            <a:pPr indent="-45148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b="1" i="0" lang="en-US" sz="3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BUT…</a:t>
            </a:r>
          </a:p>
          <a:p>
            <a:pPr indent="-246062" lvl="1" marL="639762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Diffusion rate decreases/slows down</a:t>
            </a:r>
          </a:p>
          <a:p>
            <a:pPr indent="-238125" lvl="2" marL="885825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O</a:t>
            </a:r>
            <a:r>
              <a:rPr b="1" baseline="-25000" i="0" lang="en-US" sz="24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 takes longer to get INTO the mitochondria in the cell</a:t>
            </a:r>
          </a:p>
          <a:p>
            <a:pPr indent="-246062" lvl="1" marL="639762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-246062" lvl="1" marL="639762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2800" u="none" cap="none" strike="noStrike">
                <a:solidFill>
                  <a:srgbClr val="0000FF"/>
                </a:solidFill>
                <a:latin typeface="Gill Sans"/>
                <a:ea typeface="Gill Sans"/>
                <a:cs typeface="Gill Sans"/>
                <a:sym typeface="Gill Sans"/>
              </a:rPr>
              <a:t>WHAT WILL HAPPEN TO THE RATE OF O</a:t>
            </a:r>
            <a:r>
              <a:rPr b="1" baseline="-25000" i="0" lang="en-US" sz="2800" u="none" cap="none" strike="noStrike">
                <a:solidFill>
                  <a:srgbClr val="0000FF"/>
                </a:solidFill>
                <a:latin typeface="Gill Sans"/>
                <a:ea typeface="Gill Sans"/>
                <a:cs typeface="Gill Sans"/>
                <a:sym typeface="Gill Sans"/>
              </a:rPr>
              <a:t>2</a:t>
            </a:r>
            <a:r>
              <a:rPr b="1" i="0" lang="en-US" sz="2800" u="none" cap="none" strike="noStrike">
                <a:solidFill>
                  <a:srgbClr val="0000FF"/>
                </a:solidFill>
                <a:latin typeface="Gill Sans"/>
                <a:ea typeface="Gill Sans"/>
                <a:cs typeface="Gill Sans"/>
                <a:sym typeface="Gill Sans"/>
              </a:rPr>
              <a:t> consumption and rate of cellular respiration?</a:t>
            </a:r>
          </a:p>
          <a:p>
            <a:pPr indent="-182562" lvl="3" marL="1096962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Char char="⚫"/>
            </a:pPr>
            <a:r>
              <a:rPr b="1" i="0" lang="en-US" sz="2000" u="none" cap="none" strike="noStrike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IT WILL SLOW DOWN!!!  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/>
          <p:nvPr>
            <p:ph idx="1" type="body"/>
          </p:nvPr>
        </p:nvSpPr>
        <p:spPr>
          <a:xfrm>
            <a:off x="990600" y="1371600"/>
            <a:ext cx="8153400" cy="5135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88925" lvl="0" marL="365125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b="1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</a:t>
            </a:r>
            <a:r>
              <a:rPr b="1" baseline="-25000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produced during cellular respiration will be </a:t>
            </a:r>
            <a:r>
              <a:rPr b="1" i="0" lang="en-US" sz="3600" u="sng">
                <a:solidFill>
                  <a:srgbClr val="0000FF"/>
                </a:solidFill>
                <a:latin typeface="Arial Black"/>
                <a:ea typeface="Arial Black"/>
                <a:cs typeface="Arial Black"/>
                <a:sym typeface="Arial Black"/>
              </a:rPr>
              <a:t>removed</a:t>
            </a:r>
            <a:r>
              <a:rPr b="1" i="0" lang="en-US" sz="36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potassium hydroxide (KOH) and will form solid potassium carbonate (K</a:t>
            </a:r>
            <a:r>
              <a:rPr b="1" baseline="-25000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</a:t>
            </a:r>
            <a:r>
              <a:rPr b="1" baseline="-25000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="1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according to the following reaction.</a:t>
            </a:r>
          </a:p>
          <a:p>
            <a:pPr indent="-441325" lvl="0" marL="365125" marR="0" rtl="0" algn="ctr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b="1" i="1" lang="en-US" sz="3000" u="none">
                <a:solidFill>
                  <a:srgbClr val="FF00FF"/>
                </a:solidFill>
                <a:latin typeface="Arial Black"/>
                <a:ea typeface="Arial Black"/>
                <a:cs typeface="Arial Black"/>
                <a:sym typeface="Arial Black"/>
              </a:rPr>
              <a:t>CO</a:t>
            </a:r>
            <a:r>
              <a:rPr b="1" baseline="-25000" i="1" lang="en-US" sz="3000" u="none">
                <a:solidFill>
                  <a:srgbClr val="FF00FF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r>
              <a:rPr b="1" i="1" lang="en-US" sz="3000" u="none">
                <a:solidFill>
                  <a:srgbClr val="FF00FF"/>
                </a:solidFill>
                <a:latin typeface="Arial Black"/>
                <a:ea typeface="Arial Black"/>
                <a:cs typeface="Arial Black"/>
                <a:sym typeface="Arial Black"/>
              </a:rPr>
              <a:t> (g) + 2 KOH (l)----&gt; K</a:t>
            </a:r>
            <a:r>
              <a:rPr b="1" baseline="-25000" i="1" lang="en-US" sz="3000" u="none">
                <a:solidFill>
                  <a:srgbClr val="FF00FF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r>
              <a:rPr b="1" i="1" lang="en-US" sz="3000" u="none">
                <a:solidFill>
                  <a:srgbClr val="FF00FF"/>
                </a:solidFill>
                <a:latin typeface="Arial Black"/>
                <a:ea typeface="Arial Black"/>
                <a:cs typeface="Arial Black"/>
                <a:sym typeface="Arial Black"/>
              </a:rPr>
              <a:t>CO</a:t>
            </a:r>
            <a:r>
              <a:rPr b="1" baseline="-25000" i="1" lang="en-US" sz="3000" u="none">
                <a:solidFill>
                  <a:srgbClr val="FF00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r>
              <a:rPr b="1" i="1" lang="en-US" sz="3000" u="none">
                <a:solidFill>
                  <a:srgbClr val="FF00FF"/>
                </a:solidFill>
                <a:latin typeface="Arial Black"/>
                <a:ea typeface="Arial Black"/>
                <a:cs typeface="Arial Black"/>
                <a:sym typeface="Arial Black"/>
              </a:rPr>
              <a:t> (s) + H</a:t>
            </a:r>
            <a:r>
              <a:rPr b="1" baseline="-25000" i="1" lang="en-US" sz="3000" u="none">
                <a:solidFill>
                  <a:srgbClr val="FF00FF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r>
              <a:rPr b="1" i="1" lang="en-US" sz="3000" u="none">
                <a:solidFill>
                  <a:srgbClr val="FF00FF"/>
                </a:solidFill>
                <a:latin typeface="Arial Black"/>
                <a:ea typeface="Arial Black"/>
                <a:cs typeface="Arial Black"/>
                <a:sym typeface="Arial Black"/>
              </a:rPr>
              <a:t>O (l)</a:t>
            </a:r>
          </a:p>
          <a:p>
            <a:pPr indent="-288925" lvl="0" marL="365125" marR="0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b="1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Since CO</a:t>
            </a:r>
            <a:r>
              <a:rPr b="1" baseline="-25000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being removed, the change in the volume of gas in the respirometer will be directly related to the amount of</a:t>
            </a:r>
            <a:r>
              <a:rPr b="1" i="1" lang="en-US" sz="3600" u="none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 oxygen </a:t>
            </a:r>
            <a:r>
              <a:rPr b="1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consumed. </a:t>
            </a:r>
          </a:p>
          <a:p>
            <a:pPr indent="-28892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r>
              <a:t/>
            </a:r>
            <a:endParaRPr b="1" i="0" sz="36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6" name="Shape 286"/>
          <p:cNvSpPr txBox="1"/>
          <p:nvPr/>
        </p:nvSpPr>
        <p:spPr>
          <a:xfrm>
            <a:off x="304800" y="0"/>
            <a:ext cx="8610600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54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Gill Sans"/>
              <a:buNone/>
            </a:pPr>
            <a:r>
              <a:rPr b="1" i="0" lang="en-US" sz="4000" u="sng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How are we going to measure ONLY O</a:t>
            </a:r>
            <a:r>
              <a:rPr b="1" baseline="-25000" i="0" lang="en-US" sz="4000" u="sng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2 </a:t>
            </a:r>
            <a:r>
              <a:rPr b="1" i="0" lang="en-US" sz="4000" u="sng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gas?</a:t>
            </a:r>
            <a:r>
              <a:rPr b="1" i="0" lang="en-US" sz="4000" u="sng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>
            <p:ph type="title"/>
          </p:nvPr>
        </p:nvSpPr>
        <p:spPr>
          <a:xfrm>
            <a:off x="457200" y="274637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476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100000"/>
              <a:buFont typeface="Gill Sans"/>
              <a:buNone/>
            </a:pPr>
            <a:r>
              <a:rPr b="1" i="0" lang="en-US" sz="3900" u="none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  <a:t>In the respirometer…</a:t>
            </a:r>
          </a:p>
        </p:txBody>
      </p:sp>
      <p:sp>
        <p:nvSpPr>
          <p:cNvPr id="292" name="Shape 292"/>
          <p:cNvSpPr txBox="1"/>
          <p:nvPr>
            <p:ph idx="1" type="body"/>
          </p:nvPr>
        </p:nvSpPr>
        <p:spPr>
          <a:xfrm>
            <a:off x="1066800" y="1143000"/>
            <a:ext cx="7620000" cy="4983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88925" lvl="0" marL="365125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b="1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H</a:t>
            </a:r>
            <a:r>
              <a:rPr b="1" baseline="-25000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temperature and volume remain constant, H</a:t>
            </a:r>
            <a:r>
              <a:rPr b="1" baseline="-25000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will move toward the region of lower pressure. </a:t>
            </a:r>
          </a:p>
          <a:p>
            <a:pPr indent="-288925" lvl="0" marL="365125" marR="0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b="1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During respiration, O</a:t>
            </a:r>
            <a:r>
              <a:rPr b="1" baseline="-25000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will be consumed (taken in by peas). </a:t>
            </a:r>
          </a:p>
          <a:p>
            <a:pPr indent="-246062" lvl="1" marL="639762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1" baseline="-2500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volume will be reduced, because the CO</a:t>
            </a:r>
            <a:r>
              <a:rPr b="1" baseline="-2500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</a:t>
            </a:r>
            <a:r>
              <a:rPr b="1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produced is being converted to a solid. </a:t>
            </a:r>
          </a:p>
          <a:p>
            <a:pPr indent="-246062" lvl="1" marL="639762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net result is a </a:t>
            </a:r>
            <a:r>
              <a:rPr b="1" i="0" lang="en-US" sz="3600" u="sng" cap="none" strike="noStrike">
                <a:solidFill>
                  <a:srgbClr val="0000FF"/>
                </a:solidFill>
                <a:latin typeface="Arial Black"/>
                <a:ea typeface="Arial Black"/>
                <a:cs typeface="Arial Black"/>
                <a:sym typeface="Arial Black"/>
              </a:rPr>
              <a:t>decrease</a:t>
            </a:r>
            <a:r>
              <a:rPr b="1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gas volume within the tube, and a related decrease in pressure in the tube.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457200" y="274637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286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100000"/>
              <a:buFont typeface="Gill Sans"/>
              <a:buNone/>
            </a:pPr>
            <a:r>
              <a:rPr b="1" i="0" lang="en-US" sz="3600" u="sng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  <a:t>Introduction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914400" y="990600"/>
            <a:ext cx="8229600" cy="56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8892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Cellular respiration </a:t>
            </a:r>
          </a:p>
          <a:p>
            <a:pPr indent="-246062" lvl="1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release of </a:t>
            </a:r>
            <a:r>
              <a:rPr b="1" i="0" lang="en-US" sz="2800" u="sng" cap="none" strike="noStrik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ENERGY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 organic compounds </a:t>
            </a:r>
          </a:p>
          <a:p>
            <a:pPr indent="-246062" lvl="1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Uses oxidation in mitochondria within each cell</a:t>
            </a:r>
          </a:p>
          <a:p>
            <a:pPr indent="-246062" lvl="1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Involves a series of enzyme-mediated reactions</a:t>
            </a:r>
          </a:p>
          <a:p>
            <a:pPr indent="-246062" lvl="1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1" baseline="-2500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required for this energy-releasing process to occur.</a:t>
            </a:r>
          </a:p>
          <a:p>
            <a:pPr indent="-246062" lvl="1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8925" lvl="0" marL="3651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b="1" baseline="-2500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b="1" baseline="-2500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1" baseline="-2500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+ 6O</a:t>
            </a:r>
            <a:r>
              <a:rPr b="1" baseline="-2500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→ 6 CO</a:t>
            </a:r>
            <a:r>
              <a:rPr b="1" baseline="-2500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+ 6 H</a:t>
            </a:r>
            <a:r>
              <a:rPr b="1" baseline="-2500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+ </a:t>
            </a:r>
            <a:r>
              <a:rPr b="1" i="0" lang="en-US" sz="3200" u="none" cap="none" strike="noStrike">
                <a:solidFill>
                  <a:srgbClr val="FF00FF"/>
                </a:solidFill>
                <a:latin typeface="Arial Black"/>
                <a:ea typeface="Arial Black"/>
                <a:cs typeface="Arial Black"/>
                <a:sym typeface="Arial Black"/>
              </a:rPr>
              <a:t>ATP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/>
          <p:nvPr>
            <p:ph type="title"/>
          </p:nvPr>
        </p:nvSpPr>
        <p:spPr>
          <a:xfrm>
            <a:off x="1435100" y="0"/>
            <a:ext cx="7499350" cy="1417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54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100000"/>
              <a:buFont typeface="Gill Sans"/>
              <a:buNone/>
            </a:pPr>
            <a:r>
              <a:rPr b="1" i="0" lang="en-US" sz="4000" u="sng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  <a:t>So….what’s really going on?</a:t>
            </a:r>
          </a:p>
        </p:txBody>
      </p:sp>
      <p:sp>
        <p:nvSpPr>
          <p:cNvPr id="298" name="Shape 298"/>
          <p:cNvSpPr txBox="1"/>
          <p:nvPr>
            <p:ph idx="1" type="body"/>
          </p:nvPr>
        </p:nvSpPr>
        <p:spPr>
          <a:xfrm>
            <a:off x="1219200" y="1219200"/>
            <a:ext cx="7924800" cy="4678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8892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1" i="0" lang="en-US" sz="3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O</a:t>
            </a:r>
            <a:r>
              <a:rPr b="1" baseline="-25000" i="0" lang="en-US" sz="3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3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used up, the pressure of gases inside the respirometer decreases. This causes water to enter the pipette. </a:t>
            </a:r>
          </a:p>
        </p:txBody>
      </p:sp>
      <p:pic>
        <p:nvPicPr>
          <p:cNvPr descr="crkresp2" id="299" name="Shape 2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184525"/>
            <a:ext cx="8974043" cy="3668883"/>
          </a:xfrm>
          <a:prstGeom prst="rect">
            <a:avLst/>
          </a:prstGeom>
          <a:noFill/>
          <a:ln>
            <a:noFill/>
          </a:ln>
        </p:spPr>
      </p:pic>
      <p:sp>
        <p:nvSpPr>
          <p:cNvPr id="300" name="Shape 300"/>
          <p:cNvSpPr/>
          <p:nvPr/>
        </p:nvSpPr>
        <p:spPr>
          <a:xfrm>
            <a:off x="5327650" y="4511675"/>
            <a:ext cx="1085850" cy="1236662"/>
          </a:xfrm>
          <a:prstGeom prst="ellipse">
            <a:avLst/>
          </a:prstGeom>
          <a:solidFill>
            <a:srgbClr val="008000"/>
          </a:solidFill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-1143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01" name="Shape 301"/>
          <p:cNvSpPr/>
          <p:nvPr/>
        </p:nvSpPr>
        <p:spPr>
          <a:xfrm>
            <a:off x="6089650" y="4511675"/>
            <a:ext cx="1085850" cy="1236662"/>
          </a:xfrm>
          <a:prstGeom prst="ellipse">
            <a:avLst/>
          </a:prstGeom>
          <a:solidFill>
            <a:srgbClr val="008000"/>
          </a:solidFill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-1143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02" name="Shape 302"/>
          <p:cNvSpPr txBox="1"/>
          <p:nvPr/>
        </p:nvSpPr>
        <p:spPr>
          <a:xfrm>
            <a:off x="762000" y="6019800"/>
            <a:ext cx="78486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b="0" i="0" lang="en-US" sz="1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http://www.phschool.com/science/biology_place/labbench/lab5/respwork.html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sng">
              <a:solidFill>
                <a:schemeClr val="hlink"/>
              </a:solidFill>
              <a:latin typeface="Times New Roman"/>
              <a:ea typeface="Times New Roman"/>
              <a:cs typeface="Times New Roman"/>
              <a:sym typeface="Times New Roman"/>
              <a:hlinkClick r:id="rId5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54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100000"/>
              <a:buFont typeface="Gill Sans"/>
              <a:buNone/>
            </a:pPr>
            <a:r>
              <a:rPr b="1" i="0" lang="en-US" sz="4000" u="sng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  <a:t>What about the control vial?</a:t>
            </a:r>
          </a:p>
        </p:txBody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x="1066800" y="1600200"/>
            <a:ext cx="80772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8892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1" i="0" lang="en-US" sz="4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Any change in volume in vial with glass beads alone will be due to atmospheric pressure changes or temperature changes. </a:t>
            </a:r>
          </a:p>
          <a:p>
            <a:pPr indent="-246062" lvl="1" marL="639762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Only slight changes (if any) should be expected…why???</a:t>
            </a:r>
          </a:p>
          <a:p>
            <a:pPr indent="-182562" lvl="3" marL="1096962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Char char="⚫"/>
            </a:pP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amount of oxygen consumed will be measured over a period of time.</a:t>
            </a:r>
          </a:p>
          <a:p>
            <a:pPr indent="-28892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54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100000"/>
              <a:buFont typeface="Gill Sans"/>
              <a:buNone/>
            </a:pPr>
            <a:r>
              <a:rPr b="1" i="0" lang="en-US" sz="4000" u="sng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  <a:t>How do you read the pipette?</a:t>
            </a:r>
          </a:p>
        </p:txBody>
      </p:sp>
      <p:sp>
        <p:nvSpPr>
          <p:cNvPr id="314" name="Shape 314"/>
          <p:cNvSpPr txBox="1"/>
          <p:nvPr>
            <p:ph idx="1" type="body"/>
          </p:nvPr>
        </p:nvSpPr>
        <p:spPr>
          <a:xfrm>
            <a:off x="13716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8892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Place food </a:t>
            </a:r>
            <a:r>
              <a:rPr b="1" i="0" lang="en-US" sz="3200" u="sng">
                <a:solidFill>
                  <a:srgbClr val="FF0000"/>
                </a:solidFill>
                <a:latin typeface="Cabin"/>
                <a:ea typeface="Cabin"/>
                <a:cs typeface="Cabin"/>
                <a:sym typeface="Cabin"/>
              </a:rPr>
              <a:t>coloring dye </a:t>
            </a:r>
            <a:r>
              <a:rPr b="0" i="0" lang="en-US" sz="3200" u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on end of pipette</a:t>
            </a:r>
          </a:p>
          <a:p>
            <a:pPr indent="-28892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315" name="Shape 3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09800" y="2895600"/>
            <a:ext cx="5867400" cy="3422079"/>
          </a:xfrm>
          <a:prstGeom prst="rect">
            <a:avLst/>
          </a:prstGeom>
          <a:noFill/>
          <a:ln>
            <a:noFill/>
          </a:ln>
        </p:spPr>
      </p:pic>
      <p:sp>
        <p:nvSpPr>
          <p:cNvPr id="316" name="Shape 316"/>
          <p:cNvSpPr/>
          <p:nvPr/>
        </p:nvSpPr>
        <p:spPr>
          <a:xfrm>
            <a:off x="1779587" y="3816350"/>
            <a:ext cx="592137" cy="646112"/>
          </a:xfrm>
          <a:prstGeom prst="rtTriangl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-1143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/>
          <p:nvPr>
            <p:ph type="ctrTitle"/>
          </p:nvPr>
        </p:nvSpPr>
        <p:spPr>
          <a:xfrm>
            <a:off x="1905000" y="609600"/>
            <a:ext cx="6553200" cy="19208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-273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100000"/>
              <a:buFont typeface="Gill Sans"/>
              <a:buNone/>
            </a:pPr>
            <a:r>
              <a:rPr b="1" i="0" lang="en-US" sz="4300" u="none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  <a:t>Post-Lab #5</a:t>
            </a:r>
            <a:br>
              <a:rPr b="1" i="0" lang="en-US" sz="4300" u="none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b="1" i="0" lang="en-US" sz="4300" u="none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  <a:t>Cell Respiration</a:t>
            </a:r>
          </a:p>
        </p:txBody>
      </p:sp>
      <p:sp>
        <p:nvSpPr>
          <p:cNvPr id="322" name="Shape 322"/>
          <p:cNvSpPr txBox="1"/>
          <p:nvPr>
            <p:ph idx="1" type="subTitle"/>
          </p:nvPr>
        </p:nvSpPr>
        <p:spPr>
          <a:xfrm>
            <a:off x="1143000" y="3048000"/>
            <a:ext cx="2971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0">
            <a:noAutofit/>
          </a:bodyPr>
          <a:lstStyle/>
          <a:p>
            <a:pPr indent="-179387" lvl="0" marL="2698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t/>
            </a:r>
            <a:endParaRPr b="1" i="0" sz="3500" u="none" cap="none" strike="noStrike">
              <a:solidFill>
                <a:srgbClr val="320E04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-179387" lvl="0" marL="26987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b="1" i="0" lang="en-US" sz="3500" u="none" cap="none" strike="noStrike">
                <a:solidFill>
                  <a:srgbClr val="320E04"/>
                </a:solidFill>
                <a:latin typeface="Arial Black"/>
                <a:ea typeface="Arial Black"/>
                <a:cs typeface="Arial Black"/>
                <a:sym typeface="Arial Black"/>
              </a:rPr>
              <a:t>AP Biology</a:t>
            </a:r>
          </a:p>
        </p:txBody>
      </p:sp>
      <p:pic>
        <p:nvPicPr>
          <p:cNvPr id="323" name="Shape 3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57800" y="3124200"/>
            <a:ext cx="2916862" cy="317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/>
          <p:nvPr>
            <p:ph type="title"/>
          </p:nvPr>
        </p:nvSpPr>
        <p:spPr>
          <a:xfrm>
            <a:off x="990600" y="0"/>
            <a:ext cx="8153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159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100000"/>
              <a:buFont typeface="Gill Sans"/>
              <a:buNone/>
            </a:pPr>
            <a:r>
              <a:rPr b="1" i="0" lang="en-US" sz="3400" u="sng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  <a:t>Temperature and the Gas Law</a:t>
            </a:r>
          </a:p>
        </p:txBody>
      </p:sp>
      <p:sp>
        <p:nvSpPr>
          <p:cNvPr id="329" name="Shape 329"/>
          <p:cNvSpPr txBox="1"/>
          <p:nvPr>
            <p:ph idx="1" type="body"/>
          </p:nvPr>
        </p:nvSpPr>
        <p:spPr>
          <a:xfrm>
            <a:off x="0" y="1143000"/>
            <a:ext cx="9144000" cy="5715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88925" lvl="0" marL="365125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1" i="0" lang="en-US" sz="30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Gas volume is related to the temperature of the gas. </a:t>
            </a:r>
          </a:p>
          <a:p>
            <a:pPr indent="-246062" lvl="1" marL="639762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3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According to the gas law (P</a:t>
            </a:r>
            <a:r>
              <a:rPr b="1" i="1" lang="en-US" sz="3000" u="none" cap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</a:t>
            </a:r>
            <a:r>
              <a:rPr b="1" i="1" lang="en-US" sz="3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=nR</a:t>
            </a:r>
            <a:r>
              <a:rPr b="1" i="1" lang="en-US" sz="3000" u="none" cap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1" i="0" lang="en-US" sz="3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, a change in temperature will cause a direct change in volume. </a:t>
            </a:r>
          </a:p>
          <a:p>
            <a:pPr indent="-246062" lvl="1" marL="639762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3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Because temperature in respirometers may vary during experiment, you must correct for differences in volume that are due to temperature fluctuation rather than the rate of respiration. </a:t>
            </a:r>
          </a:p>
          <a:p>
            <a:pPr indent="-246062" lvl="1" marL="639762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3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do this…</a:t>
            </a:r>
          </a:p>
          <a:p>
            <a:pPr indent="-238125" lvl="2" marL="885825" marR="0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</a:pPr>
            <a:r>
              <a:rPr b="1" i="0" lang="en-US" sz="3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subtract any difference in the movement of water into the control vial with glass beads from the experimental vials with seeds held at the same temperature. </a:t>
            </a:r>
          </a:p>
          <a:p>
            <a:pPr indent="-182562" lvl="3" marL="1096962" marR="0" rtl="0" algn="l">
              <a:lnSpc>
                <a:spcPct val="70000"/>
              </a:lnSpc>
              <a:spcBef>
                <a:spcPts val="52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Char char="⚫"/>
            </a:pPr>
            <a:r>
              <a:rPr b="1" i="0" lang="en-US" sz="2600" u="none" cap="none" strike="noStrik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This is an example of error analysis. </a:t>
            </a:r>
          </a:p>
          <a:p>
            <a:pPr indent="-246062" lvl="1" marL="639762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3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Record the result as the corrected difference. 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/>
          <p:nvPr>
            <p:ph type="title"/>
          </p:nvPr>
        </p:nvSpPr>
        <p:spPr>
          <a:xfrm>
            <a:off x="457200" y="0"/>
            <a:ext cx="8229600" cy="944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3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100000"/>
              <a:buFont typeface="Gill Sans"/>
              <a:buNone/>
            </a:pPr>
            <a:r>
              <a:rPr b="1" i="0" lang="en-US" sz="4300" u="sng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  <a:t>Analysis of Results</a:t>
            </a:r>
          </a:p>
        </p:txBody>
      </p:sp>
      <p:sp>
        <p:nvSpPr>
          <p:cNvPr id="335" name="Shape 335"/>
          <p:cNvSpPr txBox="1"/>
          <p:nvPr>
            <p:ph idx="1" type="body"/>
          </p:nvPr>
        </p:nvSpPr>
        <p:spPr>
          <a:xfrm>
            <a:off x="914400" y="1066800"/>
            <a:ext cx="82296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88925" lvl="0" marL="365125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After all data is collected for amount of </a:t>
            </a:r>
            <a:r>
              <a:rPr b="1" i="0" lang="en-US" sz="3200" u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O</a:t>
            </a:r>
            <a:r>
              <a:rPr b="1" baseline="-25000" i="0" lang="en-US" sz="3200" u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2</a:t>
            </a:r>
            <a:r>
              <a:rPr b="1" i="0" lang="en-US" sz="3200" u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consumed over time by germinating and nongerminating peas at two different temps, you can compare the rates of respiration. </a:t>
            </a:r>
          </a:p>
          <a:p>
            <a:pPr indent="-28892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1" i="0" lang="en-US" sz="3200" u="sng">
                <a:solidFill>
                  <a:srgbClr val="0000FF"/>
                </a:solidFill>
                <a:latin typeface="Arial Black"/>
                <a:ea typeface="Arial Black"/>
                <a:cs typeface="Arial Black"/>
                <a:sym typeface="Arial Black"/>
              </a:rPr>
              <a:t>How to calculate rate: </a:t>
            </a:r>
          </a:p>
          <a:p>
            <a:pPr indent="-451485" lvl="0" marL="365125" marR="0" rtl="0" algn="ctr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b="1" i="0" lang="en-US" sz="32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Rate = slope of the line, or in this case, </a:t>
            </a:r>
            <a:r>
              <a:rPr b="1" i="1" lang="en-US" sz="32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</a:t>
            </a:r>
            <a:r>
              <a:rPr b="1" i="0" lang="en-US" sz="32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the change in volume, and </a:t>
            </a:r>
            <a:r>
              <a:rPr b="1" i="1" lang="en-US" sz="32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b="1" i="0" lang="en-US" sz="32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the change in time (in min).</a:t>
            </a:r>
          </a:p>
          <a:p>
            <a:pPr indent="-288925" lvl="0" marL="365125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will find that germinating peas have a high respiratory rate, while non-germinating plants have a low respiratory rate. Why????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Rectangle: Click to edit Master text styles Second level Third level Fourth level Fifth level" id="340" name="Shape 340"/>
          <p:cNvSpPr txBox="1"/>
          <p:nvPr>
            <p:ph idx="1" type="body"/>
          </p:nvPr>
        </p:nvSpPr>
        <p:spPr>
          <a:xfrm>
            <a:off x="990600" y="0"/>
            <a:ext cx="8153400" cy="26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8892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1" i="0" lang="en-US" sz="35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Conclusions</a:t>
            </a:r>
          </a:p>
          <a:p>
            <a:pPr indent="-246062" lvl="1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33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↓temp = ↓respiration</a:t>
            </a:r>
          </a:p>
          <a:p>
            <a:pPr indent="-246062" lvl="1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33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↑germination = ↑respiration</a:t>
            </a:r>
          </a:p>
        </p:txBody>
      </p:sp>
      <p:pic>
        <p:nvPicPr>
          <p:cNvPr id="341" name="Shape 3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1966912"/>
            <a:ext cx="7068883" cy="48817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457200" y="274637"/>
            <a:ext cx="8229600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3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100000"/>
              <a:buFont typeface="Gill Sans"/>
              <a:buNone/>
            </a:pPr>
            <a:r>
              <a:rPr b="1" i="0" lang="en-US" sz="4300" u="sng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  <a:t>Lab Overview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1066800" y="1066800"/>
            <a:ext cx="7772400" cy="5059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8892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b="1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will work with pea seeds that are living but </a:t>
            </a:r>
            <a:r>
              <a:rPr b="1" i="0" lang="en-US" sz="3600" u="sng" cap="none" strike="noStrik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dormant</a:t>
            </a:r>
            <a:r>
              <a:rPr b="1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indent="-246062" lvl="1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1" lang="en-US" sz="3600" u="none" cap="none" strike="noStrik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The pea’s biological activity is suspended </a:t>
            </a:r>
          </a:p>
          <a:p>
            <a:pPr indent="-246062" lvl="1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1" lang="en-US" sz="3600" u="none" cap="none" strike="noStrik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 not actively growing but protected (as by bud scales or seed coat) from the environment</a:t>
            </a:r>
          </a:p>
          <a:p>
            <a:pPr indent="-28892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r>
              <a:t/>
            </a:r>
            <a:endParaRPr b="1" i="1" sz="3600" u="none" cap="none" strike="noStrike">
              <a:solidFill>
                <a:srgbClr val="FF0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609600" y="381000"/>
            <a:ext cx="8077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3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100000"/>
              <a:buFont typeface="Gill Sans"/>
              <a:buNone/>
            </a:pPr>
            <a:r>
              <a:rPr b="1" i="0" lang="en-US" sz="4300" u="sng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  <a:t>A seed contains… </a:t>
            </a:r>
            <a:br>
              <a:rPr b="1" i="0" lang="en-US" sz="4300" u="sng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</a:b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-304800" y="1295400"/>
            <a:ext cx="4724400" cy="5562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46062" lvl="1" marL="63976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embryo plant and a food supply surrounded by a seed coat</a:t>
            </a:r>
          </a:p>
          <a:p>
            <a:pPr indent="-246062" lvl="1" marL="63976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the necessary conditions are met, germination occurs, and the rate of </a:t>
            </a:r>
            <a:r>
              <a:rPr b="1" i="1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cellular respiration</a:t>
            </a:r>
            <a:r>
              <a:rPr b="1" i="0" lang="en-US" sz="3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greatly increases.</a:t>
            </a:r>
          </a:p>
        </p:txBody>
      </p:sp>
      <p:pic>
        <p:nvPicPr>
          <p:cNvPr descr="beanseed" id="196" name="Shape 19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43400" y="1371600"/>
            <a:ext cx="5029200" cy="44125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457200" y="0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54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100000"/>
              <a:buFont typeface="Gill Sans"/>
              <a:buNone/>
            </a:pPr>
            <a:r>
              <a:rPr b="1" i="0" lang="en-US" sz="4000" u="sng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  <a:t>In this experiment…</a:t>
            </a:r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990600" y="685800"/>
            <a:ext cx="8153400" cy="4830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8892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will measure O</a:t>
            </a:r>
            <a:r>
              <a:rPr b="1" baseline="-2500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consumption during germination &amp; the rate of cellular respiration at 2 different temperatures</a:t>
            </a:r>
          </a:p>
          <a:p>
            <a:pPr indent="-246062" lvl="1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3200" u="sng" cap="none" strike="noStrik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Germination</a:t>
            </a:r>
            <a:r>
              <a:rPr b="1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3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when growth emerges from a period of dormancy. The most common example = the </a:t>
            </a:r>
            <a:r>
              <a:rPr b="1" i="0" lang="en-US" sz="3000" u="none" cap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sprouting </a:t>
            </a:r>
            <a:r>
              <a:rPr b="1" i="0" lang="en-US" sz="3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a </a:t>
            </a:r>
            <a:r>
              <a:rPr b="1" i="0" lang="en-US" sz="3000" u="none" cap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seedling </a:t>
            </a:r>
            <a:r>
              <a:rPr b="1" i="0" lang="en-US" sz="3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 a </a:t>
            </a:r>
            <a:r>
              <a:rPr b="1" i="0" lang="en-US" sz="3000" u="none" cap="none" strike="noStrik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seed.</a:t>
            </a:r>
          </a:p>
          <a:p>
            <a:pPr indent="-246062" lvl="1" marL="63976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None/>
            </a:pPr>
            <a:r>
              <a:t/>
            </a:r>
            <a:endParaRPr b="1" i="0" sz="3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8925" lvl="0" marL="36512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8925" lvl="0" marL="365125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30020399" id="203" name="Shape 20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38800" y="4267200"/>
            <a:ext cx="3499592" cy="2823245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Shape 204"/>
          <p:cNvSpPr/>
          <p:nvPr/>
        </p:nvSpPr>
        <p:spPr>
          <a:xfrm>
            <a:off x="-103187" y="4048125"/>
            <a:ext cx="5864225" cy="2925762"/>
          </a:xfrm>
          <a:prstGeom prst="irregularSeal2">
            <a:avLst/>
          </a:prstGeom>
          <a:solidFill>
            <a:srgbClr val="FFFF00"/>
          </a:solidFill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-1143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abin"/>
              <a:buNone/>
            </a:pPr>
            <a:r>
              <a:rPr b="1" i="0" lang="en-US" sz="1800" u="none" cap="none" strike="noStrike">
                <a:solidFill>
                  <a:srgbClr val="0000FF"/>
                </a:solidFill>
                <a:latin typeface="Cabin"/>
                <a:ea typeface="Cabin"/>
                <a:cs typeface="Cabin"/>
                <a:sym typeface="Cabin"/>
              </a:rPr>
              <a:t>NOTE: NO PHOTOSYNTHESIS CAN OCCUR IN A SEED. WHY???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3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100000"/>
              <a:buFont typeface="Gill Sans"/>
              <a:buNone/>
            </a:pPr>
            <a:r>
              <a:rPr b="1" i="0" lang="en-US" sz="4300" u="sng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  <a:t>Respirometers</a:t>
            </a:r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1066800" y="1371600"/>
            <a:ext cx="8077200" cy="4754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88925" lvl="0" marL="36512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b="1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will measure the change in </a:t>
            </a:r>
            <a:r>
              <a:rPr b="1" i="1" lang="en-US" sz="3600" u="sng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gas volume</a:t>
            </a:r>
            <a:r>
              <a:rPr b="1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</a:t>
            </a:r>
            <a:r>
              <a:rPr b="1" i="0" lang="en-US" sz="3600" u="sng">
                <a:solidFill>
                  <a:srgbClr val="0000FF"/>
                </a:solidFill>
                <a:latin typeface="Arial Black"/>
                <a:ea typeface="Arial Black"/>
                <a:cs typeface="Arial Black"/>
                <a:sym typeface="Arial Black"/>
              </a:rPr>
              <a:t>respirometers</a:t>
            </a:r>
            <a:r>
              <a:rPr b="1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containing either germinating or nongerminating pea seeds. </a:t>
            </a:r>
          </a:p>
          <a:p>
            <a:pPr indent="-28892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b="1" i="0" lang="en-US" sz="3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addition, you will measure the rate of respiration of these peas at two different temperatures and after 0, 5, 10, and 20 minutes</a:t>
            </a:r>
          </a:p>
          <a:p>
            <a:pPr indent="-288925" lvl="0" marL="36512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b="1" i="1" lang="en-US" sz="3600" u="none">
                <a:solidFill>
                  <a:srgbClr val="FF00FF"/>
                </a:solidFill>
                <a:latin typeface="Gill Sans"/>
                <a:ea typeface="Gill Sans"/>
                <a:cs typeface="Gill Sans"/>
                <a:sym typeface="Gill Sans"/>
              </a:rPr>
              <a:t>What’s the IV and DV?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type="title"/>
          </p:nvPr>
        </p:nvSpPr>
        <p:spPr>
          <a:xfrm>
            <a:off x="152400" y="0"/>
            <a:ext cx="8991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540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100000"/>
              <a:buFont typeface="Gill Sans"/>
              <a:buNone/>
            </a:pPr>
            <a:r>
              <a:rPr b="1" i="0" lang="en-US" sz="4000" u="sng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  <a:t>Key Concepts</a:t>
            </a:r>
          </a:p>
        </p:txBody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0" y="914400"/>
            <a:ext cx="9144000" cy="5943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54965" lvl="0" marL="365125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r>
              <a:t/>
            </a:r>
            <a:endParaRPr b="1" i="1" sz="1300" u="none">
              <a:solidFill>
                <a:srgbClr val="FF00FF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-390525" lvl="0" marL="365125" marR="0" rtl="0" algn="ctr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b="1" i="1" lang="en-US" sz="2000" u="none">
                <a:solidFill>
                  <a:srgbClr val="FF00FF"/>
                </a:solidFill>
                <a:latin typeface="Arial Black"/>
                <a:ea typeface="Arial Black"/>
                <a:cs typeface="Arial Black"/>
                <a:sym typeface="Arial Black"/>
              </a:rPr>
              <a:t>glucose + oxygen + ADP = carbon dioxide + water + ATP</a:t>
            </a:r>
          </a:p>
          <a:p>
            <a:pPr indent="-390525" lvl="0" marL="365125" marR="0" rtl="0" algn="ctr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b="1" i="1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</a:t>
            </a:r>
            <a:r>
              <a:rPr b="1" baseline="-25000" i="1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r>
              <a:rPr b="1" i="1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b="1" baseline="-25000" i="1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r>
            <a:r>
              <a:rPr b="1" i="1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1" baseline="-25000" i="1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r>
              <a:rPr b="1" i="1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+ 6O</a:t>
            </a:r>
            <a:r>
              <a:rPr b="1" baseline="-25000" i="1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1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→ 6 CO</a:t>
            </a:r>
            <a:r>
              <a:rPr b="1" baseline="-25000" i="1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1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+ 6 H</a:t>
            </a:r>
            <a:r>
              <a:rPr b="1" baseline="-25000" i="1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1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+ </a:t>
            </a:r>
            <a:r>
              <a:rPr b="1" i="1" lang="en-US" sz="2000" u="none">
                <a:solidFill>
                  <a:srgbClr val="FF00FF"/>
                </a:solidFill>
                <a:latin typeface="Arial Black"/>
                <a:ea typeface="Arial Black"/>
                <a:cs typeface="Arial Black"/>
                <a:sym typeface="Arial Black"/>
              </a:rPr>
              <a:t>686 Kilocal/mol glucose</a:t>
            </a:r>
            <a:r>
              <a:rPr b="1" i="1" lang="en-US" sz="20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)</a:t>
            </a:r>
            <a:r>
              <a:rPr b="1" i="1" lang="en-US" sz="1900" u="none">
                <a:solidFill>
                  <a:srgbClr val="FF00FF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</a:p>
          <a:p>
            <a:pPr indent="-385445" lvl="0" marL="365125" marR="0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t/>
            </a:r>
            <a:endParaRPr b="0" i="1" sz="1900" u="none">
              <a:solidFill>
                <a:srgbClr val="FF00FF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-288925" lvl="0" marL="365125" marR="0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b="1" i="0" lang="en-US" sz="2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 equation above, notice there are 3 ways to measure cellular respiration</a:t>
            </a:r>
          </a:p>
          <a:p>
            <a:pPr indent="-246062" lvl="1" marL="639762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2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Consumption of O</a:t>
            </a:r>
            <a:r>
              <a:rPr b="1" baseline="-25000" i="0" lang="en-US" sz="2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2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 How many moles of oxygen are consumed in cellular respiration?)</a:t>
            </a:r>
          </a:p>
          <a:p>
            <a:pPr indent="-246062" lvl="1" marL="639762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2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Production of CO</a:t>
            </a:r>
            <a:r>
              <a:rPr b="1" baseline="-25000" i="0" lang="en-US" sz="2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2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(How many moles of carbon dioxide are produced by cellular respiration?)</a:t>
            </a:r>
          </a:p>
          <a:p>
            <a:pPr indent="-246062" lvl="1" marL="639762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2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Release of energy (ATP) during cellular respiration.</a:t>
            </a:r>
          </a:p>
          <a:p>
            <a:pPr indent="-246062" lvl="1" marL="639762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2600" u="sng" cap="none" strike="noStrike">
                <a:solidFill>
                  <a:schemeClr val="hlink"/>
                </a:solidFill>
                <a:latin typeface="Cabin"/>
                <a:ea typeface="Cabin"/>
                <a:cs typeface="Cabin"/>
                <a:sym typeface="Cabin"/>
                <a:hlinkClick r:id="rId3"/>
              </a:rPr>
              <a:t>http://www.phschool.com/science/biology_place/labbench/lab5/process.html</a:t>
            </a:r>
          </a:p>
          <a:p>
            <a:pPr indent="-411162" lvl="1" marL="639762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None/>
            </a:pPr>
            <a:r>
              <a:t/>
            </a:r>
            <a:endParaRPr b="1" i="0" sz="2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8925" lvl="0" marL="365125" marR="0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b="1" i="0" lang="en-US" sz="2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this experiment, the relative </a:t>
            </a:r>
            <a:r>
              <a:rPr b="1" i="0" lang="en-US" sz="2600" u="sng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volume of O</a:t>
            </a:r>
            <a:r>
              <a:rPr b="1" baseline="-25000" i="0" lang="en-US" sz="2600" u="sng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r>
              <a:rPr b="1" i="0" lang="en-US" sz="2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consumed by germinating and nongerminating (dry) peas at two different temperatures will be measured over time.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3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100000"/>
              <a:buFont typeface="Gill Sans"/>
              <a:buNone/>
            </a:pPr>
            <a:r>
              <a:rPr b="1" i="0" lang="en-US" sz="4300" u="sng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  <a:t>Lab Design</a:t>
            </a:r>
          </a:p>
        </p:txBody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0" y="990600"/>
            <a:ext cx="9144000" cy="5867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88925" lvl="0" marL="365125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1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are going to measure the amount of O</a:t>
            </a:r>
            <a:r>
              <a:rPr b="1" baseline="-25000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consumed by using a </a:t>
            </a:r>
            <a:r>
              <a:rPr b="1" i="0" lang="en-US" sz="4000" u="non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respirometer </a:t>
            </a:r>
          </a:p>
          <a:p>
            <a:pPr indent="-246062" lvl="1" marL="639762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submerging respirometer under H</a:t>
            </a:r>
            <a:r>
              <a:rPr b="1" baseline="-25000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→ no air will enter </a:t>
            </a:r>
          </a:p>
          <a:p>
            <a:pPr indent="-288925" lvl="0" marL="365125" marR="0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1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amount of H</a:t>
            </a:r>
            <a:r>
              <a:rPr b="1" baseline="-25000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that enters respirometer is </a:t>
            </a:r>
            <a:r>
              <a:rPr b="1" i="0" lang="en-US" sz="4000" u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DIRECTLY PROPORTIONAL </a:t>
            </a:r>
            <a:r>
              <a:rPr b="1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the amount of O</a:t>
            </a:r>
            <a:r>
              <a:rPr b="1" baseline="-25000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4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used up by the organism in the respirometer. </a:t>
            </a:r>
          </a:p>
          <a:p>
            <a:pPr indent="-246062" lvl="1" marL="639762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organism being used???</a:t>
            </a:r>
          </a:p>
          <a:p>
            <a:pPr indent="-182562" lvl="3" marL="1096962" marR="0" rtl="0" algn="l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rgbClr val="C32D2E"/>
              </a:buClr>
              <a:buSzPct val="100000"/>
              <a:buFont typeface="Noto Sans Symbols"/>
              <a:buChar char="⚫"/>
            </a:pP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Peas!!!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73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100000"/>
              <a:buFont typeface="Gill Sans"/>
              <a:buNone/>
            </a:pPr>
            <a:r>
              <a:rPr b="1" i="0" lang="en-US" sz="4300" u="sng" cap="none" strike="noStrik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rPr>
              <a:t>Respirometer</a:t>
            </a:r>
          </a:p>
        </p:txBody>
      </p:sp>
      <p:pic>
        <p:nvPicPr>
          <p:cNvPr descr="crkresp" id="228" name="Shape 2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190625"/>
            <a:ext cx="9129369" cy="5443537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Shape 229"/>
          <p:cNvSpPr/>
          <p:nvPr/>
        </p:nvSpPr>
        <p:spPr>
          <a:xfrm>
            <a:off x="5553075" y="4206875"/>
            <a:ext cx="1085850" cy="1236662"/>
          </a:xfrm>
          <a:prstGeom prst="ellipse">
            <a:avLst/>
          </a:prstGeom>
          <a:solidFill>
            <a:srgbClr val="008000"/>
          </a:solidFill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-1143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30" name="Shape 230"/>
          <p:cNvSpPr/>
          <p:nvPr/>
        </p:nvSpPr>
        <p:spPr>
          <a:xfrm>
            <a:off x="6315075" y="4359275"/>
            <a:ext cx="1085850" cy="1236662"/>
          </a:xfrm>
          <a:prstGeom prst="ellipse">
            <a:avLst/>
          </a:prstGeom>
          <a:solidFill>
            <a:srgbClr val="008000"/>
          </a:solidFill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-1143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3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4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5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7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2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1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6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