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2" r:id="rId2"/>
    <p:sldId id="263" r:id="rId3"/>
    <p:sldId id="256" r:id="rId4"/>
    <p:sldId id="257" r:id="rId5"/>
    <p:sldId id="258" r:id="rId6"/>
    <p:sldId id="260" r:id="rId7"/>
    <p:sldId id="261" r:id="rId8"/>
    <p:sldId id="270" r:id="rId9"/>
    <p:sldId id="273"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160D080B-20F9-427F-B491-5360044754A1}" type="datetimeFigureOut">
              <a:rPr lang="en-US" smtClean="0"/>
              <a:t>2/25/2020</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CAAA1A7A-22AB-4B51-9411-068F1547CDED}" type="slidenum">
              <a:rPr lang="en-US" smtClean="0"/>
              <a:t>‹#›</a:t>
            </a:fld>
            <a:endParaRPr lang="en-US"/>
          </a:p>
        </p:txBody>
      </p:sp>
    </p:spTree>
    <p:extLst>
      <p:ext uri="{BB962C8B-B14F-4D97-AF65-F5344CB8AC3E}">
        <p14:creationId xmlns:p14="http://schemas.microsoft.com/office/powerpoint/2010/main" val="305025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D8048CE7-36FF-4F98-A58D-27A458CA1E85}" type="datetimeFigureOut">
              <a:rPr lang="en-US" smtClean="0"/>
              <a:pPr/>
              <a:t>2/25/2020</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56AC0E02-C1AB-41A0-B495-50E581379793}" type="slidenum">
              <a:rPr lang="en-US" smtClean="0"/>
              <a:pPr/>
              <a:t>‹#›</a:t>
            </a:fld>
            <a:endParaRPr lang="en-US"/>
          </a:p>
        </p:txBody>
      </p:sp>
    </p:spTree>
    <p:extLst>
      <p:ext uri="{BB962C8B-B14F-4D97-AF65-F5344CB8AC3E}">
        <p14:creationId xmlns:p14="http://schemas.microsoft.com/office/powerpoint/2010/main" val="36045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AC0E02-C1AB-41A0-B495-50E58137979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AC0E02-C1AB-41A0-B495-50E58137979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AC0E02-C1AB-41A0-B495-50E58137979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C0E02-C1AB-41A0-B495-50E58137979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AC0E02-C1AB-41A0-B495-50E58137979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biggest reasons why the US wanted Hawaii was a similar reason for its imperialism- acquire strategic military bases.  Because Hawaii is much further out into the Pacific Ocean, it provides the US with a military base closer to Asia.  This came in handy during WWII, at the Pearl Harbor naval base, which was attacked by the Japanese on December 7, 1941.  The base ended up being a crucial beginning point in our Pacific campaign against Japan.</a:t>
            </a:r>
          </a:p>
          <a:p>
            <a:r>
              <a:rPr lang="en-US" dirty="0" smtClean="0"/>
              <a:t>Another reason the US wanted Hawaii was for its lucrative sugar trade.  Hawaii was a large sugar producer, and the United States charged high tariffs for Hawaiian sugar merchants.  By annexing with the United States, Hawaii no longer had to deal with tariffs, and the US could profit directly from Hawaiian sugar.</a:t>
            </a:r>
          </a:p>
          <a:p>
            <a:endParaRPr lang="en-US" baseline="0" dirty="0" smtClean="0"/>
          </a:p>
        </p:txBody>
      </p:sp>
      <p:sp>
        <p:nvSpPr>
          <p:cNvPr id="4" name="Slide Number Placeholder 3"/>
          <p:cNvSpPr>
            <a:spLocks noGrp="1"/>
          </p:cNvSpPr>
          <p:nvPr>
            <p:ph type="sldNum" sz="quarter" idx="10"/>
          </p:nvPr>
        </p:nvSpPr>
        <p:spPr/>
        <p:txBody>
          <a:bodyPr/>
          <a:lstStyle/>
          <a:p>
            <a:fld id="{56AC0E02-C1AB-41A0-B495-50E58137979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AC0E02-C1AB-41A0-B495-50E58137979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AC0E02-C1AB-41A0-B495-50E5813797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4D9F24-D3A4-4715-8A25-FB2CCAAB4A6B}"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D9F24-D3A4-4715-8A25-FB2CCAAB4A6B}"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D9F24-D3A4-4715-8A25-FB2CCAAB4A6B}"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D9F24-D3A4-4715-8A25-FB2CCAAB4A6B}"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4D9F24-D3A4-4715-8A25-FB2CCAAB4A6B}"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4D9F24-D3A4-4715-8A25-FB2CCAAB4A6B}"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4D9F24-D3A4-4715-8A25-FB2CCAAB4A6B}" type="datetimeFigureOut">
              <a:rPr lang="en-US" smtClean="0"/>
              <a:pPr/>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4D9F24-D3A4-4715-8A25-FB2CCAAB4A6B}" type="datetimeFigureOut">
              <a:rPr lang="en-US" smtClean="0"/>
              <a:pPr/>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D9F24-D3A4-4715-8A25-FB2CCAAB4A6B}" type="datetimeFigureOut">
              <a:rPr lang="en-US" smtClean="0"/>
              <a:pPr/>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D9F24-D3A4-4715-8A25-FB2CCAAB4A6B}"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D9F24-D3A4-4715-8A25-FB2CCAAB4A6B}"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3A9DD-E410-43C5-A258-EDA6401469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D9F24-D3A4-4715-8A25-FB2CCAAB4A6B}" type="datetimeFigureOut">
              <a:rPr lang="en-US" smtClean="0"/>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3A9DD-E410-43C5-A258-EDA640146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Howdy?</a:t>
            </a:r>
            <a:endParaRPr lang="en-US" b="1" dirty="0"/>
          </a:p>
        </p:txBody>
      </p:sp>
      <p:sp>
        <p:nvSpPr>
          <p:cNvPr id="3" name="Content Placeholder 2"/>
          <p:cNvSpPr>
            <a:spLocks noGrp="1"/>
          </p:cNvSpPr>
          <p:nvPr>
            <p:ph idx="1"/>
          </p:nvPr>
        </p:nvSpPr>
        <p:spPr/>
        <p:txBody>
          <a:bodyPr>
            <a:normAutofit/>
          </a:bodyPr>
          <a:lstStyle/>
          <a:p>
            <a:pPr algn="ctr">
              <a:buNone/>
            </a:pPr>
            <a:r>
              <a:rPr lang="en-US" dirty="0" smtClean="0"/>
              <a:t>On the back of your notes, finish this sentence and then answer the question</a:t>
            </a:r>
          </a:p>
          <a:p>
            <a:pPr algn="ctr">
              <a:buNone/>
            </a:pPr>
            <a:endParaRPr lang="en-US" dirty="0" smtClean="0"/>
          </a:p>
          <a:p>
            <a:pPr>
              <a:buNone/>
            </a:pPr>
            <a:r>
              <a:rPr lang="en-US" sz="3500" dirty="0" smtClean="0">
                <a:solidFill>
                  <a:srgbClr val="0070C0"/>
                </a:solidFill>
              </a:rPr>
              <a:t>“I feel superior to others around me, therefore I am entitled to…”</a:t>
            </a:r>
          </a:p>
          <a:p>
            <a:pPr>
              <a:buNone/>
            </a:pPr>
            <a:r>
              <a:rPr lang="en-US" sz="3500" dirty="0" smtClean="0"/>
              <a:t>WHY do you feel that way?</a:t>
            </a:r>
            <a:endParaRPr lang="en-US" sz="3500" dirty="0" smtClean="0"/>
          </a:p>
          <a:p>
            <a:pPr>
              <a:buNone/>
            </a:pPr>
            <a:endParaRPr lang="en-US" sz="3500" dirty="0" smtClean="0"/>
          </a:p>
        </p:txBody>
      </p:sp>
    </p:spTree>
    <p:extLst>
      <p:ext uri="{BB962C8B-B14F-4D97-AF65-F5344CB8AC3E}">
        <p14:creationId xmlns:p14="http://schemas.microsoft.com/office/powerpoint/2010/main" val="3326631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Explain the Factors that fueled American imperialism</a:t>
            </a:r>
          </a:p>
          <a:p>
            <a:pPr marL="514350" indent="-514350">
              <a:buFont typeface="+mj-lt"/>
              <a:buAutoNum type="arabicPeriod"/>
            </a:pPr>
            <a:r>
              <a:rPr lang="en-US" dirty="0" smtClean="0"/>
              <a:t>Describe U.S. acquisition of Alaska and annexation of Hawaii</a:t>
            </a:r>
          </a:p>
          <a:p>
            <a:pPr marL="514350" indent="-514350">
              <a:buFont typeface="+mj-lt"/>
              <a:buAutoNum type="arabicPeriod"/>
            </a:pPr>
            <a:r>
              <a:rPr lang="en-US" dirty="0" smtClean="0"/>
              <a:t>Analyze a primary source passage</a:t>
            </a:r>
          </a:p>
          <a:p>
            <a:pPr marL="0" indent="0">
              <a:buNone/>
            </a:pPr>
            <a:endParaRPr lang="en-US" dirty="0"/>
          </a:p>
          <a:p>
            <a:pPr marL="0" indent="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America &amp; Imperialism</a:t>
            </a:r>
            <a:endParaRPr lang="en-US" sz="6000" b="1" dirty="0"/>
          </a:p>
        </p:txBody>
      </p:sp>
      <p:sp>
        <p:nvSpPr>
          <p:cNvPr id="3" name="Subtitle 2"/>
          <p:cNvSpPr>
            <a:spLocks noGrp="1"/>
          </p:cNvSpPr>
          <p:nvPr>
            <p:ph type="subTitle" idx="1"/>
          </p:nvPr>
        </p:nvSpPr>
        <p:spPr>
          <a:xfrm>
            <a:off x="1371600" y="4648200"/>
            <a:ext cx="6400800" cy="1905000"/>
          </a:xfrm>
        </p:spPr>
        <p:txBody>
          <a:bodyPr>
            <a:normAutofit/>
          </a:bodyPr>
          <a:lstStyle/>
          <a:p>
            <a:r>
              <a:rPr lang="en-US" sz="4000" b="1" dirty="0" smtClean="0">
                <a:solidFill>
                  <a:schemeClr val="tx1"/>
                </a:solidFill>
              </a:rPr>
              <a:t>The Rise of American Power</a:t>
            </a:r>
          </a:p>
          <a:p>
            <a:r>
              <a:rPr lang="en-US" sz="4000" b="1" dirty="0" smtClean="0">
                <a:solidFill>
                  <a:schemeClr val="tx1"/>
                </a:solidFill>
              </a:rPr>
              <a:t>1867-1914</a:t>
            </a:r>
            <a:endParaRPr lang="en-US" sz="4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Imperialism</a:t>
            </a:r>
            <a:endParaRPr lang="en-US" b="1" i="1" dirty="0"/>
          </a:p>
        </p:txBody>
      </p:sp>
      <p:sp>
        <p:nvSpPr>
          <p:cNvPr id="3" name="Content Placeholder 2"/>
          <p:cNvSpPr>
            <a:spLocks noGrp="1"/>
          </p:cNvSpPr>
          <p:nvPr>
            <p:ph idx="1"/>
          </p:nvPr>
        </p:nvSpPr>
        <p:spPr/>
        <p:txBody>
          <a:bodyPr/>
          <a:lstStyle/>
          <a:p>
            <a:pPr>
              <a:buNone/>
            </a:pPr>
            <a:r>
              <a:rPr lang="en-US" dirty="0" smtClean="0"/>
              <a:t>What is it?</a:t>
            </a:r>
          </a:p>
          <a:p>
            <a:pPr>
              <a:buNone/>
            </a:pPr>
            <a:r>
              <a:rPr lang="en-US" dirty="0" smtClean="0">
                <a:solidFill>
                  <a:srgbClr val="0070C0"/>
                </a:solidFill>
              </a:rPr>
              <a:t>-	Stronger nations extend their economic, political, and military control over weaker territories </a:t>
            </a:r>
          </a:p>
          <a:p>
            <a:pPr>
              <a:buNone/>
            </a:pPr>
            <a:endParaRPr lang="en-US" dirty="0" smtClean="0"/>
          </a:p>
          <a:p>
            <a:pPr>
              <a:buNone/>
            </a:pPr>
            <a:r>
              <a:rPr lang="en-US" dirty="0" smtClean="0"/>
              <a:t>Why? For what purpose?</a:t>
            </a:r>
          </a:p>
          <a:p>
            <a:pPr>
              <a:buNone/>
            </a:pPr>
            <a:r>
              <a:rPr lang="en-US" dirty="0" smtClean="0">
                <a:solidFill>
                  <a:srgbClr val="0070C0"/>
                </a:solidFill>
              </a:rPr>
              <a:t>- 	Global Competition: Africa and Asia, particularly China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l="-19000" t="-1000" r="-35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b="1" dirty="0" smtClean="0"/>
              <a:t>American Imperialism</a:t>
            </a:r>
            <a:endParaRPr lang="en-US" b="1" dirty="0"/>
          </a:p>
        </p:txBody>
      </p:sp>
      <p:sp>
        <p:nvSpPr>
          <p:cNvPr id="3" name="Content Placeholder 2"/>
          <p:cNvSpPr>
            <a:spLocks noGrp="1"/>
          </p:cNvSpPr>
          <p:nvPr>
            <p:ph idx="1"/>
          </p:nvPr>
        </p:nvSpPr>
        <p:spPr/>
        <p:txBody>
          <a:bodyPr>
            <a:normAutofit/>
          </a:bodyPr>
          <a:lstStyle/>
          <a:p>
            <a:pPr>
              <a:buNone/>
            </a:pPr>
            <a:r>
              <a:rPr lang="en-US" dirty="0" smtClean="0"/>
              <a:t>What motivated the U.S. to join in? </a:t>
            </a:r>
            <a:r>
              <a:rPr lang="en-US" b="1" dirty="0" smtClean="0"/>
              <a:t>3 Factors:</a:t>
            </a:r>
          </a:p>
          <a:p>
            <a:pPr>
              <a:buFontTx/>
              <a:buChar char="-"/>
            </a:pPr>
            <a:r>
              <a:rPr lang="en-US" dirty="0" smtClean="0">
                <a:solidFill>
                  <a:srgbClr val="0070C0"/>
                </a:solidFill>
              </a:rPr>
              <a:t>Desire for military strength</a:t>
            </a:r>
          </a:p>
          <a:p>
            <a:pPr lvl="1">
              <a:buFont typeface="Arial" pitchFamily="34" charset="0"/>
              <a:buChar char="•"/>
            </a:pPr>
            <a:r>
              <a:rPr lang="en-US" dirty="0" smtClean="0"/>
              <a:t>Alfred T. Mahan &amp; the growth of naval power</a:t>
            </a:r>
          </a:p>
          <a:p>
            <a:pPr>
              <a:buFontTx/>
              <a:buChar char="-"/>
            </a:pPr>
            <a:r>
              <a:rPr lang="en-US" dirty="0" smtClean="0">
                <a:solidFill>
                  <a:srgbClr val="0070C0"/>
                </a:solidFill>
              </a:rPr>
              <a:t>Thirst for new markets</a:t>
            </a:r>
          </a:p>
          <a:p>
            <a:pPr lvl="1">
              <a:buFont typeface="Arial" pitchFamily="34" charset="0"/>
              <a:buChar char="•"/>
            </a:pPr>
            <a:r>
              <a:rPr lang="en-US" dirty="0" smtClean="0"/>
              <a:t>…and raw materials		(mercantilism)</a:t>
            </a:r>
          </a:p>
          <a:p>
            <a:pPr>
              <a:buFontTx/>
              <a:buChar char="-"/>
            </a:pPr>
            <a:r>
              <a:rPr lang="en-US" dirty="0" smtClean="0">
                <a:solidFill>
                  <a:srgbClr val="0070C0"/>
                </a:solidFill>
              </a:rPr>
              <a:t>Belief in cultural superiority</a:t>
            </a:r>
          </a:p>
          <a:p>
            <a:pPr lvl="1">
              <a:buFont typeface="Arial" pitchFamily="34" charset="0"/>
              <a:buChar char="•"/>
            </a:pPr>
            <a:r>
              <a:rPr lang="en-US" dirty="0" smtClean="0"/>
              <a:t>Social Darwinism</a:t>
            </a:r>
          </a:p>
          <a:p>
            <a:pPr lvl="1">
              <a:buFont typeface="Arial" pitchFamily="34" charset="0"/>
              <a:buChar char="•"/>
            </a:pPr>
            <a:r>
              <a:rPr lang="en-US" dirty="0" smtClean="0"/>
              <a:t>Missionary spirit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3" end="3"/>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5" end="5"/>
                                            </p:txEl>
                                          </p:spTgt>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7"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8"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9"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0" dur="500"/>
                                        <p:tgtEl>
                                          <p:spTgt spid="3">
                                            <p:txEl>
                                              <p:pRg st="6" end="6"/>
                                            </p:txEl>
                                          </p:spTgt>
                                        </p:tgtEl>
                                      </p:cBhvr>
                                    </p:animEffect>
                                  </p:childTnLst>
                                </p:cTn>
                              </p:par>
                              <p:par>
                                <p:cTn id="51" presetID="54" presetClass="entr" presetSubtype="0" accel="10000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4"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5"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6"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blip>
          <a:srcRect/>
          <a:stretch>
            <a:fillRect l="40000" t="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   1867 Alaskan Purchase</a:t>
            </a:r>
            <a:endParaRPr lang="en-US" b="1" dirty="0"/>
          </a:p>
        </p:txBody>
      </p:sp>
      <p:sp>
        <p:nvSpPr>
          <p:cNvPr id="5" name="Content Placeholder 4"/>
          <p:cNvSpPr>
            <a:spLocks noGrp="1"/>
          </p:cNvSpPr>
          <p:nvPr>
            <p:ph idx="1"/>
          </p:nvPr>
        </p:nvSpPr>
        <p:spPr>
          <a:xfrm>
            <a:off x="457200" y="1600200"/>
            <a:ext cx="8229600" cy="5257800"/>
          </a:xfrm>
        </p:spPr>
        <p:txBody>
          <a:bodyPr>
            <a:normAutofit fontScale="85000" lnSpcReduction="20000"/>
          </a:bodyPr>
          <a:lstStyle/>
          <a:p>
            <a:pPr>
              <a:buNone/>
            </a:pPr>
            <a:r>
              <a:rPr lang="en-US" dirty="0" smtClean="0"/>
              <a:t>William H. Seward</a:t>
            </a:r>
          </a:p>
          <a:p>
            <a:pPr>
              <a:buFontTx/>
              <a:buChar char="-"/>
            </a:pPr>
            <a:r>
              <a:rPr lang="en-US" dirty="0" smtClean="0">
                <a:solidFill>
                  <a:srgbClr val="0070C0"/>
                </a:solidFill>
              </a:rPr>
              <a:t>$7.2 million for Alaska</a:t>
            </a:r>
          </a:p>
          <a:p>
            <a:pPr lvl="1">
              <a:buFont typeface="Arial" pitchFamily="34" charset="0"/>
              <a:buChar char="•"/>
            </a:pPr>
            <a:r>
              <a:rPr lang="en-US" sz="3200" dirty="0" smtClean="0"/>
              <a:t>Seward’s Folly or Seward’s Icebox</a:t>
            </a:r>
          </a:p>
          <a:p>
            <a:pPr marL="285750" lvl="1">
              <a:buNone/>
            </a:pPr>
            <a:endParaRPr lang="en-US" sz="3200" dirty="0" smtClean="0"/>
          </a:p>
          <a:p>
            <a:pPr marL="0" lvl="1" indent="0">
              <a:buNone/>
            </a:pPr>
            <a:r>
              <a:rPr lang="en-US" sz="3200" dirty="0" smtClean="0">
                <a:solidFill>
                  <a:srgbClr val="FF0000"/>
                </a:solidFill>
              </a:rPr>
              <a:t>Was it an act of folly?</a:t>
            </a:r>
          </a:p>
          <a:p>
            <a:pPr marL="0" lvl="1" indent="0">
              <a:buNone/>
            </a:pPr>
            <a:r>
              <a:rPr lang="en-US" sz="3200" dirty="0" smtClean="0">
                <a:solidFill>
                  <a:srgbClr val="FF0000"/>
                </a:solidFill>
              </a:rPr>
              <a:t>Would you buy Alaska if you were Seward? </a:t>
            </a:r>
          </a:p>
          <a:p>
            <a:pPr marL="339725" lvl="1" indent="-339725">
              <a:buFontTx/>
              <a:buChar char="-"/>
            </a:pPr>
            <a:r>
              <a:rPr lang="en-US" sz="3200" dirty="0" smtClean="0">
                <a:solidFill>
                  <a:srgbClr val="0070C0"/>
                </a:solidFill>
              </a:rPr>
              <a:t>Timber </a:t>
            </a:r>
          </a:p>
          <a:p>
            <a:pPr marL="339725" lvl="1" indent="-339725">
              <a:buFontTx/>
              <a:buChar char="-"/>
            </a:pPr>
            <a:r>
              <a:rPr lang="en-US" sz="3200" dirty="0" smtClean="0">
                <a:solidFill>
                  <a:srgbClr val="0070C0"/>
                </a:solidFill>
              </a:rPr>
              <a:t>Minerals (gold, silver, zinc, etc.)</a:t>
            </a:r>
          </a:p>
          <a:p>
            <a:pPr marL="339725" lvl="1" indent="-339725">
              <a:buFontTx/>
              <a:buChar char="-"/>
            </a:pPr>
            <a:r>
              <a:rPr lang="en-US" sz="3200" dirty="0" smtClean="0">
                <a:solidFill>
                  <a:srgbClr val="0070C0"/>
                </a:solidFill>
              </a:rPr>
              <a:t>Oil (Drill, baby, drill!)</a:t>
            </a:r>
          </a:p>
          <a:p>
            <a:pPr marL="339725" lvl="1" indent="-339725">
              <a:buFontTx/>
              <a:buChar char="-"/>
            </a:pPr>
            <a:r>
              <a:rPr lang="en-US" sz="3200" dirty="0" smtClean="0">
                <a:solidFill>
                  <a:srgbClr val="0070C0"/>
                </a:solidFill>
              </a:rPr>
              <a:t>All for 2¢/acre</a:t>
            </a:r>
          </a:p>
          <a:p>
            <a:pPr>
              <a:buNone/>
            </a:pPr>
            <a:endParaRPr lang="en-US" dirty="0" smtClean="0"/>
          </a:p>
          <a:p>
            <a:pPr>
              <a:buNone/>
            </a:pPr>
            <a:r>
              <a:rPr lang="en-US" sz="2000" b="1" dirty="0" smtClean="0"/>
              <a:t>***</a:t>
            </a:r>
            <a:r>
              <a:rPr lang="en-US" sz="2000" u="sng" dirty="0" smtClean="0"/>
              <a:t>The Seward House</a:t>
            </a:r>
            <a:r>
              <a:rPr lang="en-US" sz="2000" dirty="0" smtClean="0"/>
              <a:t> in Auburn</a:t>
            </a:r>
          </a:p>
          <a:p>
            <a:pPr>
              <a:buNone/>
            </a:pPr>
            <a:endParaRPr lang="en-US" dirty="0" smtClean="0"/>
          </a:p>
        </p:txBody>
      </p:sp>
      <p:pic>
        <p:nvPicPr>
          <p:cNvPr id="6" name="Picture 5" descr="WHS-1855-692KB-225x300.jpg"/>
          <p:cNvPicPr>
            <a:picLocks noChangeAspect="1"/>
          </p:cNvPicPr>
          <p:nvPr/>
        </p:nvPicPr>
        <p:blipFill>
          <a:blip r:embed="rId4" cstate="print"/>
          <a:stretch>
            <a:fillRect/>
          </a:stretch>
        </p:blipFill>
        <p:spPr>
          <a:xfrm>
            <a:off x="6553200" y="228600"/>
            <a:ext cx="2209800" cy="294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anim calcmode="lin" valueType="num">
                                      <p:cBhvr>
                                        <p:cTn id="11" dur="500" fill="hold"/>
                                        <p:tgtEl>
                                          <p:spTgt spid="5">
                                            <p:txEl>
                                              <p:pRg st="7" end="7"/>
                                            </p:txEl>
                                          </p:spTgt>
                                        </p:tgtEl>
                                        <p:attrNameLst>
                                          <p:attrName>ppt_w</p:attrName>
                                        </p:attrNameLst>
                                      </p:cBhvr>
                                      <p:tavLst>
                                        <p:tav tm="0">
                                          <p:val>
                                            <p:strVal val="#ppt_w*0.05"/>
                                          </p:val>
                                        </p:tav>
                                        <p:tav tm="100000">
                                          <p:val>
                                            <p:strVal val="#ppt_w"/>
                                          </p:val>
                                        </p:tav>
                                      </p:tavLst>
                                    </p:anim>
                                    <p:anim calcmode="lin" valueType="num">
                                      <p:cBhvr>
                                        <p:cTn id="12" dur="500" fill="hold"/>
                                        <p:tgtEl>
                                          <p:spTgt spid="5">
                                            <p:txEl>
                                              <p:pRg st="7" end="7"/>
                                            </p:txEl>
                                          </p:spTgt>
                                        </p:tgtEl>
                                        <p:attrNameLst>
                                          <p:attrName>ppt_h</p:attrName>
                                        </p:attrNameLst>
                                      </p:cBhvr>
                                      <p:tavLst>
                                        <p:tav tm="0">
                                          <p:val>
                                            <p:strVal val="#ppt_h"/>
                                          </p:val>
                                        </p:tav>
                                        <p:tav tm="100000">
                                          <p:val>
                                            <p:strVal val="#ppt_h"/>
                                          </p:val>
                                        </p:tav>
                                      </p:tavLst>
                                    </p:anim>
                                    <p:anim calcmode="lin" valueType="num">
                                      <p:cBhvr>
                                        <p:cTn id="13" dur="5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14" dur="500" fill="hold"/>
                                        <p:tgtEl>
                                          <p:spTgt spid="5">
                                            <p:txEl>
                                              <p:pRg st="7" end="7"/>
                                            </p:txEl>
                                          </p:spTgt>
                                        </p:tgtEl>
                                        <p:attrNameLst>
                                          <p:attrName>ppt_y</p:attrName>
                                        </p:attrNameLst>
                                      </p:cBhvr>
                                      <p:tavLst>
                                        <p:tav tm="0">
                                          <p:val>
                                            <p:strVal val="#ppt_y"/>
                                          </p:val>
                                        </p:tav>
                                        <p:tav tm="100000">
                                          <p:val>
                                            <p:strVal val="#ppt_y"/>
                                          </p:val>
                                        </p:tav>
                                      </p:tavLst>
                                    </p:anim>
                                    <p:animEffect transition="in" filter="fade">
                                      <p:cBhvr>
                                        <p:cTn id="15" dur="500"/>
                                        <p:tgtEl>
                                          <p:spTgt spid="5">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 calcmode="lin" valueType="num">
                                      <p:cBhvr>
                                        <p:cTn id="20" dur="500" fill="hold"/>
                                        <p:tgtEl>
                                          <p:spTgt spid="5">
                                            <p:txEl>
                                              <p:pRg st="8" end="8"/>
                                            </p:txEl>
                                          </p:spTgt>
                                        </p:tgtEl>
                                        <p:attrNameLst>
                                          <p:attrName>ppt_w</p:attrName>
                                        </p:attrNameLst>
                                      </p:cBhvr>
                                      <p:tavLst>
                                        <p:tav tm="0">
                                          <p:val>
                                            <p:strVal val="#ppt_w*0.05"/>
                                          </p:val>
                                        </p:tav>
                                        <p:tav tm="100000">
                                          <p:val>
                                            <p:strVal val="#ppt_w"/>
                                          </p:val>
                                        </p:tav>
                                      </p:tavLst>
                                    </p:anim>
                                    <p:anim calcmode="lin" valueType="num">
                                      <p:cBhvr>
                                        <p:cTn id="21" dur="500" fill="hold"/>
                                        <p:tgtEl>
                                          <p:spTgt spid="5">
                                            <p:txEl>
                                              <p:pRg st="8" end="8"/>
                                            </p:txEl>
                                          </p:spTgt>
                                        </p:tgtEl>
                                        <p:attrNameLst>
                                          <p:attrName>ppt_h</p:attrName>
                                        </p:attrNameLst>
                                      </p:cBhvr>
                                      <p:tavLst>
                                        <p:tav tm="0">
                                          <p:val>
                                            <p:strVal val="#ppt_h"/>
                                          </p:val>
                                        </p:tav>
                                        <p:tav tm="100000">
                                          <p:val>
                                            <p:strVal val="#ppt_h"/>
                                          </p:val>
                                        </p:tav>
                                      </p:tavLst>
                                    </p:anim>
                                    <p:anim calcmode="lin" valueType="num">
                                      <p:cBhvr>
                                        <p:cTn id="22" dur="500" fill="hold"/>
                                        <p:tgtEl>
                                          <p:spTgt spid="5">
                                            <p:txEl>
                                              <p:pRg st="8" end="8"/>
                                            </p:txEl>
                                          </p:spTgt>
                                        </p:tgtEl>
                                        <p:attrNameLst>
                                          <p:attrName>ppt_x</p:attrName>
                                        </p:attrNameLst>
                                      </p:cBhvr>
                                      <p:tavLst>
                                        <p:tav tm="0">
                                          <p:val>
                                            <p:strVal val="#ppt_x-.2"/>
                                          </p:val>
                                        </p:tav>
                                        <p:tav tm="100000">
                                          <p:val>
                                            <p:strVal val="#ppt_x"/>
                                          </p:val>
                                        </p:tav>
                                      </p:tavLst>
                                    </p:anim>
                                    <p:anim calcmode="lin" valueType="num">
                                      <p:cBhvr>
                                        <p:cTn id="23" dur="500" fill="hold"/>
                                        <p:tgtEl>
                                          <p:spTgt spid="5">
                                            <p:txEl>
                                              <p:pRg st="8" end="8"/>
                                            </p:txEl>
                                          </p:spTgt>
                                        </p:tgtEl>
                                        <p:attrNameLst>
                                          <p:attrName>ppt_y</p:attrName>
                                        </p:attrNameLst>
                                      </p:cBhvr>
                                      <p:tavLst>
                                        <p:tav tm="0">
                                          <p:val>
                                            <p:strVal val="#ppt_y"/>
                                          </p:val>
                                        </p:tav>
                                        <p:tav tm="100000">
                                          <p:val>
                                            <p:strVal val="#ppt_y"/>
                                          </p:val>
                                        </p:tav>
                                      </p:tavLst>
                                    </p:anim>
                                    <p:animEffect transition="in" filter="fade">
                                      <p:cBhvr>
                                        <p:cTn id="24" dur="500"/>
                                        <p:tgtEl>
                                          <p:spTgt spid="5">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calcmode="lin" valueType="num">
                                      <p:cBhvr>
                                        <p:cTn id="29" dur="500" fill="hold"/>
                                        <p:tgtEl>
                                          <p:spTgt spid="5">
                                            <p:txEl>
                                              <p:pRg st="9" end="9"/>
                                            </p:txEl>
                                          </p:spTgt>
                                        </p:tgtEl>
                                        <p:attrNameLst>
                                          <p:attrName>ppt_w</p:attrName>
                                        </p:attrNameLst>
                                      </p:cBhvr>
                                      <p:tavLst>
                                        <p:tav tm="0">
                                          <p:val>
                                            <p:strVal val="#ppt_w*0.05"/>
                                          </p:val>
                                        </p:tav>
                                        <p:tav tm="100000">
                                          <p:val>
                                            <p:strVal val="#ppt_w"/>
                                          </p:val>
                                        </p:tav>
                                      </p:tavLst>
                                    </p:anim>
                                    <p:anim calcmode="lin" valueType="num">
                                      <p:cBhvr>
                                        <p:cTn id="30" dur="500" fill="hold"/>
                                        <p:tgtEl>
                                          <p:spTgt spid="5">
                                            <p:txEl>
                                              <p:pRg st="9" end="9"/>
                                            </p:txEl>
                                          </p:spTgt>
                                        </p:tgtEl>
                                        <p:attrNameLst>
                                          <p:attrName>ppt_h</p:attrName>
                                        </p:attrNameLst>
                                      </p:cBhvr>
                                      <p:tavLst>
                                        <p:tav tm="0">
                                          <p:val>
                                            <p:strVal val="#ppt_h"/>
                                          </p:val>
                                        </p:tav>
                                        <p:tav tm="100000">
                                          <p:val>
                                            <p:strVal val="#ppt_h"/>
                                          </p:val>
                                        </p:tav>
                                      </p:tavLst>
                                    </p:anim>
                                    <p:anim calcmode="lin" valueType="num">
                                      <p:cBhvr>
                                        <p:cTn id="31" dur="500" fill="hold"/>
                                        <p:tgtEl>
                                          <p:spTgt spid="5">
                                            <p:txEl>
                                              <p:pRg st="9" end="9"/>
                                            </p:txEl>
                                          </p:spTgt>
                                        </p:tgtEl>
                                        <p:attrNameLst>
                                          <p:attrName>ppt_x</p:attrName>
                                        </p:attrNameLst>
                                      </p:cBhvr>
                                      <p:tavLst>
                                        <p:tav tm="0">
                                          <p:val>
                                            <p:strVal val="#ppt_x-.2"/>
                                          </p:val>
                                        </p:tav>
                                        <p:tav tm="100000">
                                          <p:val>
                                            <p:strVal val="#ppt_x"/>
                                          </p:val>
                                        </p:tav>
                                      </p:tavLst>
                                    </p:anim>
                                    <p:anim calcmode="lin" valueType="num">
                                      <p:cBhvr>
                                        <p:cTn id="32" dur="500" fill="hold"/>
                                        <p:tgtEl>
                                          <p:spTgt spid="5">
                                            <p:txEl>
                                              <p:pRg st="9" end="9"/>
                                            </p:txEl>
                                          </p:spTgt>
                                        </p:tgtEl>
                                        <p:attrNameLst>
                                          <p:attrName>ppt_y</p:attrName>
                                        </p:attrNameLst>
                                      </p:cBhvr>
                                      <p:tavLst>
                                        <p:tav tm="0">
                                          <p:val>
                                            <p:strVal val="#ppt_y"/>
                                          </p:val>
                                        </p:tav>
                                        <p:tav tm="100000">
                                          <p:val>
                                            <p:strVal val="#ppt_y"/>
                                          </p:val>
                                        </p:tav>
                                      </p:tavLst>
                                    </p:anim>
                                    <p:animEffect transition="in" filter="fade">
                                      <p:cBhvr>
                                        <p:cTn id="33" dur="500"/>
                                        <p:tgtEl>
                                          <p:spTgt spid="5">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nodeType="click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 calcmode="lin" valueType="num">
                                      <p:cBhvr>
                                        <p:cTn id="38" dur="500" fill="hold"/>
                                        <p:tgtEl>
                                          <p:spTgt spid="5">
                                            <p:txEl>
                                              <p:pRg st="11" end="11"/>
                                            </p:txEl>
                                          </p:spTgt>
                                        </p:tgtEl>
                                        <p:attrNameLst>
                                          <p:attrName>ppt_w</p:attrName>
                                        </p:attrNameLst>
                                      </p:cBhvr>
                                      <p:tavLst>
                                        <p:tav tm="0">
                                          <p:val>
                                            <p:strVal val="#ppt_w*0.05"/>
                                          </p:val>
                                        </p:tav>
                                        <p:tav tm="100000">
                                          <p:val>
                                            <p:strVal val="#ppt_w"/>
                                          </p:val>
                                        </p:tav>
                                      </p:tavLst>
                                    </p:anim>
                                    <p:anim calcmode="lin" valueType="num">
                                      <p:cBhvr>
                                        <p:cTn id="39" dur="500" fill="hold"/>
                                        <p:tgtEl>
                                          <p:spTgt spid="5">
                                            <p:txEl>
                                              <p:pRg st="11" end="11"/>
                                            </p:txEl>
                                          </p:spTgt>
                                        </p:tgtEl>
                                        <p:attrNameLst>
                                          <p:attrName>ppt_h</p:attrName>
                                        </p:attrNameLst>
                                      </p:cBhvr>
                                      <p:tavLst>
                                        <p:tav tm="0">
                                          <p:val>
                                            <p:strVal val="#ppt_h"/>
                                          </p:val>
                                        </p:tav>
                                        <p:tav tm="100000">
                                          <p:val>
                                            <p:strVal val="#ppt_h"/>
                                          </p:val>
                                        </p:tav>
                                      </p:tavLst>
                                    </p:anim>
                                    <p:anim calcmode="lin" valueType="num">
                                      <p:cBhvr>
                                        <p:cTn id="40" dur="500" fill="hold"/>
                                        <p:tgtEl>
                                          <p:spTgt spid="5">
                                            <p:txEl>
                                              <p:pRg st="11" end="11"/>
                                            </p:txEl>
                                          </p:spTgt>
                                        </p:tgtEl>
                                        <p:attrNameLst>
                                          <p:attrName>ppt_x</p:attrName>
                                        </p:attrNameLst>
                                      </p:cBhvr>
                                      <p:tavLst>
                                        <p:tav tm="0">
                                          <p:val>
                                            <p:strVal val="#ppt_x-.2"/>
                                          </p:val>
                                        </p:tav>
                                        <p:tav tm="100000">
                                          <p:val>
                                            <p:strVal val="#ppt_x"/>
                                          </p:val>
                                        </p:tav>
                                      </p:tavLst>
                                    </p:anim>
                                    <p:anim calcmode="lin" valueType="num">
                                      <p:cBhvr>
                                        <p:cTn id="41" dur="500" fill="hold"/>
                                        <p:tgtEl>
                                          <p:spTgt spid="5">
                                            <p:txEl>
                                              <p:pRg st="11" end="11"/>
                                            </p:txEl>
                                          </p:spTgt>
                                        </p:tgtEl>
                                        <p:attrNameLst>
                                          <p:attrName>ppt_y</p:attrName>
                                        </p:attrNameLst>
                                      </p:cBhvr>
                                      <p:tavLst>
                                        <p:tav tm="0">
                                          <p:val>
                                            <p:strVal val="#ppt_y"/>
                                          </p:val>
                                        </p:tav>
                                        <p:tav tm="100000">
                                          <p:val>
                                            <p:strVal val="#ppt_y"/>
                                          </p:val>
                                        </p:tav>
                                      </p:tavLst>
                                    </p:anim>
                                    <p:animEffect transition="in" filter="fade">
                                      <p:cBhvr>
                                        <p:cTn id="4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lstStyle/>
          <a:p>
            <a:pPr algn="l"/>
            <a:r>
              <a:rPr lang="en-US" b="1" dirty="0" smtClean="0"/>
              <a:t>  Hawaii</a:t>
            </a:r>
            <a:endParaRPr lang="en-US" b="1" dirty="0"/>
          </a:p>
        </p:txBody>
      </p:sp>
      <p:sp>
        <p:nvSpPr>
          <p:cNvPr id="4" name="TextBox 3"/>
          <p:cNvSpPr txBox="1"/>
          <p:nvPr/>
        </p:nvSpPr>
        <p:spPr>
          <a:xfrm>
            <a:off x="228600" y="533400"/>
            <a:ext cx="2995885" cy="1077218"/>
          </a:xfrm>
          <a:prstGeom prst="rect">
            <a:avLst/>
          </a:prstGeom>
          <a:noFill/>
        </p:spPr>
        <p:txBody>
          <a:bodyPr wrap="square" rtlCol="0">
            <a:spAutoFit/>
          </a:bodyPr>
          <a:lstStyle/>
          <a:p>
            <a:r>
              <a:rPr lang="en-US" sz="3200" dirty="0" smtClean="0">
                <a:solidFill>
                  <a:srgbClr val="FF0000"/>
                </a:solidFill>
              </a:rPr>
              <a:t>Why was Hawaii </a:t>
            </a:r>
          </a:p>
          <a:p>
            <a:r>
              <a:rPr lang="en-US" sz="3200" dirty="0" smtClean="0">
                <a:solidFill>
                  <a:srgbClr val="FF0000"/>
                </a:solidFill>
              </a:rPr>
              <a:t>important?</a:t>
            </a:r>
            <a:endParaRPr lang="en-US" sz="3200" dirty="0">
              <a:solidFill>
                <a:srgbClr val="FF0000"/>
              </a:solidFill>
            </a:endParaRPr>
          </a:p>
        </p:txBody>
      </p:sp>
      <p:pic>
        <p:nvPicPr>
          <p:cNvPr id="5" name="Picture 4" descr="hawaii-islands-map.jpg"/>
          <p:cNvPicPr>
            <a:picLocks noChangeAspect="1"/>
          </p:cNvPicPr>
          <p:nvPr/>
        </p:nvPicPr>
        <p:blipFill>
          <a:blip r:embed="rId4" cstate="print"/>
          <a:stretch>
            <a:fillRect/>
          </a:stretch>
        </p:blipFill>
        <p:spPr>
          <a:xfrm>
            <a:off x="4418169" y="3886200"/>
            <a:ext cx="4725832"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Hawaii</a:t>
            </a:r>
            <a:endParaRPr lang="en-US" b="1" dirty="0"/>
          </a:p>
        </p:txBody>
      </p:sp>
      <p:pic>
        <p:nvPicPr>
          <p:cNvPr id="4" name="Content Placeholder 3" descr="sanford-ballard-dole.jpg"/>
          <p:cNvPicPr>
            <a:picLocks noGrp="1" noChangeAspect="1"/>
          </p:cNvPicPr>
          <p:nvPr>
            <p:ph idx="1"/>
          </p:nvPr>
        </p:nvPicPr>
        <p:blipFill>
          <a:blip r:embed="rId4" cstate="print"/>
          <a:stretch>
            <a:fillRect/>
          </a:stretch>
        </p:blipFill>
        <p:spPr>
          <a:xfrm>
            <a:off x="6476999" y="685801"/>
            <a:ext cx="2404872" cy="329434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descr="liliuokalani.jpg"/>
          <p:cNvPicPr>
            <a:picLocks noChangeAspect="1"/>
          </p:cNvPicPr>
          <p:nvPr/>
        </p:nvPicPr>
        <p:blipFill>
          <a:blip r:embed="rId5" cstate="print"/>
          <a:stretch>
            <a:fillRect/>
          </a:stretch>
        </p:blipFill>
        <p:spPr>
          <a:xfrm>
            <a:off x="228600" y="2895600"/>
            <a:ext cx="2407920" cy="35052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590800" y="1371600"/>
            <a:ext cx="6096000" cy="5509200"/>
          </a:xfrm>
          <a:prstGeom prst="rect">
            <a:avLst/>
          </a:prstGeom>
          <a:noFill/>
        </p:spPr>
        <p:txBody>
          <a:bodyPr wrap="square" rtlCol="0">
            <a:spAutoFit/>
          </a:bodyPr>
          <a:lstStyle/>
          <a:p>
            <a:r>
              <a:rPr lang="en-US" sz="3200" dirty="0" smtClean="0"/>
              <a:t>Aloha!</a:t>
            </a:r>
          </a:p>
          <a:p>
            <a:pPr marL="339725" indent="-339725">
              <a:buFontTx/>
              <a:buChar char="-"/>
            </a:pPr>
            <a:r>
              <a:rPr lang="en-US" sz="3200" dirty="0" smtClean="0">
                <a:solidFill>
                  <a:srgbClr val="0070C0"/>
                </a:solidFill>
              </a:rPr>
              <a:t>Midway point</a:t>
            </a:r>
          </a:p>
          <a:p>
            <a:pPr marL="339725" indent="-339725">
              <a:buFontTx/>
              <a:buChar char="-"/>
            </a:pPr>
            <a:r>
              <a:rPr lang="en-US" sz="3200" dirty="0" smtClean="0">
                <a:solidFill>
                  <a:srgbClr val="0070C0"/>
                </a:solidFill>
              </a:rPr>
              <a:t>Coaling/refueling</a:t>
            </a:r>
          </a:p>
          <a:p>
            <a:pPr marL="339725" indent="-339725"/>
            <a:r>
              <a:rPr lang="en-US" sz="3200" dirty="0" smtClean="0">
                <a:solidFill>
                  <a:srgbClr val="0070C0"/>
                </a:solidFill>
              </a:rPr>
              <a:t>	station</a:t>
            </a:r>
          </a:p>
          <a:p>
            <a:pPr marL="339725" indent="-339725">
              <a:buFontTx/>
              <a:buChar char="-"/>
            </a:pPr>
            <a:r>
              <a:rPr lang="en-US" sz="3200" dirty="0" smtClean="0">
                <a:solidFill>
                  <a:srgbClr val="0070C0"/>
                </a:solidFill>
              </a:rPr>
              <a:t>Pearl Harbor naval base</a:t>
            </a:r>
          </a:p>
          <a:p>
            <a:pPr marL="339725" indent="-339725">
              <a:buFontTx/>
              <a:buChar char="-"/>
            </a:pPr>
            <a:r>
              <a:rPr lang="en-US" sz="3200" dirty="0" smtClean="0">
                <a:solidFill>
                  <a:srgbClr val="0070C0"/>
                </a:solidFill>
              </a:rPr>
              <a:t>Sugar &amp; pineapples</a:t>
            </a:r>
          </a:p>
          <a:p>
            <a:pPr marL="339725" indent="-339725"/>
            <a:endParaRPr lang="en-US" sz="3200" dirty="0" smtClean="0"/>
          </a:p>
          <a:p>
            <a:pPr marL="339725" indent="-339725"/>
            <a:r>
              <a:rPr lang="en-US" sz="3200" dirty="0" smtClean="0"/>
              <a:t>Sanford B. </a:t>
            </a:r>
          </a:p>
          <a:p>
            <a:pPr marL="339725" indent="-339725"/>
            <a:r>
              <a:rPr lang="en-US" sz="3200" dirty="0" smtClean="0">
                <a:solidFill>
                  <a:srgbClr val="0070C0"/>
                </a:solidFill>
              </a:rPr>
              <a:t>- Overthrew Queen Liliuokalani</a:t>
            </a:r>
          </a:p>
          <a:p>
            <a:pPr marL="339725" indent="-339725"/>
            <a:r>
              <a:rPr lang="en-US" sz="3200" dirty="0" smtClean="0">
                <a:solidFill>
                  <a:srgbClr val="0070C0"/>
                </a:solidFill>
              </a:rPr>
              <a:t>- U.S. annexed Hawaii in 1898</a:t>
            </a:r>
          </a:p>
          <a:p>
            <a:endParaRPr lang="en-US" sz="3200" dirty="0"/>
          </a:p>
        </p:txBody>
      </p:sp>
      <p:pic>
        <p:nvPicPr>
          <p:cNvPr id="9" name="Picture 8" descr="untitledbbb.png"/>
          <p:cNvPicPr>
            <a:picLocks noChangeAspect="1"/>
          </p:cNvPicPr>
          <p:nvPr/>
        </p:nvPicPr>
        <p:blipFill>
          <a:blip r:embed="rId6" cstate="print"/>
          <a:stretch>
            <a:fillRect/>
          </a:stretch>
        </p:blipFill>
        <p:spPr>
          <a:xfrm>
            <a:off x="4572000" y="4648200"/>
            <a:ext cx="1352381"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8">
                                            <p:txEl>
                                              <p:pRg st="2" end="2"/>
                                            </p:txEl>
                                          </p:spTgt>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p:cTn id="32" dur="5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p:cTn id="41" dur="500" fill="hold"/>
                                        <p:tgtEl>
                                          <p:spTgt spid="8">
                                            <p:txEl>
                                              <p:pRg st="4" end="4"/>
                                            </p:txEl>
                                          </p:spTgt>
                                        </p:tgtEl>
                                        <p:attrNameLst>
                                          <p:attrName>ppt_w</p:attrName>
                                        </p:attrNameLst>
                                      </p:cBhvr>
                                      <p:tavLst>
                                        <p:tav tm="0">
                                          <p:val>
                                            <p:strVal val="#ppt_w*0.05"/>
                                          </p:val>
                                        </p:tav>
                                        <p:tav tm="100000">
                                          <p:val>
                                            <p:strVal val="#ppt_w"/>
                                          </p:val>
                                        </p:tav>
                                      </p:tavLst>
                                    </p:anim>
                                    <p:anim calcmode="lin" valueType="num">
                                      <p:cBhvr>
                                        <p:cTn id="42" dur="5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3" dur="5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44" dur="5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45" dur="500"/>
                                        <p:tgtEl>
                                          <p:spTgt spid="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 calcmode="lin" valueType="num">
                                      <p:cBhvr>
                                        <p:cTn id="50" dur="500" fill="hold"/>
                                        <p:tgtEl>
                                          <p:spTgt spid="8">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8">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8">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8">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 calcmode="lin" valueType="num">
                                      <p:cBhvr>
                                        <p:cTn id="59" dur="500" fill="hold"/>
                                        <p:tgtEl>
                                          <p:spTgt spid="8">
                                            <p:txEl>
                                              <p:pRg st="7" end="7"/>
                                            </p:txEl>
                                          </p:spTgt>
                                        </p:tgtEl>
                                        <p:attrNameLst>
                                          <p:attrName>ppt_w</p:attrName>
                                        </p:attrNameLst>
                                      </p:cBhvr>
                                      <p:tavLst>
                                        <p:tav tm="0">
                                          <p:val>
                                            <p:strVal val="#ppt_w*0.05"/>
                                          </p:val>
                                        </p:tav>
                                        <p:tav tm="100000">
                                          <p:val>
                                            <p:strVal val="#ppt_w"/>
                                          </p:val>
                                        </p:tav>
                                      </p:tavLst>
                                    </p:anim>
                                    <p:anim calcmode="lin" valueType="num">
                                      <p:cBhvr>
                                        <p:cTn id="60" dur="500" fill="hold"/>
                                        <p:tgtEl>
                                          <p:spTgt spid="8">
                                            <p:txEl>
                                              <p:pRg st="7" end="7"/>
                                            </p:txEl>
                                          </p:spTgt>
                                        </p:tgtEl>
                                        <p:attrNameLst>
                                          <p:attrName>ppt_h</p:attrName>
                                        </p:attrNameLst>
                                      </p:cBhvr>
                                      <p:tavLst>
                                        <p:tav tm="0">
                                          <p:val>
                                            <p:strVal val="#ppt_h"/>
                                          </p:val>
                                        </p:tav>
                                        <p:tav tm="100000">
                                          <p:val>
                                            <p:strVal val="#ppt_h"/>
                                          </p:val>
                                        </p:tav>
                                      </p:tavLst>
                                    </p:anim>
                                    <p:anim calcmode="lin" valueType="num">
                                      <p:cBhvr>
                                        <p:cTn id="61" dur="500" fill="hold"/>
                                        <p:tgtEl>
                                          <p:spTgt spid="8">
                                            <p:txEl>
                                              <p:pRg st="7" end="7"/>
                                            </p:txEl>
                                          </p:spTgt>
                                        </p:tgtEl>
                                        <p:attrNameLst>
                                          <p:attrName>ppt_x</p:attrName>
                                        </p:attrNameLst>
                                      </p:cBhvr>
                                      <p:tavLst>
                                        <p:tav tm="0">
                                          <p:val>
                                            <p:strVal val="#ppt_x-.2"/>
                                          </p:val>
                                        </p:tav>
                                        <p:tav tm="100000">
                                          <p:val>
                                            <p:strVal val="#ppt_x"/>
                                          </p:val>
                                        </p:tav>
                                      </p:tavLst>
                                    </p:anim>
                                    <p:anim calcmode="lin" valueType="num">
                                      <p:cBhvr>
                                        <p:cTn id="62" dur="500" fill="hold"/>
                                        <p:tgtEl>
                                          <p:spTgt spid="8">
                                            <p:txEl>
                                              <p:pRg st="7" end="7"/>
                                            </p:txEl>
                                          </p:spTgt>
                                        </p:tgtEl>
                                        <p:attrNameLst>
                                          <p:attrName>ppt_y</p:attrName>
                                        </p:attrNameLst>
                                      </p:cBhvr>
                                      <p:tavLst>
                                        <p:tav tm="0">
                                          <p:val>
                                            <p:strVal val="#ppt_y"/>
                                          </p:val>
                                        </p:tav>
                                        <p:tav tm="100000">
                                          <p:val>
                                            <p:strVal val="#ppt_y"/>
                                          </p:val>
                                        </p:tav>
                                      </p:tavLst>
                                    </p:anim>
                                    <p:animEffect transition="in" filter="fade">
                                      <p:cBhvr>
                                        <p:cTn id="63" dur="500"/>
                                        <p:tgtEl>
                                          <p:spTgt spid="8">
                                            <p:txEl>
                                              <p:pRg st="7" end="7"/>
                                            </p:txEl>
                                          </p:spTgt>
                                        </p:tgtEl>
                                      </p:cBhvr>
                                    </p:animEffect>
                                  </p:childTnLst>
                                </p:cTn>
                              </p:par>
                              <p:par>
                                <p:cTn id="64" presetID="54" presetClass="entr" presetSubtype="0" accel="10000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strVal val="#ppt_w*0.05"/>
                                          </p:val>
                                        </p:tav>
                                        <p:tav tm="100000">
                                          <p:val>
                                            <p:strVal val="#ppt_w"/>
                                          </p:val>
                                        </p:tav>
                                      </p:tavLst>
                                    </p:anim>
                                    <p:anim calcmode="lin" valueType="num">
                                      <p:cBhvr>
                                        <p:cTn id="67" dur="500" fill="hold"/>
                                        <p:tgtEl>
                                          <p:spTgt spid="9"/>
                                        </p:tgtEl>
                                        <p:attrNameLst>
                                          <p:attrName>ppt_h</p:attrName>
                                        </p:attrNameLst>
                                      </p:cBhvr>
                                      <p:tavLst>
                                        <p:tav tm="0">
                                          <p:val>
                                            <p:strVal val="#ppt_h"/>
                                          </p:val>
                                        </p:tav>
                                        <p:tav tm="100000">
                                          <p:val>
                                            <p:strVal val="#ppt_h"/>
                                          </p:val>
                                        </p:tav>
                                      </p:tavLst>
                                    </p:anim>
                                    <p:anim calcmode="lin" valueType="num">
                                      <p:cBhvr>
                                        <p:cTn id="68" dur="500" fill="hold"/>
                                        <p:tgtEl>
                                          <p:spTgt spid="9"/>
                                        </p:tgtEl>
                                        <p:attrNameLst>
                                          <p:attrName>ppt_x</p:attrName>
                                        </p:attrNameLst>
                                      </p:cBhvr>
                                      <p:tavLst>
                                        <p:tav tm="0">
                                          <p:val>
                                            <p:strVal val="#ppt_x-.2"/>
                                          </p:val>
                                        </p:tav>
                                        <p:tav tm="100000">
                                          <p:val>
                                            <p:strVal val="#ppt_x"/>
                                          </p:val>
                                        </p:tav>
                                      </p:tavLst>
                                    </p:anim>
                                    <p:anim calcmode="lin" valueType="num">
                                      <p:cBhvr>
                                        <p:cTn id="69" dur="500" fill="hold"/>
                                        <p:tgtEl>
                                          <p:spTgt spid="9"/>
                                        </p:tgtEl>
                                        <p:attrNameLst>
                                          <p:attrName>ppt_y</p:attrName>
                                        </p:attrNameLst>
                                      </p:cBhvr>
                                      <p:tavLst>
                                        <p:tav tm="0">
                                          <p:val>
                                            <p:strVal val="#ppt_y"/>
                                          </p:val>
                                        </p:tav>
                                        <p:tav tm="100000">
                                          <p:val>
                                            <p:strVal val="#ppt_y"/>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54" presetClass="entr" presetSubtype="0" accel="100000" fill="hold" nodeType="clickEffect">
                                  <p:stCondLst>
                                    <p:cond delay="0"/>
                                  </p:stCondLst>
                                  <p:childTnLst>
                                    <p:set>
                                      <p:cBhvr>
                                        <p:cTn id="74" dur="1" fill="hold">
                                          <p:stCondLst>
                                            <p:cond delay="0"/>
                                          </p:stCondLst>
                                        </p:cTn>
                                        <p:tgtEl>
                                          <p:spTgt spid="8">
                                            <p:txEl>
                                              <p:pRg st="8" end="8"/>
                                            </p:txEl>
                                          </p:spTgt>
                                        </p:tgtEl>
                                        <p:attrNameLst>
                                          <p:attrName>style.visibility</p:attrName>
                                        </p:attrNameLst>
                                      </p:cBhvr>
                                      <p:to>
                                        <p:strVal val="visible"/>
                                      </p:to>
                                    </p:set>
                                    <p:anim calcmode="lin" valueType="num">
                                      <p:cBhvr>
                                        <p:cTn id="75" dur="500" fill="hold"/>
                                        <p:tgtEl>
                                          <p:spTgt spid="8">
                                            <p:txEl>
                                              <p:pRg st="8" end="8"/>
                                            </p:txEl>
                                          </p:spTgt>
                                        </p:tgtEl>
                                        <p:attrNameLst>
                                          <p:attrName>ppt_w</p:attrName>
                                        </p:attrNameLst>
                                      </p:cBhvr>
                                      <p:tavLst>
                                        <p:tav tm="0">
                                          <p:val>
                                            <p:strVal val="#ppt_w*0.05"/>
                                          </p:val>
                                        </p:tav>
                                        <p:tav tm="100000">
                                          <p:val>
                                            <p:strVal val="#ppt_w"/>
                                          </p:val>
                                        </p:tav>
                                      </p:tavLst>
                                    </p:anim>
                                    <p:anim calcmode="lin" valueType="num">
                                      <p:cBhvr>
                                        <p:cTn id="76" dur="500" fill="hold"/>
                                        <p:tgtEl>
                                          <p:spTgt spid="8">
                                            <p:txEl>
                                              <p:pRg st="8" end="8"/>
                                            </p:txEl>
                                          </p:spTgt>
                                        </p:tgtEl>
                                        <p:attrNameLst>
                                          <p:attrName>ppt_h</p:attrName>
                                        </p:attrNameLst>
                                      </p:cBhvr>
                                      <p:tavLst>
                                        <p:tav tm="0">
                                          <p:val>
                                            <p:strVal val="#ppt_h"/>
                                          </p:val>
                                        </p:tav>
                                        <p:tav tm="100000">
                                          <p:val>
                                            <p:strVal val="#ppt_h"/>
                                          </p:val>
                                        </p:tav>
                                      </p:tavLst>
                                    </p:anim>
                                    <p:anim calcmode="lin" valueType="num">
                                      <p:cBhvr>
                                        <p:cTn id="77" dur="500" fill="hold"/>
                                        <p:tgtEl>
                                          <p:spTgt spid="8">
                                            <p:txEl>
                                              <p:pRg st="8" end="8"/>
                                            </p:txEl>
                                          </p:spTgt>
                                        </p:tgtEl>
                                        <p:attrNameLst>
                                          <p:attrName>ppt_x</p:attrName>
                                        </p:attrNameLst>
                                      </p:cBhvr>
                                      <p:tavLst>
                                        <p:tav tm="0">
                                          <p:val>
                                            <p:strVal val="#ppt_x-.2"/>
                                          </p:val>
                                        </p:tav>
                                        <p:tav tm="100000">
                                          <p:val>
                                            <p:strVal val="#ppt_x"/>
                                          </p:val>
                                        </p:tav>
                                      </p:tavLst>
                                    </p:anim>
                                    <p:anim calcmode="lin" valueType="num">
                                      <p:cBhvr>
                                        <p:cTn id="78" dur="500" fill="hold"/>
                                        <p:tgtEl>
                                          <p:spTgt spid="8">
                                            <p:txEl>
                                              <p:pRg st="8" end="8"/>
                                            </p:txEl>
                                          </p:spTgt>
                                        </p:tgtEl>
                                        <p:attrNameLst>
                                          <p:attrName>ppt_y</p:attrName>
                                        </p:attrNameLst>
                                      </p:cBhvr>
                                      <p:tavLst>
                                        <p:tav tm="0">
                                          <p:val>
                                            <p:strVal val="#ppt_y"/>
                                          </p:val>
                                        </p:tav>
                                        <p:tav tm="100000">
                                          <p:val>
                                            <p:strVal val="#ppt_y"/>
                                          </p:val>
                                        </p:tav>
                                      </p:tavLst>
                                    </p:anim>
                                    <p:animEffect transition="in" filter="fade">
                                      <p:cBhvr>
                                        <p:cTn id="79" dur="500"/>
                                        <p:tgtEl>
                                          <p:spTgt spid="8">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4" presetClass="entr" presetSubtype="0" accel="10000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 calcmode="lin" valueType="num">
                                      <p:cBhvr>
                                        <p:cTn id="84" dur="500" fill="hold"/>
                                        <p:tgtEl>
                                          <p:spTgt spid="8">
                                            <p:txEl>
                                              <p:pRg st="9" end="9"/>
                                            </p:txEl>
                                          </p:spTgt>
                                        </p:tgtEl>
                                        <p:attrNameLst>
                                          <p:attrName>ppt_w</p:attrName>
                                        </p:attrNameLst>
                                      </p:cBhvr>
                                      <p:tavLst>
                                        <p:tav tm="0">
                                          <p:val>
                                            <p:strVal val="#ppt_w*0.05"/>
                                          </p:val>
                                        </p:tav>
                                        <p:tav tm="100000">
                                          <p:val>
                                            <p:strVal val="#ppt_w"/>
                                          </p:val>
                                        </p:tav>
                                      </p:tavLst>
                                    </p:anim>
                                    <p:anim calcmode="lin" valueType="num">
                                      <p:cBhvr>
                                        <p:cTn id="85" dur="500" fill="hold"/>
                                        <p:tgtEl>
                                          <p:spTgt spid="8">
                                            <p:txEl>
                                              <p:pRg st="9" end="9"/>
                                            </p:txEl>
                                          </p:spTgt>
                                        </p:tgtEl>
                                        <p:attrNameLst>
                                          <p:attrName>ppt_h</p:attrName>
                                        </p:attrNameLst>
                                      </p:cBhvr>
                                      <p:tavLst>
                                        <p:tav tm="0">
                                          <p:val>
                                            <p:strVal val="#ppt_h"/>
                                          </p:val>
                                        </p:tav>
                                        <p:tav tm="100000">
                                          <p:val>
                                            <p:strVal val="#ppt_h"/>
                                          </p:val>
                                        </p:tav>
                                      </p:tavLst>
                                    </p:anim>
                                    <p:anim calcmode="lin" valueType="num">
                                      <p:cBhvr>
                                        <p:cTn id="86" dur="500" fill="hold"/>
                                        <p:tgtEl>
                                          <p:spTgt spid="8">
                                            <p:txEl>
                                              <p:pRg st="9" end="9"/>
                                            </p:txEl>
                                          </p:spTgt>
                                        </p:tgtEl>
                                        <p:attrNameLst>
                                          <p:attrName>ppt_x</p:attrName>
                                        </p:attrNameLst>
                                      </p:cBhvr>
                                      <p:tavLst>
                                        <p:tav tm="0">
                                          <p:val>
                                            <p:strVal val="#ppt_x-.2"/>
                                          </p:val>
                                        </p:tav>
                                        <p:tav tm="100000">
                                          <p:val>
                                            <p:strVal val="#ppt_x"/>
                                          </p:val>
                                        </p:tav>
                                      </p:tavLst>
                                    </p:anim>
                                    <p:anim calcmode="lin" valueType="num">
                                      <p:cBhvr>
                                        <p:cTn id="87" dur="500" fill="hold"/>
                                        <p:tgtEl>
                                          <p:spTgt spid="8">
                                            <p:txEl>
                                              <p:pRg st="9" end="9"/>
                                            </p:txEl>
                                          </p:spTgt>
                                        </p:tgtEl>
                                        <p:attrNameLst>
                                          <p:attrName>ppt_y</p:attrName>
                                        </p:attrNameLst>
                                      </p:cBhvr>
                                      <p:tavLst>
                                        <p:tav tm="0">
                                          <p:val>
                                            <p:strVal val="#ppt_y"/>
                                          </p:val>
                                        </p:tav>
                                        <p:tav tm="100000">
                                          <p:val>
                                            <p:strVal val="#ppt_y"/>
                                          </p:val>
                                        </p:tav>
                                      </p:tavLst>
                                    </p:anim>
                                    <p:animEffect transition="in" filter="fade">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Source Analysis</a:t>
            </a:r>
            <a:endParaRPr lang="en-US" b="1" dirty="0"/>
          </a:p>
        </p:txBody>
      </p:sp>
      <p:sp>
        <p:nvSpPr>
          <p:cNvPr id="3" name="Content Placeholder 2"/>
          <p:cNvSpPr>
            <a:spLocks noGrp="1"/>
          </p:cNvSpPr>
          <p:nvPr>
            <p:ph idx="1"/>
          </p:nvPr>
        </p:nvSpPr>
        <p:spPr>
          <a:xfrm>
            <a:off x="457200" y="1371600"/>
            <a:ext cx="8229600" cy="5181600"/>
          </a:xfrm>
        </p:spPr>
        <p:txBody>
          <a:bodyPr>
            <a:normAutofit lnSpcReduction="10000"/>
          </a:bodyPr>
          <a:lstStyle/>
          <a:p>
            <a:pPr>
              <a:buNone/>
            </a:pPr>
            <a:r>
              <a:rPr lang="en-US" dirty="0" smtClean="0">
                <a:solidFill>
                  <a:srgbClr val="0070C0"/>
                </a:solidFill>
              </a:rPr>
              <a:t>“Fate has written our policy for us; the trade of the world must and shall be ours… We will establish trading points throughout the world as distributing points for American products…”</a:t>
            </a:r>
          </a:p>
          <a:p>
            <a:pPr algn="r">
              <a:buNone/>
            </a:pPr>
            <a:r>
              <a:rPr lang="en-US" sz="2000" dirty="0" smtClean="0"/>
              <a:t>Indiana Senator Albert J. Beveridge</a:t>
            </a:r>
          </a:p>
          <a:p>
            <a:pPr>
              <a:buFontTx/>
              <a:buChar char="-"/>
            </a:pPr>
            <a:r>
              <a:rPr lang="en-US" sz="3000" dirty="0" smtClean="0"/>
              <a:t>Study the passage.</a:t>
            </a:r>
          </a:p>
          <a:p>
            <a:pPr>
              <a:buFontTx/>
              <a:buChar char="-"/>
            </a:pPr>
            <a:r>
              <a:rPr lang="en-US" sz="3000" dirty="0" smtClean="0"/>
              <a:t>Which factor of imperialism is mentioned in the passage?  Explain and support your answer.</a:t>
            </a:r>
            <a:endParaRPr lang="en-US" sz="3000" dirty="0" smtClean="0"/>
          </a:p>
          <a:p>
            <a:pPr>
              <a:buFontTx/>
              <a:buChar char="-"/>
            </a:pPr>
            <a:r>
              <a:rPr lang="en-US" sz="3000" dirty="0" smtClean="0"/>
              <a:t>Be prepare to share!</a:t>
            </a:r>
          </a:p>
          <a:p>
            <a:pPr>
              <a:buFontTx/>
              <a:buChar char="-"/>
            </a:pPr>
            <a:r>
              <a:rPr lang="en-US" sz="3000" dirty="0" smtClean="0"/>
              <a:t>Submit your completed work on the way out. Thank you.	     (25 points)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504</Words>
  <Application>Microsoft Office PowerPoint</Application>
  <PresentationFormat>On-screen Show (4:3)</PresentationFormat>
  <Paragraphs>71</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Howdy?</vt:lpstr>
      <vt:lpstr>Objectives</vt:lpstr>
      <vt:lpstr>America &amp; Imperialism</vt:lpstr>
      <vt:lpstr>Imperialism</vt:lpstr>
      <vt:lpstr>American Imperialism</vt:lpstr>
      <vt:lpstr>   1867 Alaskan Purchase</vt:lpstr>
      <vt:lpstr>  Hawaii</vt:lpstr>
      <vt:lpstr>Hawaii</vt:lpstr>
      <vt:lpstr>Primary Source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&amp; Imperialism</dc:title>
  <dc:creator>khan.h.tran</dc:creator>
  <cp:lastModifiedBy>BCSD </cp:lastModifiedBy>
  <cp:revision>55</cp:revision>
  <cp:lastPrinted>2020-02-25T13:25:54Z</cp:lastPrinted>
  <dcterms:created xsi:type="dcterms:W3CDTF">2015-01-27T02:24:11Z</dcterms:created>
  <dcterms:modified xsi:type="dcterms:W3CDTF">2020-02-25T15:25:39Z</dcterms:modified>
</cp:coreProperties>
</file>