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6" r:id="rId2"/>
    <p:sldId id="277" r:id="rId3"/>
    <p:sldId id="278" r:id="rId4"/>
    <p:sldId id="294" r:id="rId5"/>
    <p:sldId id="310" r:id="rId6"/>
    <p:sldId id="279" r:id="rId7"/>
    <p:sldId id="295" r:id="rId8"/>
    <p:sldId id="304" r:id="rId9"/>
    <p:sldId id="296" r:id="rId10"/>
    <p:sldId id="298" r:id="rId11"/>
    <p:sldId id="297" r:id="rId12"/>
    <p:sldId id="305" r:id="rId13"/>
    <p:sldId id="306" r:id="rId14"/>
    <p:sldId id="299" r:id="rId15"/>
    <p:sldId id="308" r:id="rId16"/>
    <p:sldId id="301" r:id="rId17"/>
    <p:sldId id="309" r:id="rId18"/>
    <p:sldId id="302" r:id="rId19"/>
    <p:sldId id="30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49" autoAdjust="0"/>
  </p:normalViewPr>
  <p:slideViewPr>
    <p:cSldViewPr>
      <p:cViewPr varScale="1">
        <p:scale>
          <a:sx n="86" d="100"/>
          <a:sy n="86" d="100"/>
        </p:scale>
        <p:origin x="11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90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793" tIns="46397" rIns="92793" bIns="463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793" tIns="46397" rIns="92793" bIns="46397" rtlCol="0"/>
          <a:lstStyle>
            <a:lvl1pPr algn="r">
              <a:defRPr sz="1200"/>
            </a:lvl1pPr>
          </a:lstStyle>
          <a:p>
            <a:fld id="{73861BE1-FE63-46FC-9E78-C92762AB4D6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793" tIns="46397" rIns="92793" bIns="463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793" tIns="46397" rIns="92793" bIns="46397" rtlCol="0" anchor="b"/>
          <a:lstStyle>
            <a:lvl1pPr algn="r">
              <a:defRPr sz="1200"/>
            </a:lvl1pPr>
          </a:lstStyle>
          <a:p>
            <a:fld id="{C070E0D3-8E40-4BF8-AB34-C1FC53C5A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3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793" tIns="46397" rIns="92793" bIns="463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793" tIns="46397" rIns="92793" bIns="46397" rtlCol="0"/>
          <a:lstStyle>
            <a:lvl1pPr algn="r">
              <a:defRPr sz="1200"/>
            </a:lvl1pPr>
          </a:lstStyle>
          <a:p>
            <a:fld id="{D8048CE7-36FF-4F98-A58D-27A458CA1E85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3" tIns="46397" rIns="92793" bIns="463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793" tIns="46397" rIns="92793" bIns="46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793" tIns="46397" rIns="92793" bIns="463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793" tIns="46397" rIns="92793" bIns="46397" rtlCol="0" anchor="b"/>
          <a:lstStyle>
            <a:lvl1pPr algn="r">
              <a:defRPr sz="1200"/>
            </a:lvl1pPr>
          </a:lstStyle>
          <a:p>
            <a:fld id="{56AC0E02-C1AB-41A0-B495-50E581379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D9F24-D3A4-4715-8A25-FB2CCAAB4A6B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America &amp; Imperialism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905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America as a World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Boxer Rebellion (1900)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Eight-Nation Alliance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World Power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smtClean="0"/>
              <a:t>Theodore Roosevelt</a:t>
            </a:r>
          </a:p>
          <a:p>
            <a:pPr>
              <a:buNone/>
              <a:defRPr/>
            </a:pPr>
            <a:r>
              <a:rPr lang="en-US" sz="2800" dirty="0" smtClean="0"/>
              <a:t>- 	Russo-Japanese Peace Mediation</a:t>
            </a:r>
          </a:p>
          <a:p>
            <a:pPr marL="793750" indent="-328613">
              <a:defRPr/>
            </a:pPr>
            <a:r>
              <a:rPr lang="en-US" sz="2800" dirty="0" smtClean="0"/>
              <a:t>Nobel Peace Prize (1906)</a:t>
            </a:r>
          </a:p>
          <a:p>
            <a:pPr>
              <a:buFontTx/>
              <a:buChar char="-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Panama Canal</a:t>
            </a:r>
          </a:p>
          <a:p>
            <a:pPr marL="798513" lvl="1" indent="-341313">
              <a:buFont typeface="Arial" pitchFamily="34" charset="0"/>
              <a:buChar char="•"/>
              <a:defRPr/>
            </a:pPr>
            <a:r>
              <a:rPr lang="en-US" dirty="0" smtClean="0"/>
              <a:t>Connect the Atlantic and Pacific</a:t>
            </a:r>
          </a:p>
          <a:p>
            <a:pPr marL="798513" lvl="1" indent="-341313">
              <a:buFont typeface="Arial" pitchFamily="34" charset="0"/>
              <a:buChar char="•"/>
              <a:defRPr/>
            </a:pPr>
            <a:r>
              <a:rPr lang="en-US" dirty="0" smtClean="0"/>
              <a:t>Two ocean Navy</a:t>
            </a:r>
          </a:p>
          <a:p>
            <a:pPr marL="341313" lvl="1" indent="-341313">
              <a:buNone/>
              <a:defRPr/>
            </a:pPr>
            <a:endParaRPr lang="en-US" dirty="0" smtClean="0"/>
          </a:p>
          <a:p>
            <a:pPr marL="341313" lvl="1" indent="-341313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What was the big deal? (Factor #?)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800" dirty="0" smtClean="0"/>
          </a:p>
        </p:txBody>
      </p:sp>
      <p:pic>
        <p:nvPicPr>
          <p:cNvPr id="4" name="Picture 3" descr="panama-canal-ma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371600"/>
            <a:ext cx="28956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nama can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56413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6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anama can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53400" cy="617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2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World Power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dirty="0" smtClean="0"/>
              <a:t>Theodore Roosevelt</a:t>
            </a:r>
          </a:p>
          <a:p>
            <a:pPr marL="341313" lvl="1" indent="-341313">
              <a:buFontTx/>
              <a:buChar char="-"/>
              <a:defRPr/>
            </a:pPr>
            <a:r>
              <a:rPr lang="en-US" dirty="0" smtClean="0">
                <a:solidFill>
                  <a:srgbClr val="0070C0"/>
                </a:solidFill>
              </a:rPr>
              <a:t>Roosevelt Corollary</a:t>
            </a:r>
          </a:p>
          <a:p>
            <a:pPr marL="800100" lvl="2" indent="-341313">
              <a:defRPr/>
            </a:pPr>
            <a:r>
              <a:rPr lang="en-US" sz="2800" dirty="0" smtClean="0"/>
              <a:t>Extension of the Monroe Doctrine 		(Cat)</a:t>
            </a:r>
            <a:endParaRPr lang="en-US" dirty="0" smtClean="0"/>
          </a:p>
          <a:p>
            <a:pPr marL="800100" lvl="2" indent="-341313">
              <a:defRPr/>
            </a:pPr>
            <a:r>
              <a:rPr lang="en-US" sz="2800" dirty="0" smtClean="0"/>
              <a:t>U.S. would utilize </a:t>
            </a:r>
            <a:r>
              <a:rPr lang="en-US" sz="2800" b="1" dirty="0" smtClean="0"/>
              <a:t>military action </a:t>
            </a:r>
            <a:r>
              <a:rPr lang="en-US" sz="2800" dirty="0" smtClean="0"/>
              <a:t>acting as an international police force</a:t>
            </a:r>
          </a:p>
          <a:p>
            <a:pPr marL="341313" lvl="2" indent="-341313">
              <a:buNone/>
              <a:defRPr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341313" lvl="2" indent="-341313" algn="ctr"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(Regents)</a:t>
            </a:r>
          </a:p>
          <a:p>
            <a:pPr marL="341313" lvl="2" indent="-341313">
              <a:buNone/>
              <a:defRPr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341313" lvl="2" indent="-341313"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Corollary</a:t>
            </a:r>
            <a:r>
              <a:rPr lang="en-US" sz="3200" dirty="0" smtClean="0"/>
              <a:t> –</a:t>
            </a:r>
            <a:r>
              <a:rPr lang="en-US" sz="2800" dirty="0" smtClean="0"/>
              <a:t> </a:t>
            </a:r>
            <a:r>
              <a:rPr lang="en-US" sz="3200" dirty="0" smtClean="0"/>
              <a:t>an additional statement that follows logically from the first one</a:t>
            </a:r>
            <a:endParaRPr lang="en-US" sz="2800" dirty="0" smtClean="0"/>
          </a:p>
          <a:p>
            <a:pPr>
              <a:lnSpc>
                <a:spcPct val="80000"/>
              </a:lnSpc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ix.mic.com/mic/d7fabdb6abd1842a5dddda15e6ff06dc4d404ed1f160812837b64f5f45759c75.jpg?w=646&amp;fit=max&amp;auto=format&amp;q=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7150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40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Foreign Policy (Latin America)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Roosevelt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sz="3200" dirty="0" smtClean="0"/>
              <a:t>Big Stick Policy</a:t>
            </a:r>
          </a:p>
          <a:p>
            <a:pPr marL="798513" lvl="1" indent="-341313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b="1" dirty="0" smtClean="0"/>
              <a:t>“Speak softly and carry a big stick.”</a:t>
            </a:r>
          </a:p>
          <a:p>
            <a:pPr marL="798513" lvl="1" indent="-341313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Intervened in Latin America to protect U.S. interests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Taft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200" dirty="0" smtClean="0"/>
              <a:t>-	Dollar Diplomacy</a:t>
            </a:r>
          </a:p>
          <a:p>
            <a:pPr marL="798513" lvl="2" indent="-347663">
              <a:lnSpc>
                <a:spcPct val="80000"/>
              </a:lnSpc>
              <a:defRPr/>
            </a:pPr>
            <a:r>
              <a:rPr lang="en-US" sz="2800" dirty="0" smtClean="0"/>
              <a:t>Maintained order in other countries by increasing U.S. investments</a:t>
            </a:r>
          </a:p>
          <a:p>
            <a:pPr marL="798513" lvl="2" indent="-347663">
              <a:lnSpc>
                <a:spcPct val="80000"/>
              </a:lnSpc>
              <a:defRPr/>
            </a:pPr>
            <a:r>
              <a:rPr lang="en-US" sz="2800" dirty="0" smtClean="0"/>
              <a:t>Gave us the </a:t>
            </a:r>
            <a:r>
              <a:rPr lang="en-US" sz="2800" b="1" dirty="0" smtClean="0"/>
              <a:t>justification</a:t>
            </a:r>
            <a:r>
              <a:rPr lang="en-US" sz="2800" dirty="0" smtClean="0"/>
              <a:t> to intervene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ix.mic.com/mic/c4eab777261558a41138fd63d4a4f2a942e93f5d9f6c05d6685d2cf7519571f4.jpg?w=646&amp;fit=max&amp;auto=format&amp;q=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26118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99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Foreign Policy (Latin America)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Wilson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200" dirty="0" smtClean="0"/>
              <a:t>- 	Moral (Missionary) Diplomacy</a:t>
            </a:r>
          </a:p>
          <a:p>
            <a:pPr marL="798513" lvl="2" indent="-333375">
              <a:lnSpc>
                <a:spcPct val="80000"/>
              </a:lnSpc>
              <a:defRPr/>
            </a:pPr>
            <a:r>
              <a:rPr lang="en-US" sz="2800" dirty="0" smtClean="0"/>
              <a:t>U.S. should model moral behavior</a:t>
            </a:r>
          </a:p>
          <a:p>
            <a:pPr marL="798513" lvl="2" indent="-333375">
              <a:lnSpc>
                <a:spcPct val="80000"/>
              </a:lnSpc>
              <a:defRPr/>
            </a:pPr>
            <a:r>
              <a:rPr lang="en-US" sz="2800" dirty="0" smtClean="0"/>
              <a:t>No trade or interaction with hostile governments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Evaluate U.S. Foreign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“America has no permanent friends or enemies, only INTERESTS.”</a:t>
            </a:r>
          </a:p>
          <a:p>
            <a:pPr algn="r">
              <a:buNone/>
            </a:pPr>
            <a:r>
              <a:rPr lang="en-US" sz="2000" dirty="0" smtClean="0"/>
              <a:t>Henry Kissinger, Secretary of State (1973-1977)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Guiding Question: </a:t>
            </a:r>
            <a:r>
              <a:rPr lang="en-US" dirty="0" smtClean="0">
                <a:solidFill>
                  <a:srgbClr val="FF0000"/>
                </a:solidFill>
              </a:rPr>
              <a:t>Do you feel the discussed foreign policies were designed to protect American interests? How?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Present and defend your answers</a:t>
            </a:r>
          </a:p>
          <a:p>
            <a:pPr>
              <a:buFontTx/>
              <a:buChar char="-"/>
            </a:pPr>
            <a:r>
              <a:rPr lang="en-US" dirty="0" smtClean="0"/>
              <a:t>Be prepared to share!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r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causes and effects of the Philippine-American War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purpose of the Open Door Notes in China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Roosevelt Corollary, Dollar Diplomacy, &amp; Moral (Missionary) Diplomacy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Philippines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How did the U.S. get involved?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front during the Spanish-American War</a:t>
            </a:r>
          </a:p>
          <a:p>
            <a:pPr marL="350838" lvl="1" indent="-350838">
              <a:lnSpc>
                <a:spcPct val="80000"/>
              </a:lnSpc>
              <a:buFontTx/>
              <a:buChar char="-"/>
              <a:defRPr/>
            </a:pPr>
            <a:r>
              <a:rPr lang="en-US" dirty="0" smtClean="0"/>
              <a:t>Saw it as a part of an American overseas empire</a:t>
            </a:r>
          </a:p>
          <a:p>
            <a:pPr marL="812800" lvl="2" indent="-350838">
              <a:lnSpc>
                <a:spcPct val="80000"/>
              </a:lnSpc>
              <a:defRPr/>
            </a:pPr>
            <a:r>
              <a:rPr lang="en-US" sz="2800" dirty="0" smtClean="0"/>
              <a:t>Coaling stations </a:t>
            </a:r>
            <a:r>
              <a:rPr lang="en-US" sz="2800" dirty="0" smtClean="0">
                <a:solidFill>
                  <a:srgbClr val="FF0000"/>
                </a:solidFill>
              </a:rPr>
              <a:t>(Factor #?)</a:t>
            </a:r>
          </a:p>
          <a:p>
            <a:pPr marL="350838" lvl="2" indent="-350838"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 marL="350838" lvl="2" indent="-350838">
              <a:lnSpc>
                <a:spcPct val="80000"/>
              </a:lnSpc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How did the Filipinos first view the Americans?</a:t>
            </a:r>
          </a:p>
          <a:p>
            <a:pPr marL="350838" lvl="2" indent="-350838"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/>
              <a:t>As liberators and allies</a:t>
            </a:r>
          </a:p>
          <a:p>
            <a:pPr marL="350838" lvl="1" indent="-350838">
              <a:lnSpc>
                <a:spcPct val="80000"/>
              </a:lnSpc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Philippine-American War</a:t>
            </a:r>
            <a:br>
              <a:rPr lang="en-US" b="1" dirty="0" smtClean="0"/>
            </a:br>
            <a:r>
              <a:rPr lang="en-US" b="1" dirty="0" smtClean="0"/>
              <a:t>(1899-1902)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pPr marL="350838" lvl="1" indent="-350838">
              <a:lnSpc>
                <a:spcPct val="80000"/>
              </a:lnSpc>
              <a:buNone/>
              <a:defRPr/>
            </a:pPr>
            <a:endParaRPr lang="en-US" sz="3200" dirty="0" smtClean="0"/>
          </a:p>
          <a:p>
            <a:pPr marL="350838" lvl="1" indent="-350838">
              <a:lnSpc>
                <a:spcPct val="80000"/>
              </a:lnSpc>
              <a:buNone/>
              <a:defRPr/>
            </a:pPr>
            <a:endParaRPr lang="en-US" sz="3200" dirty="0" smtClean="0"/>
          </a:p>
          <a:p>
            <a:pPr marL="350838" lvl="1" indent="-350838">
              <a:lnSpc>
                <a:spcPct val="80000"/>
              </a:lnSpc>
              <a:buNone/>
              <a:defRPr/>
            </a:pPr>
            <a:endParaRPr lang="en-US" sz="3200" dirty="0" smtClean="0"/>
          </a:p>
          <a:p>
            <a:pPr marL="350838" lvl="1" indent="-350838">
              <a:lnSpc>
                <a:spcPct val="80000"/>
              </a:lnSpc>
              <a:buNone/>
              <a:defRPr/>
            </a:pPr>
            <a:endParaRPr lang="en-US" sz="3200" dirty="0" smtClean="0"/>
          </a:p>
          <a:p>
            <a:pPr marL="350838" lvl="1" indent="-350838">
              <a:lnSpc>
                <a:spcPct val="80000"/>
              </a:lnSpc>
              <a:buNone/>
              <a:defRPr/>
            </a:pPr>
            <a:r>
              <a:rPr lang="en-US" sz="3200" dirty="0" smtClean="0"/>
              <a:t>Causes</a:t>
            </a:r>
          </a:p>
          <a:p>
            <a:pPr marL="350838" lvl="1" indent="-350838">
              <a:lnSpc>
                <a:spcPct val="80000"/>
              </a:lnSpc>
              <a:buFontTx/>
              <a:buChar char="-"/>
              <a:defRPr/>
            </a:pPr>
            <a:r>
              <a:rPr lang="en-US" dirty="0" smtClean="0"/>
              <a:t>The Treaty of Paris (1898)</a:t>
            </a:r>
          </a:p>
          <a:p>
            <a:pPr marL="1208088" lvl="3" indent="-35083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$20 million for the Philippines</a:t>
            </a:r>
          </a:p>
          <a:p>
            <a:pPr marL="350838" lvl="1" indent="-350838">
              <a:lnSpc>
                <a:spcPct val="80000"/>
              </a:lnSpc>
              <a:buFontTx/>
              <a:buChar char="-"/>
              <a:defRPr/>
            </a:pPr>
            <a:r>
              <a:rPr lang="en-US" dirty="0" smtClean="0"/>
              <a:t>President McKinley installed a colonial government</a:t>
            </a:r>
          </a:p>
          <a:p>
            <a:pPr marL="350838" lvl="1" indent="-350838">
              <a:lnSpc>
                <a:spcPct val="80000"/>
              </a:lnSpc>
              <a:buFontTx/>
              <a:buChar char="-"/>
              <a:defRPr/>
            </a:pPr>
            <a:r>
              <a:rPr lang="en-US" dirty="0" smtClean="0"/>
              <a:t>The Filipinos resisted American rule</a:t>
            </a:r>
          </a:p>
          <a:p>
            <a:pPr marL="350838" lvl="1" indent="-350838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marL="350838" lvl="1" indent="-350838">
              <a:lnSpc>
                <a:spcPct val="80000"/>
              </a:lnSpc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" y="685800"/>
            <a:ext cx="7619999" cy="567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80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Philippine-American War</a:t>
            </a:r>
            <a:br>
              <a:rPr lang="en-US" b="1" dirty="0" smtClean="0"/>
            </a:br>
            <a:r>
              <a:rPr lang="en-US" b="1" dirty="0" smtClean="0"/>
              <a:t>(1899-1902)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Autofit/>
          </a:bodyPr>
          <a:lstStyle/>
          <a:p>
            <a:pPr marL="347663" lvl="1" indent="-347663">
              <a:lnSpc>
                <a:spcPct val="80000"/>
              </a:lnSpc>
              <a:buNone/>
              <a:defRPr/>
            </a:pPr>
            <a:endParaRPr lang="en-US" sz="3200" dirty="0" smtClean="0"/>
          </a:p>
          <a:p>
            <a:pPr marL="347663" lvl="1" indent="-347663">
              <a:lnSpc>
                <a:spcPct val="80000"/>
              </a:lnSpc>
              <a:buNone/>
              <a:defRPr/>
            </a:pPr>
            <a:r>
              <a:rPr lang="en-US" sz="3200" dirty="0" smtClean="0"/>
              <a:t>				</a:t>
            </a:r>
            <a:r>
              <a:rPr lang="en-US" sz="2000" dirty="0" smtClean="0"/>
              <a:t>“They (the Filipinos) are</a:t>
            </a:r>
          </a:p>
          <a:p>
            <a:pPr marL="347663" lvl="1" indent="-347663">
              <a:lnSpc>
                <a:spcPct val="80000"/>
              </a:lnSpc>
              <a:buNone/>
              <a:defRPr/>
            </a:pPr>
            <a:r>
              <a:rPr lang="en-US" sz="3200" dirty="0" smtClean="0"/>
              <a:t>				</a:t>
            </a:r>
            <a:r>
              <a:rPr lang="en-US" sz="2000" dirty="0" smtClean="0"/>
              <a:t>unfit for self-government”</a:t>
            </a:r>
          </a:p>
          <a:p>
            <a:pPr marL="347663" lvl="1" indent="-347663" algn="ctr">
              <a:lnSpc>
                <a:spcPct val="80000"/>
              </a:lnSpc>
              <a:buNone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347663" lvl="1" indent="-347663" algn="ctr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(Factor #?)</a:t>
            </a:r>
          </a:p>
          <a:p>
            <a:pPr marL="347663" lvl="1" indent="-347663">
              <a:lnSpc>
                <a:spcPct val="80000"/>
              </a:lnSpc>
              <a:buNone/>
              <a:defRPr/>
            </a:pPr>
            <a:r>
              <a:rPr lang="en-US" sz="3200" dirty="0" smtClean="0"/>
              <a:t>Effects</a:t>
            </a:r>
            <a:endParaRPr lang="en-US" sz="2000" dirty="0" smtClean="0"/>
          </a:p>
          <a:p>
            <a:pPr marL="347663" lvl="1" indent="-347663">
              <a:lnSpc>
                <a:spcPct val="80000"/>
              </a:lnSpc>
              <a:buFontTx/>
              <a:buChar char="-"/>
              <a:defRPr/>
            </a:pPr>
            <a:r>
              <a:rPr lang="en-US" dirty="0" smtClean="0"/>
              <a:t>Aguinaldo was captured in 1901</a:t>
            </a:r>
          </a:p>
          <a:p>
            <a:pPr marL="347663" lvl="1" indent="-347663">
              <a:lnSpc>
                <a:spcPct val="80000"/>
              </a:lnSpc>
              <a:buFontTx/>
              <a:buChar char="-"/>
              <a:defRPr/>
            </a:pPr>
            <a:r>
              <a:rPr lang="en-US" dirty="0" smtClean="0"/>
              <a:t>5,000+ U.S. casualties vs. 200,000+ Filipino casualties</a:t>
            </a:r>
          </a:p>
          <a:p>
            <a:pPr marL="347663" lvl="1" indent="-347663">
              <a:lnSpc>
                <a:spcPct val="80000"/>
              </a:lnSpc>
              <a:buFontTx/>
              <a:buChar char="-"/>
              <a:defRPr/>
            </a:pPr>
            <a:r>
              <a:rPr lang="en-US" dirty="0" smtClean="0"/>
              <a:t>Remained a U.S. territory until 1946</a:t>
            </a:r>
          </a:p>
          <a:p>
            <a:pPr marL="347663" lvl="1" indent="-347663">
              <a:lnSpc>
                <a:spcPct val="80000"/>
              </a:lnSpc>
              <a:buFontTx/>
              <a:buChar char="-"/>
              <a:defRPr/>
            </a:pPr>
            <a:endParaRPr lang="en-US" sz="3200" dirty="0" smtClean="0"/>
          </a:p>
        </p:txBody>
      </p:sp>
      <p:pic>
        <p:nvPicPr>
          <p:cNvPr id="4" name="Picture 3" descr="Emilio_Aguinaldo_(ca__189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143000"/>
            <a:ext cx="2390832" cy="2667000"/>
          </a:xfrm>
          <a:prstGeom prst="rect">
            <a:avLst/>
          </a:prstGeom>
        </p:spPr>
      </p:pic>
      <p:pic>
        <p:nvPicPr>
          <p:cNvPr id="6" name="Picture 5" descr="Mckinl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143000"/>
            <a:ext cx="2402162" cy="267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Open Door Notes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32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32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Why was China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important?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(Factor #?)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china-imperialism-boxer-rebell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676400"/>
            <a:ext cx="51054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Open Door Notes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Whose door?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/>
              <a:t>China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Secretary of State </a:t>
            </a:r>
            <a:r>
              <a:rPr lang="en-US" dirty="0" smtClean="0">
                <a:solidFill>
                  <a:srgbClr val="0070C0"/>
                </a:solidFill>
              </a:rPr>
              <a:t>John Hay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/>
              <a:t>sought to create an equal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800" dirty="0" smtClean="0"/>
              <a:t>	market for all to trade in China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sz="2800" b="1" dirty="0" smtClean="0"/>
              <a:t>ordered</a:t>
            </a:r>
            <a:r>
              <a:rPr lang="en-US" sz="2800" dirty="0" smtClean="0"/>
              <a:t> European powers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800" dirty="0" smtClean="0"/>
              <a:t>	and Japan not to annex any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800" dirty="0" smtClean="0"/>
              <a:t>	Chinese territory </a:t>
            </a:r>
          </a:p>
          <a:p>
            <a:pPr marL="350838" lvl="1" indent="-350838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marL="350838" lvl="1" indent="-350838">
              <a:lnSpc>
                <a:spcPct val="80000"/>
              </a:lnSpc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How did we plan to enforce it?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(Factor #?)</a:t>
            </a:r>
          </a:p>
        </p:txBody>
      </p:sp>
      <p:pic>
        <p:nvPicPr>
          <p:cNvPr id="4" name="Picture 3" descr="china-imperialism-boxer-rebell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512277"/>
            <a:ext cx="329956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Boxer Rebellion (1900)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Who were the Boxers?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/>
              <a:t>Hated foreigners. </a:t>
            </a:r>
            <a:r>
              <a:rPr lang="en-US" sz="2800" dirty="0" smtClean="0">
                <a:solidFill>
                  <a:srgbClr val="FF0000"/>
                </a:solidFill>
              </a:rPr>
              <a:t>Why? (Factor #?)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/>
              <a:t>Opposed Christianity, the ruling Qing Dynasty, and “foreign devils”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Hundreds of missionaries and foreigners were killed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Eight-Nation Alliance troops put down the rebellion</a:t>
            </a:r>
            <a:endParaRPr lang="en-US" dirty="0"/>
          </a:p>
          <a:p>
            <a:pPr>
              <a:lnSpc>
                <a:spcPct val="80000"/>
              </a:lnSpc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Thousands of Chinese died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516</Words>
  <Application>Microsoft Office PowerPoint</Application>
  <PresentationFormat>On-screen Show (4:3)</PresentationFormat>
  <Paragraphs>120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America &amp; Imperialism</vt:lpstr>
      <vt:lpstr>Objectives</vt:lpstr>
      <vt:lpstr>The Philippines</vt:lpstr>
      <vt:lpstr>The Philippine-American War (1899-1902)</vt:lpstr>
      <vt:lpstr>PowerPoint Presentation</vt:lpstr>
      <vt:lpstr>The Philippine-American War (1899-1902)</vt:lpstr>
      <vt:lpstr>The Open Door Notes</vt:lpstr>
      <vt:lpstr>The Open Door Notes</vt:lpstr>
      <vt:lpstr>The Boxer Rebellion (1900)</vt:lpstr>
      <vt:lpstr>The Boxer Rebellion (1900)</vt:lpstr>
      <vt:lpstr>World Power</vt:lpstr>
      <vt:lpstr>PowerPoint Presentation</vt:lpstr>
      <vt:lpstr>PowerPoint Presentation</vt:lpstr>
      <vt:lpstr>World Power</vt:lpstr>
      <vt:lpstr>PowerPoint Presentation</vt:lpstr>
      <vt:lpstr>U.S. Foreign Policy (Latin America)</vt:lpstr>
      <vt:lpstr>PowerPoint Presentation</vt:lpstr>
      <vt:lpstr>U.S. Foreign Policy (Latin America)</vt:lpstr>
      <vt:lpstr>Evaluate U.S. Foreign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&amp; Imperialism</dc:title>
  <dc:creator>khan.h.tran</dc:creator>
  <cp:lastModifiedBy>BCSD </cp:lastModifiedBy>
  <cp:revision>108</cp:revision>
  <cp:lastPrinted>2020-02-27T13:07:43Z</cp:lastPrinted>
  <dcterms:created xsi:type="dcterms:W3CDTF">2015-01-27T02:24:11Z</dcterms:created>
  <dcterms:modified xsi:type="dcterms:W3CDTF">2020-02-27T16:20:28Z</dcterms:modified>
</cp:coreProperties>
</file>