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0" r:id="rId4"/>
    <p:sldId id="261" r:id="rId5"/>
    <p:sldId id="272" r:id="rId6"/>
    <p:sldId id="262" r:id="rId7"/>
    <p:sldId id="277" r:id="rId8"/>
    <p:sldId id="278" r:id="rId9"/>
    <p:sldId id="279" r:id="rId10"/>
    <p:sldId id="280" r:id="rId11"/>
    <p:sldId id="281" r:id="rId12"/>
    <p:sldId id="273" r:id="rId13"/>
    <p:sldId id="282" r:id="rId14"/>
    <p:sldId id="264" r:id="rId15"/>
    <p:sldId id="263" r:id="rId16"/>
    <p:sldId id="269" r:id="rId17"/>
    <p:sldId id="274" r:id="rId18"/>
    <p:sldId id="270" r:id="rId19"/>
    <p:sldId id="271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FDF-8848-4CC2-9811-6007112BED7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CFA368-F104-428A-8CE0-CEE33BF85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FDF-8848-4CC2-9811-6007112BED7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A368-F104-428A-8CE0-CEE33BF85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5CFA368-F104-428A-8CE0-CEE33BF85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FDF-8848-4CC2-9811-6007112BED7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FDF-8848-4CC2-9811-6007112BED7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5CFA368-F104-428A-8CE0-CEE33BF85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FDF-8848-4CC2-9811-6007112BED7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CFA368-F104-428A-8CE0-CEE33BF85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169CFDF-8848-4CC2-9811-6007112BED7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A368-F104-428A-8CE0-CEE33BF85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FDF-8848-4CC2-9811-6007112BED7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5CFA368-F104-428A-8CE0-CEE33BF85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FDF-8848-4CC2-9811-6007112BED7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5CFA368-F104-428A-8CE0-CEE33BF85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FDF-8848-4CC2-9811-6007112BED7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CFA368-F104-428A-8CE0-CEE33BF85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CFA368-F104-428A-8CE0-CEE33BF85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FDF-8848-4CC2-9811-6007112BED7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5CFA368-F104-428A-8CE0-CEE33BF85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169CFDF-8848-4CC2-9811-6007112BED7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169CFDF-8848-4CC2-9811-6007112BED7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CFA368-F104-428A-8CE0-CEE33BF85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 l="-1000" t="60000" r="-1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Good Morning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52400" y="1527048"/>
            <a:ext cx="88392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u="sng" dirty="0" smtClean="0"/>
              <a:t>Bell work</a:t>
            </a:r>
            <a:r>
              <a:rPr lang="en-US" sz="3200" dirty="0" smtClean="0"/>
              <a:t>:		Think About It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3200" dirty="0" smtClean="0">
                <a:solidFill>
                  <a:srgbClr val="002060"/>
                </a:solidFill>
              </a:rPr>
              <a:t>How would you feel if you had to work 10 to 12 hours a day, 6 days a week in a noisy, dangerous factory instead of going to school?</a:t>
            </a:r>
          </a:p>
          <a:p>
            <a:pPr>
              <a:buNone/>
            </a:pPr>
            <a:r>
              <a:rPr lang="en-US" sz="3200" dirty="0" smtClean="0">
                <a:solidFill>
                  <a:srgbClr val="002060"/>
                </a:solidFill>
              </a:rPr>
              <a:t>					</a:t>
            </a:r>
            <a:endParaRPr lang="en-US" sz="32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32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7188"/>
            <a:ext cx="8534400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95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09775"/>
            <a:ext cx="8729663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699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Child Labor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2256089_orig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676400"/>
            <a:ext cx="6693409" cy="4648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4313"/>
            <a:ext cx="8686800" cy="613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7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75895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2. Creating Economic Reform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330952"/>
          </a:xfrm>
        </p:spPr>
        <p:txBody>
          <a:bodyPr>
            <a:normAutofit/>
          </a:bodyPr>
          <a:lstStyle/>
          <a:p>
            <a:pPr marL="339725" indent="-339725">
              <a:buNone/>
            </a:pPr>
            <a:r>
              <a:rPr lang="en-US" altLang="en-US" sz="3200" dirty="0" smtClean="0"/>
              <a:t>…to address </a:t>
            </a:r>
            <a:r>
              <a:rPr lang="en-US" sz="3200" dirty="0" smtClean="0"/>
              <a:t>the uneven balance among big business, government, and ordinary people</a:t>
            </a:r>
            <a:endParaRPr lang="en-US" altLang="en-US" sz="3200" dirty="0" smtClean="0"/>
          </a:p>
          <a:p>
            <a:pPr marL="693738" lvl="1" indent="-354013">
              <a:lnSpc>
                <a:spcPct val="90000"/>
              </a:lnSpc>
            </a:pPr>
            <a:endParaRPr lang="en-US" altLang="en-US" sz="2800" u="sng" dirty="0" smtClean="0">
              <a:solidFill>
                <a:srgbClr val="002060"/>
              </a:solidFill>
            </a:endParaRPr>
          </a:p>
          <a:p>
            <a:pPr marL="693738" lvl="1" indent="-354013">
              <a:lnSpc>
                <a:spcPct val="90000"/>
              </a:lnSpc>
            </a:pPr>
            <a:r>
              <a:rPr lang="en-US" altLang="en-US" sz="2800" u="sng" dirty="0" smtClean="0">
                <a:solidFill>
                  <a:srgbClr val="002060"/>
                </a:solidFill>
              </a:rPr>
              <a:t>S</a:t>
            </a:r>
            <a:r>
              <a:rPr lang="en-US" altLang="en-US" sz="2800" dirty="0" smtClean="0">
                <a:solidFill>
                  <a:srgbClr val="002060"/>
                </a:solidFill>
              </a:rPr>
              <a:t>ocialis</a:t>
            </a:r>
            <a:r>
              <a:rPr lang="en-US" altLang="en-US" sz="2800" u="sng" dirty="0" smtClean="0">
                <a:solidFill>
                  <a:srgbClr val="002060"/>
                </a:solidFill>
              </a:rPr>
              <a:t>m</a:t>
            </a:r>
          </a:p>
          <a:p>
            <a:pPr marL="1025525" lvl="2" indent="-354013">
              <a:lnSpc>
                <a:spcPct val="90000"/>
              </a:lnSpc>
            </a:pPr>
            <a:r>
              <a:rPr lang="en-US" altLang="en-US" sz="2400" dirty="0" smtClean="0"/>
              <a:t>Cooperative management of the economy and production</a:t>
            </a:r>
          </a:p>
          <a:p>
            <a:pPr marL="693738" lvl="1" indent="-354013"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2060"/>
                </a:solidFill>
              </a:rPr>
              <a:t>Eugene V. Debs</a:t>
            </a:r>
          </a:p>
          <a:p>
            <a:pPr marL="1031875" lvl="2" indent="-338138">
              <a:lnSpc>
                <a:spcPct val="90000"/>
              </a:lnSpc>
            </a:pPr>
            <a:r>
              <a:rPr lang="en-US" altLang="en-US" sz="2400" dirty="0" smtClean="0"/>
              <a:t>Started the first American Socialist Party</a:t>
            </a:r>
            <a:endParaRPr lang="en-US" altLang="en-US" sz="2400" dirty="0" smtClean="0">
              <a:solidFill>
                <a:srgbClr val="002060"/>
              </a:solidFill>
            </a:endParaRPr>
          </a:p>
          <a:p>
            <a:pPr marL="693738" lvl="1" indent="-354013"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2060"/>
                </a:solidFill>
              </a:rPr>
              <a:t>Muckrakers</a:t>
            </a:r>
          </a:p>
          <a:p>
            <a:pPr marL="1031875" lvl="2" indent="-338138">
              <a:lnSpc>
                <a:spcPct val="90000"/>
              </a:lnSpc>
            </a:pPr>
            <a:r>
              <a:rPr lang="en-US" altLang="en-US" sz="2400" dirty="0" smtClean="0"/>
              <a:t>Ida Tarbell – </a:t>
            </a:r>
            <a:r>
              <a:rPr lang="en-US" altLang="en-US" sz="2400" i="1" dirty="0" smtClean="0"/>
              <a:t>History of the Standard Oil Company</a:t>
            </a:r>
          </a:p>
          <a:p>
            <a:pPr marL="1031875" lvl="2" indent="-338138">
              <a:lnSpc>
                <a:spcPct val="90000"/>
              </a:lnSpc>
            </a:pPr>
            <a:r>
              <a:rPr lang="en-US" altLang="en-US" sz="2400" dirty="0" smtClean="0"/>
              <a:t>Upton Sinclair – </a:t>
            </a:r>
            <a:r>
              <a:rPr lang="en-US" altLang="en-US" sz="2400" i="1" dirty="0" smtClean="0"/>
              <a:t>The Jungle</a:t>
            </a:r>
          </a:p>
          <a:p>
            <a:pPr marL="514350" indent="-514350">
              <a:buClrTx/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Labor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eugene-debs-class-controls-governmen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3466919" cy="4419600"/>
          </a:xfrm>
        </p:spPr>
      </p:pic>
      <p:pic>
        <p:nvPicPr>
          <p:cNvPr id="7" name="Picture 6" descr="03df4e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1676400"/>
            <a:ext cx="46482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3. Fostering Efficiency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73752"/>
          </a:xfrm>
        </p:spPr>
        <p:txBody>
          <a:bodyPr>
            <a:normAutofit lnSpcReduction="10000"/>
          </a:bodyPr>
          <a:lstStyle/>
          <a:p>
            <a:pPr marL="339725" indent="-339725">
              <a:buNone/>
            </a:pPr>
            <a:r>
              <a:rPr lang="en-US" altLang="en-US" sz="3200" dirty="0" smtClean="0"/>
              <a:t>…to make society and the workplace more </a:t>
            </a:r>
            <a:r>
              <a:rPr lang="en-US" altLang="en-US" sz="3200" u="sng" dirty="0" smtClean="0"/>
              <a:t>e</a:t>
            </a:r>
            <a:r>
              <a:rPr lang="en-US" altLang="en-US" sz="3200" dirty="0" smtClean="0"/>
              <a:t>fficien</a:t>
            </a:r>
            <a:r>
              <a:rPr lang="en-US" altLang="en-US" sz="3200" u="sng" dirty="0" smtClean="0"/>
              <a:t>t</a:t>
            </a:r>
          </a:p>
          <a:p>
            <a:pPr marL="339725" indent="-339725">
              <a:buNone/>
            </a:pPr>
            <a:endParaRPr lang="en-US" altLang="en-US" sz="2800" u="sng" dirty="0" smtClean="0"/>
          </a:p>
          <a:p>
            <a:pPr marL="693738" lvl="1" indent="-354013"/>
            <a:r>
              <a:rPr lang="en-US" altLang="en-US" sz="2800" dirty="0" smtClean="0">
                <a:solidFill>
                  <a:srgbClr val="002060"/>
                </a:solidFill>
              </a:rPr>
              <a:t>Brandeis Brief</a:t>
            </a:r>
          </a:p>
          <a:p>
            <a:pPr marL="1031875" lvl="2" indent="-338138"/>
            <a:r>
              <a:rPr lang="en-US" altLang="en-US" sz="2400" dirty="0" smtClean="0"/>
              <a:t>Long hours were costly to individuals and society</a:t>
            </a:r>
          </a:p>
          <a:p>
            <a:pPr marL="693738" lvl="1" indent="-354013"/>
            <a:r>
              <a:rPr lang="en-US" altLang="en-US" sz="2800" dirty="0" smtClean="0">
                <a:solidFill>
                  <a:srgbClr val="002060"/>
                </a:solidFill>
              </a:rPr>
              <a:t>Frederick</a:t>
            </a:r>
            <a:r>
              <a:rPr lang="en-US" altLang="en-US" sz="2400" dirty="0" smtClean="0">
                <a:solidFill>
                  <a:srgbClr val="002060"/>
                </a:solidFill>
              </a:rPr>
              <a:t> Taylor</a:t>
            </a:r>
          </a:p>
          <a:p>
            <a:pPr marL="1031875" lvl="2" indent="-338138"/>
            <a:r>
              <a:rPr lang="en-US" altLang="en-US" sz="2400" dirty="0" smtClean="0"/>
              <a:t>Taylorism –break manufacturing into smaller parts</a:t>
            </a:r>
          </a:p>
          <a:p>
            <a:pPr marL="1031875" lvl="2" indent="-338138"/>
            <a:r>
              <a:rPr lang="en-US" altLang="en-US" sz="2400" dirty="0" smtClean="0"/>
              <a:t>Scientific management – how quickly each task could be performed</a:t>
            </a:r>
          </a:p>
          <a:p>
            <a:pPr marL="693738" lvl="1" indent="-354013"/>
            <a:r>
              <a:rPr lang="en-US" altLang="en-US" sz="2800" dirty="0" smtClean="0">
                <a:solidFill>
                  <a:srgbClr val="002060"/>
                </a:solidFill>
              </a:rPr>
              <a:t>Results</a:t>
            </a:r>
            <a:r>
              <a:rPr lang="en-US" altLang="en-US" sz="2400" dirty="0" smtClean="0">
                <a:solidFill>
                  <a:srgbClr val="002060"/>
                </a:solidFill>
              </a:rPr>
              <a:t> </a:t>
            </a:r>
            <a:r>
              <a:rPr lang="en-US" altLang="en-US" sz="2400" dirty="0" smtClean="0"/>
              <a:t> </a:t>
            </a:r>
          </a:p>
          <a:p>
            <a:pPr marL="1031875" lvl="2" indent="-354013"/>
            <a:r>
              <a:rPr lang="en-US" altLang="en-US" sz="2400" dirty="0" smtClean="0"/>
              <a:t>People expected to work like machines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Assembly Line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Ford_assembly_line_-_19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600200"/>
            <a:ext cx="5520468" cy="4721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4. Moral Improvement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026152"/>
          </a:xfrm>
        </p:spPr>
        <p:txBody>
          <a:bodyPr>
            <a:normAutofit lnSpcReduction="10000"/>
          </a:bodyPr>
          <a:lstStyle/>
          <a:p>
            <a:pPr marL="339725" indent="-339725">
              <a:buNone/>
            </a:pPr>
            <a:r>
              <a:rPr lang="en-US" altLang="en-US" sz="3200" dirty="0" smtClean="0"/>
              <a:t>…to help people to uplift themselves by improving their personal behavior</a:t>
            </a:r>
          </a:p>
          <a:p>
            <a:pPr marL="339725" indent="-339725">
              <a:buNone/>
            </a:pPr>
            <a:endParaRPr lang="en-US" altLang="en-US" sz="2800" dirty="0" smtClean="0">
              <a:solidFill>
                <a:srgbClr val="002060"/>
              </a:solidFill>
            </a:endParaRPr>
          </a:p>
          <a:p>
            <a:pPr marL="693738" lvl="1" indent="-354013"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2060"/>
                </a:solidFill>
              </a:rPr>
              <a:t>Prohibition</a:t>
            </a:r>
          </a:p>
          <a:p>
            <a:pPr marL="1025525" lvl="2" indent="-354013">
              <a:lnSpc>
                <a:spcPct val="90000"/>
              </a:lnSpc>
            </a:pPr>
            <a:r>
              <a:rPr lang="en-US" altLang="en-US" sz="2400" dirty="0" smtClean="0"/>
              <a:t>Founded by the Women’s Christian Temperance Union (WCTU)</a:t>
            </a:r>
          </a:p>
          <a:p>
            <a:pPr marL="1025525" lvl="2" indent="-354013">
              <a:lnSpc>
                <a:spcPct val="90000"/>
              </a:lnSpc>
            </a:pPr>
            <a:r>
              <a:rPr lang="en-US" altLang="en-US" sz="2400" dirty="0" smtClean="0"/>
              <a:t>Banning the sale and consumption of alcohol</a:t>
            </a:r>
          </a:p>
          <a:p>
            <a:pPr marL="693738" lvl="1" indent="-354013"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2060"/>
                </a:solidFill>
              </a:rPr>
              <a:t>Carrie Nation</a:t>
            </a:r>
          </a:p>
          <a:p>
            <a:pPr marL="1031875" lvl="2" indent="-338138">
              <a:lnSpc>
                <a:spcPct val="90000"/>
              </a:lnSpc>
            </a:pPr>
            <a:r>
              <a:rPr lang="en-US" altLang="en-US" sz="2400" dirty="0" smtClean="0"/>
              <a:t>Worked to end saloon business</a:t>
            </a:r>
          </a:p>
          <a:p>
            <a:pPr marL="1031875" lvl="2" indent="-338138">
              <a:lnSpc>
                <a:spcPct val="90000"/>
              </a:lnSpc>
            </a:pPr>
            <a:r>
              <a:rPr lang="en-US" altLang="en-US" sz="2400" dirty="0" smtClean="0"/>
              <a:t>Smashed bars up with a hatchet and bible</a:t>
            </a:r>
          </a:p>
          <a:p>
            <a:pPr marL="693738" lvl="1" indent="-354013"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2060"/>
                </a:solidFill>
              </a:rPr>
              <a:t>Anti-Saloon League</a:t>
            </a:r>
          </a:p>
          <a:p>
            <a:pPr marL="1031875" lvl="2" indent="-338138">
              <a:lnSpc>
                <a:spcPct val="90000"/>
              </a:lnSpc>
            </a:pPr>
            <a:r>
              <a:rPr lang="en-US" altLang="en-US" sz="2400" dirty="0" smtClean="0"/>
              <a:t>Worked to pass laws forcing people to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Moral Improvement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178552"/>
          </a:xfrm>
        </p:spPr>
        <p:txBody>
          <a:bodyPr>
            <a:normAutofit/>
          </a:bodyPr>
          <a:lstStyle/>
          <a:p>
            <a:pPr marL="339725" indent="-339725">
              <a:buNone/>
            </a:pPr>
            <a:endParaRPr lang="en-US" altLang="en-US" sz="2400" dirty="0" smtClean="0"/>
          </a:p>
          <a:p>
            <a:pPr marL="339725" indent="-339725">
              <a:buNone/>
            </a:pPr>
            <a:endParaRPr lang="en-US" altLang="en-US" sz="2400" dirty="0" smtClean="0"/>
          </a:p>
          <a:p>
            <a:pPr marL="339725" indent="-339725">
              <a:buNone/>
            </a:pPr>
            <a:endParaRPr lang="en-US" altLang="en-US" sz="2400" dirty="0" smtClean="0"/>
          </a:p>
          <a:p>
            <a:pPr marL="339725" indent="-339725">
              <a:buNone/>
            </a:pPr>
            <a:endParaRPr lang="en-US" altLang="en-US" sz="2400" dirty="0" smtClean="0"/>
          </a:p>
          <a:p>
            <a:pPr marL="339725" indent="-339725">
              <a:buNone/>
            </a:pPr>
            <a:endParaRPr lang="en-US" altLang="en-US" sz="2400" dirty="0" smtClean="0"/>
          </a:p>
          <a:p>
            <a:pPr marL="339725" indent="-339725">
              <a:buNone/>
            </a:pPr>
            <a:endParaRPr lang="en-US" altLang="en-US" sz="2400" dirty="0" smtClean="0"/>
          </a:p>
          <a:p>
            <a:pPr marL="339725" indent="-339725">
              <a:buNone/>
            </a:pPr>
            <a:endParaRPr lang="en-US" altLang="en-US" sz="2400" dirty="0" smtClean="0"/>
          </a:p>
          <a:p>
            <a:pPr marL="339725" indent="-339725">
              <a:buNone/>
            </a:pPr>
            <a:endParaRPr lang="en-US" altLang="en-US" sz="2400" dirty="0" smtClean="0"/>
          </a:p>
          <a:p>
            <a:pPr marL="339725" indent="-339725">
              <a:buNone/>
            </a:pPr>
            <a:endParaRPr lang="en-US" altLang="en-US" sz="2400" dirty="0" smtClean="0"/>
          </a:p>
          <a:p>
            <a:pPr marL="339725" indent="-339725" algn="ctr">
              <a:buNone/>
            </a:pPr>
            <a:endParaRPr lang="en-US" altLang="en-US" sz="2400" dirty="0" smtClean="0"/>
          </a:p>
          <a:p>
            <a:pPr marL="339725" indent="-339725">
              <a:buNone/>
            </a:pPr>
            <a:r>
              <a:rPr lang="en-US" altLang="en-US" sz="2400" dirty="0" smtClean="0"/>
              <a:t>              Carry Nation</a:t>
            </a:r>
          </a:p>
        </p:txBody>
      </p:sp>
      <p:pic>
        <p:nvPicPr>
          <p:cNvPr id="5" name="Picture 4" descr="Carry_Nation_1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3772325" cy="4343400"/>
          </a:xfrm>
          <a:prstGeom prst="rect">
            <a:avLst/>
          </a:prstGeom>
        </p:spPr>
      </p:pic>
      <p:pic>
        <p:nvPicPr>
          <p:cNvPr id="9" name="Picture 8" descr="carrie-nation-carto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600200"/>
            <a:ext cx="4548634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The Progressive Movement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…a </a:t>
            </a:r>
            <a:r>
              <a:rPr lang="en-US" sz="2400" u="sng" dirty="0" smtClean="0">
                <a:solidFill>
                  <a:schemeClr val="bg1"/>
                </a:solidFill>
              </a:rPr>
              <a:t>r</a:t>
            </a:r>
            <a:r>
              <a:rPr lang="en-US" sz="2400" dirty="0" smtClean="0">
                <a:solidFill>
                  <a:schemeClr val="bg1"/>
                </a:solidFill>
              </a:rPr>
              <a:t>efor</a:t>
            </a:r>
            <a:r>
              <a:rPr lang="en-US" sz="2400" u="sng" dirty="0" smtClean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 movement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aimed to return control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of the government to the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people, to restore economic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opportunities,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and to correct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social injustices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Create an ACRONYM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97552"/>
          </a:xfrm>
        </p:spPr>
        <p:txBody>
          <a:bodyPr>
            <a:normAutofit/>
          </a:bodyPr>
          <a:lstStyle/>
          <a:p>
            <a:pPr marL="339725" indent="-339725">
              <a:buNone/>
            </a:pPr>
            <a:r>
              <a:rPr lang="en-US" altLang="en-US" sz="3200" dirty="0" smtClean="0">
                <a:solidFill>
                  <a:srgbClr val="002060"/>
                </a:solidFill>
              </a:rPr>
              <a:t>Acronym</a:t>
            </a:r>
            <a:r>
              <a:rPr lang="en-US" altLang="en-US" sz="3200" dirty="0" smtClean="0"/>
              <a:t> – </a:t>
            </a:r>
            <a:r>
              <a:rPr lang="en-US" altLang="en-US" sz="2800" dirty="0" smtClean="0"/>
              <a:t>an abbreviation formed from the initial letters of other words and pronounced as a word</a:t>
            </a:r>
          </a:p>
          <a:p>
            <a:pPr marL="339725" indent="-339725">
              <a:buNone/>
            </a:pPr>
            <a:r>
              <a:rPr lang="en-US" altLang="en-US" sz="3200" dirty="0" smtClean="0"/>
              <a:t>Examples:</a:t>
            </a:r>
            <a:r>
              <a:rPr lang="en-US" altLang="en-US" sz="2800" dirty="0" smtClean="0"/>
              <a:t> </a:t>
            </a:r>
          </a:p>
          <a:p>
            <a:pPr marL="339725" indent="-339725">
              <a:buNone/>
            </a:pPr>
            <a:r>
              <a:rPr lang="en-US" altLang="en-US" sz="2800" dirty="0" smtClean="0"/>
              <a:t>	AWOL – Absent Without Leave</a:t>
            </a:r>
          </a:p>
          <a:p>
            <a:pPr marL="339725" indent="-339725">
              <a:buNone/>
            </a:pPr>
            <a:r>
              <a:rPr lang="en-US" altLang="en-US" sz="2800" dirty="0" smtClean="0"/>
              <a:t>	ASAP – As Soon As Possible</a:t>
            </a:r>
          </a:p>
          <a:p>
            <a:pPr marL="514350" indent="-514350">
              <a:buNone/>
            </a:pPr>
            <a:endParaRPr lang="en-US" altLang="en-US" sz="2800" dirty="0" smtClean="0"/>
          </a:p>
          <a:p>
            <a:pPr marL="339725" indent="-339725">
              <a:buNone/>
            </a:pPr>
            <a:r>
              <a:rPr lang="en-US" altLang="en-US" sz="3200" dirty="0" smtClean="0"/>
              <a:t>Create an acronym to summarize the 4 goals of progressivism.</a:t>
            </a:r>
          </a:p>
          <a:p>
            <a:pPr marL="339725" indent="-339725" algn="ctr">
              <a:buNone/>
            </a:pPr>
            <a:endParaRPr lang="en-US" altLang="en-US" sz="3200" dirty="0" smtClean="0"/>
          </a:p>
          <a:p>
            <a:pPr marL="339725" indent="-339725" algn="ctr">
              <a:buNone/>
            </a:pPr>
            <a:endParaRPr lang="en-US" altLang="en-US" sz="3200" dirty="0" smtClean="0"/>
          </a:p>
          <a:p>
            <a:pPr marL="339725" indent="-339725" algn="ctr">
              <a:buNone/>
            </a:pPr>
            <a:endParaRPr lang="en-US" altLang="en-US" sz="32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smtClean="0">
                <a:solidFill>
                  <a:schemeClr val="tx1"/>
                </a:solidFill>
              </a:rPr>
              <a:t>Objectives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ClrTx/>
              <a:buFont typeface="+mj-lt"/>
              <a:buAutoNum type="arabicPeriod"/>
            </a:pPr>
            <a:r>
              <a:rPr lang="en-US" sz="3200" u="sng" dirty="0" smtClean="0"/>
              <a:t>Comprehend</a:t>
            </a:r>
            <a:r>
              <a:rPr lang="en-US" sz="3200" dirty="0" smtClean="0"/>
              <a:t> the </a:t>
            </a:r>
            <a:r>
              <a:rPr lang="en-US" sz="3200" b="1" dirty="0" smtClean="0"/>
              <a:t>4</a:t>
            </a:r>
            <a:r>
              <a:rPr lang="en-US" sz="3200" dirty="0" smtClean="0"/>
              <a:t> goals of progressivism.</a:t>
            </a:r>
          </a:p>
          <a:p>
            <a:pPr marL="514350" indent="-514350">
              <a:buClrTx/>
              <a:buFont typeface="+mj-lt"/>
              <a:buAutoNum type="arabicPeriod"/>
            </a:pPr>
            <a:endParaRPr lang="en-US" sz="3200" dirty="0" smtClean="0"/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3200" u="sng" dirty="0" smtClean="0"/>
              <a:t>Conduct</a:t>
            </a:r>
            <a:r>
              <a:rPr lang="en-US" sz="3200" dirty="0" smtClean="0"/>
              <a:t> a student-led group-to-group exchange to analyze the 4 goals of progressivism.</a:t>
            </a:r>
          </a:p>
          <a:p>
            <a:pPr marL="514350" indent="-514350">
              <a:buClrTx/>
              <a:buFont typeface="+mj-lt"/>
              <a:buAutoNum type="arabicPeriod"/>
            </a:pPr>
            <a:endParaRPr lang="en-US" sz="3200" dirty="0" smtClean="0"/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3200" u="sng" dirty="0" smtClean="0"/>
              <a:t>Connect</a:t>
            </a:r>
            <a:r>
              <a:rPr lang="en-US" sz="3200" dirty="0" smtClean="0"/>
              <a:t> modern social, economic, and social issues with progressivism.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Four Goals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ClrTx/>
              <a:buFont typeface="+mj-lt"/>
              <a:buAutoNum type="arabicPeriod"/>
            </a:pPr>
            <a:r>
              <a:rPr lang="en-US" sz="3200" dirty="0" smtClean="0"/>
              <a:t>Protecting </a:t>
            </a:r>
            <a:r>
              <a:rPr lang="en-US" sz="3200" b="1" dirty="0" smtClean="0"/>
              <a:t>social welfare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3200" dirty="0" smtClean="0"/>
              <a:t>Creating </a:t>
            </a:r>
            <a:r>
              <a:rPr lang="en-US" sz="3200" b="1" dirty="0" smtClean="0"/>
              <a:t>economic reform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3200" dirty="0" smtClean="0"/>
              <a:t>Fostering </a:t>
            </a:r>
            <a:r>
              <a:rPr lang="en-US" sz="3200" b="1" dirty="0" smtClean="0"/>
              <a:t>efficiency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3200" dirty="0" smtClean="0"/>
              <a:t>Promoting </a:t>
            </a:r>
            <a:r>
              <a:rPr lang="en-US" sz="3200" b="1" dirty="0" smtClean="0"/>
              <a:t>moral improvement</a:t>
            </a:r>
          </a:p>
          <a:p>
            <a:pPr marL="514350" indent="-514350">
              <a:buClrTx/>
              <a:buNone/>
            </a:pPr>
            <a:endParaRPr lang="en-US" sz="3200" b="1" dirty="0" smtClean="0"/>
          </a:p>
          <a:p>
            <a:pPr marL="514350" indent="-514350">
              <a:buClrTx/>
              <a:buNone/>
            </a:pPr>
            <a:endParaRPr lang="en-US" sz="3200" dirty="0" smtClean="0"/>
          </a:p>
          <a:p>
            <a:pPr marL="514350" indent="-514350">
              <a:buClrTx/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Group-to-Group Exchange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ClrTx/>
              <a:buAutoNum type="arabicPeriod"/>
            </a:pPr>
            <a:r>
              <a:rPr lang="en-US" sz="3200" dirty="0" smtClean="0"/>
              <a:t>Assign groups and topics.</a:t>
            </a:r>
          </a:p>
          <a:p>
            <a:pPr marL="514350" indent="-514350">
              <a:buClrTx/>
              <a:buAutoNum type="arabicPeriod"/>
            </a:pPr>
            <a:r>
              <a:rPr lang="en-US" sz="3200" dirty="0" smtClean="0"/>
              <a:t>Read topic individually, then discuss and complete graphic organizer as a group.</a:t>
            </a:r>
          </a:p>
          <a:p>
            <a:pPr marL="514350" indent="-514350">
              <a:buClrTx/>
              <a:buAutoNum type="arabicPeriod"/>
            </a:pPr>
            <a:r>
              <a:rPr lang="en-US" sz="3200" dirty="0" smtClean="0"/>
              <a:t>Present findings and ideas to the class.</a:t>
            </a:r>
          </a:p>
          <a:p>
            <a:pPr marL="514350" indent="-514350">
              <a:buClrTx/>
              <a:buAutoNum type="arabicPeriod"/>
            </a:pPr>
            <a:r>
              <a:rPr lang="en-US" sz="3200" dirty="0" smtClean="0"/>
              <a:t>Respond to questions and comments. </a:t>
            </a:r>
          </a:p>
          <a:p>
            <a:pPr marL="514350" indent="-514350">
              <a:buClrTx/>
              <a:buNone/>
            </a:pPr>
            <a:endParaRPr lang="en-US" sz="3200" dirty="0" smtClean="0"/>
          </a:p>
          <a:p>
            <a:pPr marL="514350" indent="-514350" algn="ctr">
              <a:buClrTx/>
              <a:buNone/>
            </a:pPr>
            <a:r>
              <a:rPr lang="en-US" sz="3200" i="1" dirty="0" smtClean="0">
                <a:solidFill>
                  <a:srgbClr val="002060"/>
                </a:solidFill>
              </a:rPr>
              <a:t>“I do and I understand.” </a:t>
            </a:r>
          </a:p>
          <a:p>
            <a:pPr marL="514350" indent="-514350">
              <a:buClrTx/>
              <a:buAutoNum type="arabicPeriod"/>
            </a:pPr>
            <a:endParaRPr lang="en-US" sz="3200" dirty="0" smtClean="0"/>
          </a:p>
          <a:p>
            <a:pPr marL="514350" indent="-514350">
              <a:buClrTx/>
              <a:buNone/>
            </a:pPr>
            <a:endParaRPr lang="en-US" sz="3200" dirty="0" smtClean="0"/>
          </a:p>
          <a:p>
            <a:pPr marL="514350" indent="-514350">
              <a:buClrTx/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1. Protecting Social Welfare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102352"/>
          </a:xfrm>
        </p:spPr>
        <p:txBody>
          <a:bodyPr>
            <a:normAutofit lnSpcReduction="10000"/>
          </a:bodyPr>
          <a:lstStyle/>
          <a:p>
            <a:pPr marL="339725" indent="-339725">
              <a:buNone/>
            </a:pPr>
            <a:r>
              <a:rPr lang="en-US" altLang="en-US" sz="3200" dirty="0" smtClean="0"/>
              <a:t>…to soften some of the harsh conditions of industrialization.</a:t>
            </a:r>
          </a:p>
          <a:p>
            <a:pPr marL="339725" indent="-339725">
              <a:buNone/>
            </a:pPr>
            <a:endParaRPr lang="en-US" altLang="en-US" sz="2800" dirty="0" smtClean="0">
              <a:solidFill>
                <a:srgbClr val="002060"/>
              </a:solidFill>
            </a:endParaRPr>
          </a:p>
          <a:p>
            <a:pPr marL="693738" lvl="1" indent="-354013"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2060"/>
                </a:solidFill>
              </a:rPr>
              <a:t>Young Men’s Christian Association (YMCA)</a:t>
            </a:r>
          </a:p>
          <a:p>
            <a:pPr marL="1031875" lvl="2" indent="-350838">
              <a:lnSpc>
                <a:spcPct val="90000"/>
              </a:lnSpc>
            </a:pPr>
            <a:r>
              <a:rPr lang="en-US" altLang="en-US" sz="2400" dirty="0" smtClean="0"/>
              <a:t>Libraries, classes, swimming pools, &amp; handball courts</a:t>
            </a:r>
          </a:p>
          <a:p>
            <a:pPr marL="693738" lvl="1" indent="-354013"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2060"/>
                </a:solidFill>
              </a:rPr>
              <a:t>Salvation Army</a:t>
            </a:r>
          </a:p>
          <a:p>
            <a:pPr marL="1031875" lvl="2" indent="-338138">
              <a:lnSpc>
                <a:spcPct val="90000"/>
              </a:lnSpc>
            </a:pPr>
            <a:r>
              <a:rPr lang="en-US" altLang="en-US" sz="2400" dirty="0" smtClean="0"/>
              <a:t>Soup kitchens &amp; children nurseries</a:t>
            </a:r>
          </a:p>
          <a:p>
            <a:pPr marL="1028700" lvl="2" indent="-334963">
              <a:lnSpc>
                <a:spcPct val="90000"/>
              </a:lnSpc>
            </a:pPr>
            <a:r>
              <a:rPr lang="en-US" altLang="en-US" sz="2400" dirty="0" smtClean="0"/>
              <a:t>“Slum Brigades” to teach the poor about temperance and hard work</a:t>
            </a:r>
          </a:p>
          <a:p>
            <a:pPr marL="693738" lvl="1" indent="-354013"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2060"/>
                </a:solidFill>
              </a:rPr>
              <a:t>Florence Kelly</a:t>
            </a:r>
          </a:p>
          <a:p>
            <a:pPr marL="1031875" lvl="2" indent="-338138">
              <a:lnSpc>
                <a:spcPct val="90000"/>
              </a:lnSpc>
            </a:pPr>
            <a:r>
              <a:rPr lang="en-US" altLang="en-US" sz="2400" dirty="0" smtClean="0"/>
              <a:t>Worked to protect women and children</a:t>
            </a:r>
          </a:p>
          <a:p>
            <a:pPr marL="1031875" lvl="2" indent="-338138">
              <a:lnSpc>
                <a:spcPct val="90000"/>
              </a:lnSpc>
            </a:pPr>
            <a:r>
              <a:rPr lang="en-US" altLang="en-US" sz="2400" dirty="0" smtClean="0"/>
              <a:t>Helped with the 1893 Illinois Factory Act passage</a:t>
            </a:r>
          </a:p>
          <a:p>
            <a:pPr marL="1031875" lvl="2" indent="-338138">
              <a:lnSpc>
                <a:spcPct val="90000"/>
              </a:lnSpc>
            </a:pPr>
            <a:endParaRPr lang="en-US" altLang="en-US" sz="2400" dirty="0" smtClean="0"/>
          </a:p>
          <a:p>
            <a:pPr marL="514350" indent="-514350">
              <a:buClrTx/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606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42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57188"/>
            <a:ext cx="8304213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652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809</TotalTime>
  <Words>383</Words>
  <Application>Microsoft Office PowerPoint</Application>
  <PresentationFormat>On-screen Show (4:3)</PresentationFormat>
  <Paragraphs>99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Civic</vt:lpstr>
      <vt:lpstr>Good Morning</vt:lpstr>
      <vt:lpstr>The Progressive Movement</vt:lpstr>
      <vt:lpstr>Objectives</vt:lpstr>
      <vt:lpstr>Four Goals</vt:lpstr>
      <vt:lpstr>Group-to-Group Exchange</vt:lpstr>
      <vt:lpstr>1. Protecting Social Welfare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Child Labor</vt:lpstr>
      <vt:lpstr>PowerPoint Presentation</vt:lpstr>
      <vt:lpstr>2. Creating Economic Reform</vt:lpstr>
      <vt:lpstr>Labor</vt:lpstr>
      <vt:lpstr>3. Fostering Efficiency</vt:lpstr>
      <vt:lpstr>Assembly Line</vt:lpstr>
      <vt:lpstr>4. Moral Improvement</vt:lpstr>
      <vt:lpstr>Moral Improvement</vt:lpstr>
      <vt:lpstr>Create an ACRONYM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Morning</dc:title>
  <dc:creator>khan.h.tran</dc:creator>
  <cp:lastModifiedBy>BCSD </cp:lastModifiedBy>
  <cp:revision>68</cp:revision>
  <dcterms:created xsi:type="dcterms:W3CDTF">2015-02-05T05:09:53Z</dcterms:created>
  <dcterms:modified xsi:type="dcterms:W3CDTF">2017-03-08T12:36:30Z</dcterms:modified>
</cp:coreProperties>
</file>