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3"/>
  </p:handoutMasterIdLst>
  <p:sldIdLst>
    <p:sldId id="261" r:id="rId2"/>
    <p:sldId id="260" r:id="rId3"/>
    <p:sldId id="263" r:id="rId4"/>
    <p:sldId id="264" r:id="rId5"/>
    <p:sldId id="266" r:id="rId6"/>
    <p:sldId id="269" r:id="rId7"/>
    <p:sldId id="273" r:id="rId8"/>
    <p:sldId id="274" r:id="rId9"/>
    <p:sldId id="275" r:id="rId10"/>
    <p:sldId id="276" r:id="rId11"/>
    <p:sldId id="277" r:id="rId1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0B6AB5C3-3327-4248-B24E-379AE10EDC40}" type="datetimeFigureOut">
              <a:rPr lang="en-US" smtClean="0"/>
              <a:t>3/8/2016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2B858F38-A8B6-43E6-9C12-B1A703E88E4D}" type="slidenum">
              <a:rPr lang="en-US" smtClean="0"/>
              <a:t>‹#›</a:t>
            </a:fld>
            <a:endParaRPr lang="en-US"/>
          </a:p>
        </p:txBody>
      </p:sp>
    </p:spTree>
    <p:extLst>
      <p:ext uri="{BB962C8B-B14F-4D97-AF65-F5344CB8AC3E}">
        <p14:creationId xmlns:p14="http://schemas.microsoft.com/office/powerpoint/2010/main" val="25356466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169CFDF-8848-4CC2-9811-6007112BED75}" type="datetimeFigureOut">
              <a:rPr lang="en-US" smtClean="0"/>
              <a:pPr/>
              <a:t>3/8/2016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5CFA368-F104-428A-8CE0-CEE33BF859B6}"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69CFDF-8848-4CC2-9811-6007112BED75}"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FA368-F104-428A-8CE0-CEE33BF859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5CFA368-F104-428A-8CE0-CEE33BF859B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69CFDF-8848-4CC2-9811-6007112BED75}"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169CFDF-8848-4CC2-9811-6007112BED75}"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5CFA368-F104-428A-8CE0-CEE33BF859B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169CFDF-8848-4CC2-9811-6007112BED75}" type="datetimeFigureOut">
              <a:rPr lang="en-US" smtClean="0"/>
              <a:pPr/>
              <a:t>3/8/2016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5CFA368-F104-428A-8CE0-CEE33BF859B6}"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169CFDF-8848-4CC2-9811-6007112BED75}" type="datetimeFigureOut">
              <a:rPr lang="en-US" smtClean="0"/>
              <a:pPr/>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FA368-F104-428A-8CE0-CEE33BF859B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169CFDF-8848-4CC2-9811-6007112BED75}" type="datetimeFigureOut">
              <a:rPr lang="en-US" smtClean="0"/>
              <a:pPr/>
              <a:t>3/8/2016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5CFA368-F104-428A-8CE0-CEE33BF859B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69CFDF-8848-4CC2-9811-6007112BED75}" type="datetimeFigureOut">
              <a:rPr lang="en-US" smtClean="0"/>
              <a:pPr/>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5CFA368-F104-428A-8CE0-CEE33BF859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169CFDF-8848-4CC2-9811-6007112BED75}" type="datetimeFigureOut">
              <a:rPr lang="en-US" smtClean="0"/>
              <a:pPr/>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5CFA368-F104-428A-8CE0-CEE33BF859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5CFA368-F104-428A-8CE0-CEE33BF859B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169CFDF-8848-4CC2-9811-6007112BED75}" type="datetimeFigureOut">
              <a:rPr lang="en-US" smtClean="0"/>
              <a:pPr/>
              <a:t>3/8/2016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5CFA368-F104-428A-8CE0-CEE33BF859B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169CFDF-8848-4CC2-9811-6007112BED75}" type="datetimeFigureOut">
              <a:rPr lang="en-US" smtClean="0"/>
              <a:pPr/>
              <a:t>3/8/2016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169CFDF-8848-4CC2-9811-6007112BED75}" type="datetimeFigureOut">
              <a:rPr lang="en-US" smtClean="0"/>
              <a:pPr/>
              <a:t>3/8/2016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5CFA368-F104-428A-8CE0-CEE33BF859B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t="18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400" b="1" dirty="0" smtClean="0">
                <a:solidFill>
                  <a:schemeClr val="tx1"/>
                </a:solidFill>
              </a:rPr>
              <a:t>Women in Public Life</a:t>
            </a:r>
            <a:endParaRPr lang="en-US" sz="4400" b="1" dirty="0">
              <a:solidFill>
                <a:schemeClr val="tx1"/>
              </a:solidFill>
            </a:endParaRPr>
          </a:p>
        </p:txBody>
      </p:sp>
      <p:sp>
        <p:nvSpPr>
          <p:cNvPr id="7" name="Content Placeholder 6"/>
          <p:cNvSpPr>
            <a:spLocks noGrp="1"/>
          </p:cNvSpPr>
          <p:nvPr>
            <p:ph sz="quarter" idx="1"/>
          </p:nvPr>
        </p:nvSpPr>
        <p:spPr>
          <a:xfrm>
            <a:off x="152400" y="1527048"/>
            <a:ext cx="8839200" cy="4572000"/>
          </a:xfrm>
        </p:spPr>
        <p:txBody>
          <a:bodyPr>
            <a:normAutofit/>
          </a:bodyPr>
          <a:lstStyle/>
          <a:p>
            <a:pPr>
              <a:buNone/>
            </a:pPr>
            <a:r>
              <a:rPr lang="en-US" sz="3200" dirty="0" smtClean="0"/>
              <a:t/>
            </a:r>
            <a:br>
              <a:rPr lang="en-US" sz="3200" dirty="0" smtClean="0"/>
            </a:br>
            <a:r>
              <a:rPr lang="en-US" sz="3200" dirty="0" smtClean="0"/>
              <a:t>						</a:t>
            </a:r>
            <a:r>
              <a:rPr lang="en-US" sz="3200" dirty="0" smtClean="0">
                <a:solidFill>
                  <a:srgbClr val="002060"/>
                </a:solidFill>
              </a:rPr>
              <a:t>					</a:t>
            </a:r>
            <a:endParaRPr lang="en-US" sz="3200" dirty="0" smtClean="0">
              <a:solidFill>
                <a:srgbClr val="FF0000"/>
              </a:solidFill>
            </a:endParaRPr>
          </a:p>
          <a:p>
            <a:pPr>
              <a:buNone/>
            </a:pPr>
            <a:endParaRPr lang="en-US" sz="3200" dirty="0" smtClean="0">
              <a:solidFill>
                <a:srgbClr val="002060"/>
              </a:solidFill>
            </a:endParaRPr>
          </a:p>
          <a:p>
            <a:pPr>
              <a:buNone/>
            </a:pPr>
            <a:endParaRPr lang="en-US" sz="3200" dirty="0" smtClean="0"/>
          </a:p>
          <a:p>
            <a:pPr>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withEffect">
                                  <p:stCondLst>
                                    <p:cond delay="0"/>
                                  </p:stCondLst>
                                  <p:childTnLst>
                                    <p:animEffect transition="out" filter="blinds(horizontal)">
                                      <p:cBhvr>
                                        <p:cTn id="6" dur="500"/>
                                        <p:tgtEl>
                                          <p:spTgt spid="7">
                                            <p:txEl>
                                              <p:pRg st="0" end="0"/>
                                            </p:txEl>
                                          </p:spTgt>
                                        </p:tgtEl>
                                      </p:cBhvr>
                                    </p:animEffect>
                                    <p:set>
                                      <p:cBhvr>
                                        <p:cTn id="7"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a:t>
            </a:r>
            <a:endParaRPr lang="en-US" dirty="0"/>
          </a:p>
        </p:txBody>
      </p:sp>
      <p:sp>
        <p:nvSpPr>
          <p:cNvPr id="3" name="Content Placeholder 2"/>
          <p:cNvSpPr>
            <a:spLocks noGrp="1"/>
          </p:cNvSpPr>
          <p:nvPr>
            <p:ph sz="quarter" idx="1"/>
          </p:nvPr>
        </p:nvSpPr>
        <p:spPr/>
        <p:txBody>
          <a:bodyPr/>
          <a:lstStyle/>
          <a:p>
            <a:r>
              <a:rPr lang="en-US" dirty="0"/>
              <a:t>Jan. 10, 1917: The NWP began to picket the White House.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2514600"/>
            <a:ext cx="5562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28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19th Amendment</a:t>
            </a:r>
          </a:p>
        </p:txBody>
      </p:sp>
      <p:sp>
        <p:nvSpPr>
          <p:cNvPr id="3" name="Content Placeholder 2"/>
          <p:cNvSpPr>
            <a:spLocks noGrp="1"/>
          </p:cNvSpPr>
          <p:nvPr>
            <p:ph sz="quarter" idx="1"/>
          </p:nvPr>
        </p:nvSpPr>
        <p:spPr/>
        <p:txBody>
          <a:bodyPr/>
          <a:lstStyle/>
          <a:p>
            <a:pPr algn="ctr"/>
            <a:r>
              <a:rPr lang="en-US" dirty="0"/>
              <a:t>“The right of citizens of the United States to vote shall not be denied or abridged by the United States or by any State on account of sex. Congress shall have power to enforce this article by appropriate legislation.”</a:t>
            </a:r>
          </a:p>
          <a:p>
            <a:r>
              <a:rPr lang="en-US" dirty="0"/>
              <a:t>It was ratified on August 18th, 1920.</a:t>
            </a:r>
          </a:p>
          <a:p>
            <a:endParaRPr lang="en-US" dirty="0"/>
          </a:p>
        </p:txBody>
      </p:sp>
    </p:spTree>
    <p:extLst>
      <p:ext uri="{BB962C8B-B14F-4D97-AF65-F5344CB8AC3E}">
        <p14:creationId xmlns:p14="http://schemas.microsoft.com/office/powerpoint/2010/main" val="232485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400" b="1" dirty="0" smtClean="0">
                <a:solidFill>
                  <a:schemeClr val="tx1"/>
                </a:solidFill>
              </a:rPr>
              <a:t>Learning Objectives</a:t>
            </a:r>
            <a:endParaRPr lang="en-US" sz="4400" b="1" dirty="0">
              <a:solidFill>
                <a:schemeClr val="tx1"/>
              </a:solidFill>
            </a:endParaRPr>
          </a:p>
        </p:txBody>
      </p:sp>
      <p:sp>
        <p:nvSpPr>
          <p:cNvPr id="7" name="Content Placeholder 6"/>
          <p:cNvSpPr>
            <a:spLocks noGrp="1"/>
          </p:cNvSpPr>
          <p:nvPr>
            <p:ph sz="quarter" idx="1"/>
          </p:nvPr>
        </p:nvSpPr>
        <p:spPr/>
        <p:txBody>
          <a:bodyPr>
            <a:normAutofit/>
          </a:bodyPr>
          <a:lstStyle/>
          <a:p>
            <a:pPr marL="514350" indent="-514350">
              <a:buClrTx/>
              <a:buFont typeface="+mj-lt"/>
              <a:buAutoNum type="arabicPeriod"/>
            </a:pPr>
            <a:r>
              <a:rPr lang="en-US" sz="3200" u="sng" dirty="0" smtClean="0"/>
              <a:t>Identify</a:t>
            </a:r>
            <a:r>
              <a:rPr lang="en-US" sz="3200" dirty="0" smtClean="0"/>
              <a:t> leaders of the woman </a:t>
            </a:r>
            <a:r>
              <a:rPr lang="en-US" sz="3200" u="sng" dirty="0" smtClean="0"/>
              <a:t>s</a:t>
            </a:r>
            <a:r>
              <a:rPr lang="en-US" sz="3200" dirty="0" smtClean="0"/>
              <a:t>uffrag</a:t>
            </a:r>
            <a:r>
              <a:rPr lang="en-US" sz="3200" u="sng" dirty="0" smtClean="0"/>
              <a:t>e</a:t>
            </a:r>
            <a:r>
              <a:rPr lang="en-US" sz="3200" dirty="0" smtClean="0"/>
              <a:t> movement.</a:t>
            </a:r>
          </a:p>
          <a:p>
            <a:pPr marL="514350" indent="-514350">
              <a:buClrTx/>
              <a:buFont typeface="+mj-lt"/>
              <a:buAutoNum type="arabicPeriod"/>
            </a:pPr>
            <a:endParaRPr lang="en-US" sz="3200" dirty="0" smtClean="0"/>
          </a:p>
          <a:p>
            <a:pPr marL="514350" indent="-514350">
              <a:buClrTx/>
              <a:buFont typeface="+mj-lt"/>
              <a:buAutoNum type="arabicPeriod"/>
            </a:pPr>
            <a:r>
              <a:rPr lang="en-US" sz="3200" u="sng" dirty="0" smtClean="0"/>
              <a:t>Explain</a:t>
            </a:r>
            <a:r>
              <a:rPr lang="en-US" sz="3200" dirty="0" smtClean="0"/>
              <a:t> how woman suffrage was achieved.</a:t>
            </a:r>
          </a:p>
          <a:p>
            <a:pPr marL="514350" indent="-514350">
              <a:buClrTx/>
              <a:buFont typeface="+mj-lt"/>
              <a:buAutoNum type="arabicPeriod"/>
            </a:pPr>
            <a:endParaRPr lang="en-US" sz="3200" u="sng" dirty="0" smtClean="0"/>
          </a:p>
          <a:p>
            <a:pPr marL="514350" indent="-514350">
              <a:buClrTx/>
              <a:buFont typeface="+mj-lt"/>
              <a:buAutoNum type="arabicPeriod"/>
            </a:pPr>
            <a:r>
              <a:rPr lang="en-US" sz="3200" u="sng" dirty="0" smtClean="0"/>
              <a:t>Evaluate</a:t>
            </a:r>
            <a:r>
              <a:rPr lang="en-US" sz="3200" dirty="0" smtClean="0"/>
              <a:t> why the Western states were the first to grant full voting rights for women.</a:t>
            </a:r>
            <a:endParaRPr lang="en-US" sz="3200" u="sng"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400" b="1" dirty="0" smtClean="0">
                <a:solidFill>
                  <a:schemeClr val="tx1"/>
                </a:solidFill>
              </a:rPr>
              <a:t>Guiding Questions</a:t>
            </a:r>
            <a:endParaRPr lang="en-US" sz="4400" b="1" dirty="0">
              <a:solidFill>
                <a:schemeClr val="tx1"/>
              </a:solidFill>
            </a:endParaRPr>
          </a:p>
        </p:txBody>
      </p:sp>
      <p:sp>
        <p:nvSpPr>
          <p:cNvPr id="7" name="Content Placeholder 6"/>
          <p:cNvSpPr>
            <a:spLocks noGrp="1"/>
          </p:cNvSpPr>
          <p:nvPr>
            <p:ph sz="quarter" idx="1"/>
          </p:nvPr>
        </p:nvSpPr>
        <p:spPr/>
        <p:txBody>
          <a:bodyPr>
            <a:normAutofit/>
          </a:bodyPr>
          <a:lstStyle/>
          <a:p>
            <a:pPr marL="514350" indent="-514350">
              <a:buClrTx/>
              <a:buFont typeface="+mj-lt"/>
              <a:buAutoNum type="arabicPeriod"/>
            </a:pPr>
            <a:r>
              <a:rPr lang="en-US" sz="3200" dirty="0" smtClean="0"/>
              <a:t>What strategies did women use to win the right to vote?</a:t>
            </a:r>
          </a:p>
          <a:p>
            <a:pPr marL="514350" indent="-514350">
              <a:buClrTx/>
              <a:buFont typeface="+mj-lt"/>
              <a:buAutoNum type="arabicPeriod"/>
            </a:pPr>
            <a:endParaRPr lang="en-US" sz="3200" u="sng" dirty="0" smtClean="0"/>
          </a:p>
          <a:p>
            <a:pPr marL="514350" indent="-514350">
              <a:buClrTx/>
              <a:buFont typeface="+mj-lt"/>
              <a:buAutoNum type="arabicPeriod"/>
            </a:pPr>
            <a:r>
              <a:rPr lang="en-US" sz="3200" dirty="0" smtClean="0"/>
              <a:t>Why were the Western states the first in the nation to grant women full voting rights?</a:t>
            </a:r>
            <a:endParaRPr lang="en-US" sz="3200" u="sng"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400" b="1" dirty="0" smtClean="0">
                <a:solidFill>
                  <a:schemeClr val="tx1"/>
                </a:solidFill>
              </a:rPr>
              <a:t>Terms &amp; Names</a:t>
            </a:r>
            <a:endParaRPr lang="en-US" sz="4400" b="1" dirty="0">
              <a:solidFill>
                <a:schemeClr val="tx1"/>
              </a:solidFill>
            </a:endParaRPr>
          </a:p>
        </p:txBody>
      </p:sp>
      <p:sp>
        <p:nvSpPr>
          <p:cNvPr id="7" name="Content Placeholder 6"/>
          <p:cNvSpPr>
            <a:spLocks noGrp="1"/>
          </p:cNvSpPr>
          <p:nvPr>
            <p:ph sz="quarter" idx="1"/>
          </p:nvPr>
        </p:nvSpPr>
        <p:spPr/>
        <p:txBody>
          <a:bodyPr>
            <a:normAutofit/>
          </a:bodyPr>
          <a:lstStyle/>
          <a:p>
            <a:pPr marL="514350" indent="-514350">
              <a:buClrTx/>
              <a:buFont typeface="+mj-lt"/>
              <a:buAutoNum type="arabicPeriod"/>
            </a:pPr>
            <a:r>
              <a:rPr lang="en-US" sz="3200" dirty="0" smtClean="0">
                <a:solidFill>
                  <a:srgbClr val="7030A0"/>
                </a:solidFill>
              </a:rPr>
              <a:t>NACW</a:t>
            </a:r>
            <a:r>
              <a:rPr lang="en-US" sz="3200" dirty="0" smtClean="0"/>
              <a:t> </a:t>
            </a:r>
            <a:r>
              <a:rPr lang="en-US" sz="2800" dirty="0" smtClean="0"/>
              <a:t>– the National Association of Colored Women—a social service organization founded in 1896.</a:t>
            </a:r>
          </a:p>
          <a:p>
            <a:pPr marL="514350" indent="-514350">
              <a:buClrTx/>
              <a:buFont typeface="+mj-lt"/>
              <a:buAutoNum type="arabicPeriod"/>
            </a:pPr>
            <a:r>
              <a:rPr lang="en-US" sz="3200" dirty="0" smtClean="0">
                <a:solidFill>
                  <a:srgbClr val="7030A0"/>
                </a:solidFill>
              </a:rPr>
              <a:t>Suffrage</a:t>
            </a:r>
            <a:r>
              <a:rPr lang="en-US" sz="3200" dirty="0" smtClean="0"/>
              <a:t> – </a:t>
            </a:r>
            <a:r>
              <a:rPr lang="en-US" sz="2800" dirty="0" smtClean="0"/>
              <a:t>the right to vote.</a:t>
            </a:r>
          </a:p>
          <a:p>
            <a:pPr marL="514350" indent="-514350">
              <a:buClrTx/>
              <a:buFont typeface="+mj-lt"/>
              <a:buAutoNum type="arabicPeriod"/>
            </a:pPr>
            <a:r>
              <a:rPr lang="en-US" sz="3200" dirty="0" smtClean="0">
                <a:solidFill>
                  <a:srgbClr val="7030A0"/>
                </a:solidFill>
              </a:rPr>
              <a:t>Susan B. Anthony</a:t>
            </a:r>
            <a:r>
              <a:rPr lang="en-US" sz="3200" dirty="0" smtClean="0"/>
              <a:t> </a:t>
            </a:r>
            <a:r>
              <a:rPr lang="en-US" sz="2800" dirty="0" smtClean="0"/>
              <a:t>– key l</a:t>
            </a:r>
            <a:r>
              <a:rPr lang="en-US" sz="2800" dirty="0" smtClean="0">
                <a:solidFill>
                  <a:schemeClr val="tx1">
                    <a:lumMod val="95000"/>
                    <a:lumOff val="5000"/>
                  </a:schemeClr>
                </a:solidFill>
              </a:rPr>
              <a:t>eader of NAWSA.</a:t>
            </a:r>
          </a:p>
          <a:p>
            <a:pPr marL="514350" indent="-514350">
              <a:buClrTx/>
              <a:buFont typeface="+mj-lt"/>
              <a:buAutoNum type="arabicPeriod"/>
            </a:pPr>
            <a:r>
              <a:rPr lang="en-US" sz="3200" dirty="0" smtClean="0">
                <a:solidFill>
                  <a:srgbClr val="7030A0"/>
                </a:solidFill>
              </a:rPr>
              <a:t>NAWSA</a:t>
            </a:r>
            <a:r>
              <a:rPr lang="en-US" sz="3200" dirty="0" smtClean="0"/>
              <a:t> </a:t>
            </a:r>
            <a:r>
              <a:rPr lang="en-US" sz="2800" dirty="0" smtClean="0"/>
              <a:t>– the National American Woman Suffrage Association—an organization founded in 1890 to gain voting rights for women.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28600"/>
            <a:ext cx="8839200" cy="758952"/>
          </a:xfrm>
        </p:spPr>
        <p:txBody>
          <a:bodyPr>
            <a:noAutofit/>
          </a:bodyPr>
          <a:lstStyle/>
          <a:p>
            <a:r>
              <a:rPr lang="en-US" sz="4400" b="1" dirty="0" smtClean="0">
                <a:solidFill>
                  <a:schemeClr val="tx1"/>
                </a:solidFill>
              </a:rPr>
              <a:t>Women Workers: Late 1800s</a:t>
            </a:r>
            <a:endParaRPr lang="en-US" sz="4400" b="1" dirty="0">
              <a:solidFill>
                <a:schemeClr val="tx1"/>
              </a:solidFill>
            </a:endParaRPr>
          </a:p>
        </p:txBody>
      </p:sp>
      <p:sp>
        <p:nvSpPr>
          <p:cNvPr id="7" name="Content Placeholder 6"/>
          <p:cNvSpPr>
            <a:spLocks noGrp="1"/>
          </p:cNvSpPr>
          <p:nvPr>
            <p:ph sz="quarter" idx="1"/>
          </p:nvPr>
        </p:nvSpPr>
        <p:spPr/>
        <p:txBody>
          <a:bodyPr>
            <a:normAutofit/>
          </a:bodyPr>
          <a:lstStyle/>
          <a:p>
            <a:pPr marL="514350" indent="-514350">
              <a:buClrTx/>
              <a:buFont typeface="+mj-lt"/>
              <a:buAutoNum type="arabicPeriod"/>
            </a:pPr>
            <a:r>
              <a:rPr lang="en-US" sz="3200" dirty="0" smtClean="0">
                <a:solidFill>
                  <a:srgbClr val="7030A0"/>
                </a:solidFill>
              </a:rPr>
              <a:t>Farm Women </a:t>
            </a:r>
            <a:r>
              <a:rPr lang="en-US" sz="2800" dirty="0" smtClean="0"/>
              <a:t>– domestic work and farm labor</a:t>
            </a:r>
          </a:p>
          <a:p>
            <a:pPr marL="514350" indent="-514350">
              <a:buClrTx/>
              <a:buFont typeface="+mj-lt"/>
              <a:buAutoNum type="arabicPeriod"/>
            </a:pPr>
            <a:r>
              <a:rPr lang="en-US" sz="3200" dirty="0" smtClean="0">
                <a:solidFill>
                  <a:srgbClr val="7030A0"/>
                </a:solidFill>
              </a:rPr>
              <a:t>Domestic Workers </a:t>
            </a:r>
            <a:r>
              <a:rPr lang="en-US" sz="2800" dirty="0" smtClean="0"/>
              <a:t>– servants, cooks, maids, and laundresses</a:t>
            </a:r>
          </a:p>
          <a:p>
            <a:pPr marL="514350" indent="-514350">
              <a:buClrTx/>
              <a:buFont typeface="+mj-lt"/>
              <a:buAutoNum type="arabicPeriod"/>
            </a:pPr>
            <a:r>
              <a:rPr lang="en-US" sz="3200" dirty="0" smtClean="0">
                <a:solidFill>
                  <a:srgbClr val="7030A0"/>
                </a:solidFill>
              </a:rPr>
              <a:t>Factory Workers *</a:t>
            </a:r>
            <a:r>
              <a:rPr lang="en-US" sz="2800" dirty="0" smtClean="0"/>
              <a:t>– manufacturing and garment trades; 1 out of 4 working women</a:t>
            </a:r>
            <a:endParaRPr lang="en-US" sz="3200" dirty="0" smtClean="0">
              <a:solidFill>
                <a:srgbClr val="7030A0"/>
              </a:solidFill>
            </a:endParaRPr>
          </a:p>
          <a:p>
            <a:pPr marL="514350" indent="-514350">
              <a:buClrTx/>
              <a:buFont typeface="+mj-lt"/>
              <a:buAutoNum type="arabicPeriod"/>
            </a:pPr>
            <a:r>
              <a:rPr lang="en-US" sz="3200" dirty="0" smtClean="0">
                <a:solidFill>
                  <a:srgbClr val="7030A0"/>
                </a:solidFill>
              </a:rPr>
              <a:t>White-collar Workers </a:t>
            </a:r>
            <a:r>
              <a:rPr lang="en-US" sz="2800" dirty="0" smtClean="0"/>
              <a:t>– </a:t>
            </a:r>
            <a:r>
              <a:rPr lang="en-US" sz="2800" u="sng" dirty="0" smtClean="0"/>
              <a:t>s</a:t>
            </a:r>
            <a:r>
              <a:rPr lang="en-US" sz="2800" dirty="0" smtClean="0"/>
              <a:t>tenographer</a:t>
            </a:r>
            <a:r>
              <a:rPr lang="en-US" sz="2800" u="sng" dirty="0" smtClean="0"/>
              <a:t>s</a:t>
            </a:r>
            <a:r>
              <a:rPr lang="en-US" sz="2800" dirty="0" smtClean="0"/>
              <a:t>, typists, bookkeepers, and teachers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28600"/>
            <a:ext cx="8839200" cy="758952"/>
          </a:xfrm>
        </p:spPr>
        <p:txBody>
          <a:bodyPr>
            <a:noAutofit/>
          </a:bodyPr>
          <a:lstStyle/>
          <a:p>
            <a:r>
              <a:rPr lang="en-US" sz="4400" b="1" dirty="0" smtClean="0">
                <a:solidFill>
                  <a:schemeClr val="tx1"/>
                </a:solidFill>
              </a:rPr>
              <a:t>Suffrage</a:t>
            </a:r>
            <a:endParaRPr lang="en-US" sz="4400" b="1" dirty="0">
              <a:solidFill>
                <a:schemeClr val="tx1"/>
              </a:solidFill>
            </a:endParaRPr>
          </a:p>
        </p:txBody>
      </p:sp>
      <p:sp>
        <p:nvSpPr>
          <p:cNvPr id="7" name="Content Placeholder 6"/>
          <p:cNvSpPr>
            <a:spLocks noGrp="1"/>
          </p:cNvSpPr>
          <p:nvPr>
            <p:ph sz="quarter" idx="1"/>
          </p:nvPr>
        </p:nvSpPr>
        <p:spPr>
          <a:xfrm>
            <a:off x="301752" y="1527048"/>
            <a:ext cx="8503920" cy="4797552"/>
          </a:xfrm>
        </p:spPr>
        <p:txBody>
          <a:bodyPr>
            <a:normAutofit/>
          </a:bodyPr>
          <a:lstStyle/>
          <a:p>
            <a:pPr marL="514350" indent="-514350">
              <a:buClrTx/>
              <a:buNone/>
            </a:pPr>
            <a:r>
              <a:rPr lang="en-US" sz="3200" dirty="0" smtClean="0"/>
              <a:t>Under the leadership of Susan B. Anthony, the NAWSA, created in 1890, tried 3 approaches.</a:t>
            </a:r>
          </a:p>
          <a:p>
            <a:pPr marL="914400" indent="-457200">
              <a:buClrTx/>
              <a:buFont typeface="+mj-lt"/>
              <a:buAutoNum type="arabicPeriod"/>
            </a:pPr>
            <a:r>
              <a:rPr lang="en-US" sz="2800" dirty="0" smtClean="0"/>
              <a:t>To convince state legislatures to grant women the right to vote.</a:t>
            </a:r>
          </a:p>
          <a:p>
            <a:pPr marL="914400" indent="-457200">
              <a:buClrTx/>
              <a:buFont typeface="+mj-lt"/>
              <a:buAutoNum type="arabicPeriod"/>
            </a:pPr>
            <a:r>
              <a:rPr lang="en-US" sz="2800" dirty="0" smtClean="0"/>
              <a:t>To pursue court cases to test the Fourteenth Amendment.</a:t>
            </a:r>
          </a:p>
          <a:p>
            <a:pPr marL="914400" indent="-457200">
              <a:buClrTx/>
              <a:buFont typeface="+mj-lt"/>
              <a:buAutoNum type="arabicPeriod"/>
            </a:pPr>
            <a:r>
              <a:rPr lang="en-US" sz="2800" dirty="0" smtClean="0"/>
              <a:t>To push for a national constitutional amendment to grant women the right to vote.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20000" r="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solidFill>
                  <a:schemeClr val="tx1"/>
                </a:solidFill>
              </a:rPr>
              <a:t>The West was Ahead? Why?</a:t>
            </a:r>
            <a:endParaRPr lang="en-US" sz="4400"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Tactics in a New Century</a:t>
            </a:r>
            <a:endParaRPr lang="en-US" dirty="0"/>
          </a:p>
        </p:txBody>
      </p:sp>
      <p:sp>
        <p:nvSpPr>
          <p:cNvPr id="3" name="Content Placeholder 2"/>
          <p:cNvSpPr>
            <a:spLocks noGrp="1"/>
          </p:cNvSpPr>
          <p:nvPr>
            <p:ph sz="quarter" idx="1"/>
          </p:nvPr>
        </p:nvSpPr>
        <p:spPr/>
        <p:txBody>
          <a:bodyPr/>
          <a:lstStyle/>
          <a:p>
            <a:r>
              <a:rPr lang="en-US" dirty="0"/>
              <a:t>Between 1900 and 1920, the woman suffrage movement modernized, adopting new tactics of lobbying, advertising, and grass-roots organizing under the leadership of Carrie Chapman Catt.</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352800"/>
            <a:ext cx="2389188" cy="311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088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RADICALS!</a:t>
            </a:r>
            <a:endParaRPr lang="en-US" dirty="0"/>
          </a:p>
        </p:txBody>
      </p:sp>
      <p:sp>
        <p:nvSpPr>
          <p:cNvPr id="3" name="Content Placeholder 2"/>
          <p:cNvSpPr>
            <a:spLocks noGrp="1"/>
          </p:cNvSpPr>
          <p:nvPr>
            <p:ph sz="quarter" idx="1"/>
          </p:nvPr>
        </p:nvSpPr>
        <p:spPr/>
        <p:txBody>
          <a:bodyPr/>
          <a:lstStyle/>
          <a:p>
            <a:r>
              <a:rPr lang="en-US" dirty="0"/>
              <a:t>Alice Paul and Lucy Burns gave a new direction to the women’s rights movement.</a:t>
            </a:r>
          </a:p>
          <a:p>
            <a:r>
              <a:rPr lang="en-US" dirty="0"/>
              <a:t>In 1913, Paul and Burns organized the National Woman’s Party (NWP), adopted the radical tactics of the British suffragettes, and campaigned for the first Equal Rights Amendment.</a:t>
            </a:r>
          </a:p>
          <a:p>
            <a:r>
              <a:rPr lang="en-US" dirty="0"/>
              <a:t>The Woman’s Party was one of the first groups in the United States to employ the techniques of classic non-violent protest.</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5105400"/>
            <a:ext cx="1246188" cy="155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5105400"/>
            <a:ext cx="2093913" cy="15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975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1271</TotalTime>
  <Words>412</Words>
  <Application>Microsoft Office PowerPoint</Application>
  <PresentationFormat>On-screen Show (4:3)</PresentationFormat>
  <Paragraphs>40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Women in Public Life</vt:lpstr>
      <vt:lpstr>Learning Objectives</vt:lpstr>
      <vt:lpstr>Guiding Questions</vt:lpstr>
      <vt:lpstr>Terms &amp; Names</vt:lpstr>
      <vt:lpstr>Women Workers: Late 1800s</vt:lpstr>
      <vt:lpstr>Suffrage</vt:lpstr>
      <vt:lpstr>The West was Ahead? Why?</vt:lpstr>
      <vt:lpstr>New Tactics in a New Century</vt:lpstr>
      <vt:lpstr>RADICALS!</vt:lpstr>
      <vt:lpstr>Trouble</vt:lpstr>
      <vt:lpstr>19th Amendment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dc:title>
  <dc:creator>khan.h.tran</dc:creator>
  <cp:lastModifiedBy>BCSD </cp:lastModifiedBy>
  <cp:revision>109</cp:revision>
  <cp:lastPrinted>2016-03-08T15:09:11Z</cp:lastPrinted>
  <dcterms:created xsi:type="dcterms:W3CDTF">2015-02-05T05:09:53Z</dcterms:created>
  <dcterms:modified xsi:type="dcterms:W3CDTF">2016-03-08T15:09:38Z</dcterms:modified>
</cp:coreProperties>
</file>