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2"/>
  </p:handoutMasterIdLst>
  <p:sldIdLst>
    <p:sldId id="261" r:id="rId2"/>
    <p:sldId id="274" r:id="rId3"/>
    <p:sldId id="264" r:id="rId4"/>
    <p:sldId id="260" r:id="rId5"/>
    <p:sldId id="275" r:id="rId6"/>
    <p:sldId id="276" r:id="rId7"/>
    <p:sldId id="277" r:id="rId8"/>
    <p:sldId id="278" r:id="rId9"/>
    <p:sldId id="279" r:id="rId10"/>
    <p:sldId id="288" r:id="rId11"/>
    <p:sldId id="280" r:id="rId12"/>
    <p:sldId id="281" r:id="rId13"/>
    <p:sldId id="282" r:id="rId14"/>
    <p:sldId id="283" r:id="rId15"/>
    <p:sldId id="285" r:id="rId16"/>
    <p:sldId id="284" r:id="rId17"/>
    <p:sldId id="286" r:id="rId18"/>
    <p:sldId id="287" r:id="rId19"/>
    <p:sldId id="289" r:id="rId20"/>
    <p:sldId id="291" r:id="rId21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E4A077A1-CCFB-4B1D-AC69-C719F2B0465C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8C13AADF-1DFD-47DB-8FD0-13034AF6D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79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CFDF-8848-4CC2-9811-6007112BED75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5CFA368-F104-428A-8CE0-CEE33BF859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CFDF-8848-4CC2-9811-6007112BED75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A368-F104-428A-8CE0-CEE33BF85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5CFA368-F104-428A-8CE0-CEE33BF859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CFDF-8848-4CC2-9811-6007112BED75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CFDF-8848-4CC2-9811-6007112BED75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5CFA368-F104-428A-8CE0-CEE33BF859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CFDF-8848-4CC2-9811-6007112BED75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5CFA368-F104-428A-8CE0-CEE33BF859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169CFDF-8848-4CC2-9811-6007112BED75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A368-F104-428A-8CE0-CEE33BF859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CFDF-8848-4CC2-9811-6007112BED75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5CFA368-F104-428A-8CE0-CEE33BF859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CFDF-8848-4CC2-9811-6007112BED75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5CFA368-F104-428A-8CE0-CEE33BF85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CFDF-8848-4CC2-9811-6007112BED75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CFA368-F104-428A-8CE0-CEE33BF85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5CFA368-F104-428A-8CE0-CEE33BF859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CFDF-8848-4CC2-9811-6007112BED75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5CFA368-F104-428A-8CE0-CEE33BF859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169CFDF-8848-4CC2-9811-6007112BED75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169CFDF-8848-4CC2-9811-6007112BED75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5CFA368-F104-428A-8CE0-CEE33BF859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270towin.com/historical-presidential-elections/timeline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0000"/>
            <a:lum/>
          </a:blip>
          <a:srcRect/>
          <a:stretch>
            <a:fillRect t="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The Progressive Presidents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8392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						</a:t>
            </a:r>
            <a:r>
              <a:rPr lang="en-US" sz="3200" dirty="0" smtClean="0">
                <a:solidFill>
                  <a:srgbClr val="002060"/>
                </a:solidFill>
              </a:rPr>
              <a:t>					</a:t>
            </a:r>
            <a:endParaRPr lang="en-US" sz="32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32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T. R. – Civil Rights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839200" cy="4797552"/>
          </a:xfrm>
        </p:spPr>
        <p:txBody>
          <a:bodyPr>
            <a:normAutofit lnSpcReduction="10000"/>
          </a:bodyPr>
          <a:lstStyle/>
          <a:p>
            <a:pPr marL="457200" indent="-457200">
              <a:buClrTx/>
              <a:buNone/>
            </a:pPr>
            <a:r>
              <a:rPr lang="en-US" sz="3200" dirty="0" smtClean="0"/>
              <a:t>Failed to support civil rights for African Americans</a:t>
            </a:r>
          </a:p>
          <a:p>
            <a:pPr marL="457200" indent="-457200">
              <a:buClrTx/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Booker T. Washington - </a:t>
            </a:r>
            <a:r>
              <a:rPr lang="en-US" sz="2800" dirty="0" smtClean="0">
                <a:solidFill>
                  <a:schemeClr val="tx1"/>
                </a:solidFill>
              </a:rPr>
              <a:t>head of the Tuskegee Institute, an all-black training school, promoted </a:t>
            </a:r>
            <a:r>
              <a:rPr lang="en-US" sz="2800" u="sng" dirty="0" smtClean="0">
                <a:solidFill>
                  <a:schemeClr val="tx1"/>
                </a:solidFill>
              </a:rPr>
              <a:t>a</a:t>
            </a:r>
            <a:r>
              <a:rPr lang="en-US" sz="2800" dirty="0" smtClean="0">
                <a:solidFill>
                  <a:schemeClr val="tx1"/>
                </a:solidFill>
              </a:rPr>
              <a:t>ccommodatio</a:t>
            </a:r>
            <a:r>
              <a:rPr lang="en-US" sz="2800" u="sng" dirty="0" smtClean="0">
                <a:solidFill>
                  <a:schemeClr val="tx1"/>
                </a:solidFill>
              </a:rPr>
              <a:t>n</a:t>
            </a:r>
          </a:p>
          <a:p>
            <a:pPr marL="457200" indent="-457200">
              <a:buClrTx/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W. E. B. Du Bois - </a:t>
            </a:r>
            <a:r>
              <a:rPr lang="en-US" sz="2800" dirty="0" smtClean="0">
                <a:solidFill>
                  <a:schemeClr val="tx1"/>
                </a:solidFill>
              </a:rPr>
              <a:t>a founder of the NAACP who demanded for immediate social and economic equality for African Americans</a:t>
            </a:r>
          </a:p>
          <a:p>
            <a:pPr marL="457200" indent="-457200">
              <a:buClrTx/>
              <a:buNone/>
            </a:pPr>
            <a:r>
              <a:rPr lang="en-US" sz="3200" dirty="0" smtClean="0"/>
              <a:t>Racial equality found little support in the Progressive Movement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</a:p>
          <a:p>
            <a:pPr marL="514350" indent="-514350" algn="ctr">
              <a:buClrTx/>
              <a:buNone/>
            </a:pPr>
            <a:endParaRPr lang="en-US" sz="3200" b="1" dirty="0" smtClean="0"/>
          </a:p>
          <a:p>
            <a:pPr marL="514350" indent="-514350">
              <a:buClrTx/>
              <a:buNone/>
            </a:pPr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William Howard Taft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839200" cy="4797552"/>
          </a:xfrm>
        </p:spPr>
        <p:txBody>
          <a:bodyPr>
            <a:normAutofit/>
          </a:bodyPr>
          <a:lstStyle/>
          <a:p>
            <a:pPr marL="514350" indent="-514350">
              <a:buClrTx/>
              <a:buNone/>
            </a:pPr>
            <a:r>
              <a:rPr lang="en-US" sz="3200" dirty="0" smtClean="0"/>
              <a:t>1901    - Governor-General of the Philippines</a:t>
            </a:r>
          </a:p>
          <a:p>
            <a:pPr marL="514350" indent="-514350">
              <a:buClrTx/>
              <a:buNone/>
            </a:pPr>
            <a:r>
              <a:rPr lang="en-US" sz="3200" dirty="0" smtClean="0"/>
              <a:t>1908   - Elected as the 27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President</a:t>
            </a:r>
          </a:p>
          <a:p>
            <a:pPr marL="514350" indent="-514350">
              <a:buClrTx/>
              <a:buNone/>
            </a:pPr>
            <a:r>
              <a:rPr lang="en-US" sz="3200" dirty="0" smtClean="0"/>
              <a:t>		   - T. R. declined a third term and 			      handpicked Taft to succeed him</a:t>
            </a:r>
          </a:p>
          <a:p>
            <a:pPr marL="514350" indent="-514350">
              <a:buClrTx/>
              <a:buNone/>
            </a:pPr>
            <a:r>
              <a:rPr lang="en-US" sz="3200" dirty="0" smtClean="0"/>
              <a:t>		   - Heaviest President in U.S. History</a:t>
            </a:r>
          </a:p>
          <a:p>
            <a:pPr marL="514350" indent="-514350">
              <a:buClrTx/>
              <a:buNone/>
            </a:pPr>
            <a:r>
              <a:rPr lang="en-US" sz="3200" dirty="0" smtClean="0"/>
              <a:t>1921    - 10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Chief Justice</a:t>
            </a:r>
          </a:p>
          <a:p>
            <a:pPr marL="514350" indent="-514350">
              <a:buClrTx/>
              <a:buNone/>
            </a:pPr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Taft – Reforms 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839200" cy="4797552"/>
          </a:xfrm>
        </p:spPr>
        <p:txBody>
          <a:bodyPr>
            <a:normAutofit/>
          </a:bodyPr>
          <a:lstStyle/>
          <a:p>
            <a:pPr marL="457200" indent="-457200">
              <a:buClrTx/>
              <a:buNone/>
            </a:pPr>
            <a:r>
              <a:rPr lang="en-US" sz="3200" dirty="0" smtClean="0"/>
              <a:t>Brought twice as many lawsuits against big business as it had under Roosevelt</a:t>
            </a:r>
          </a:p>
          <a:p>
            <a:pPr marL="457200" indent="-457200">
              <a:buClrTx/>
            </a:pPr>
            <a:r>
              <a:rPr lang="en-US" sz="3200" dirty="0" smtClean="0"/>
              <a:t>The </a:t>
            </a:r>
            <a:r>
              <a:rPr lang="en-US" sz="3200" b="1" dirty="0" smtClean="0"/>
              <a:t>Mann-Elkins Act </a:t>
            </a:r>
            <a:r>
              <a:rPr lang="en-US" sz="3200" dirty="0" smtClean="0"/>
              <a:t>(1910) - </a:t>
            </a:r>
            <a:r>
              <a:rPr lang="en-US" sz="2800" dirty="0" smtClean="0"/>
              <a:t>gave the ICC the power to regulate communication by telephone and telegraph</a:t>
            </a:r>
          </a:p>
          <a:p>
            <a:pPr marL="457200" indent="-457200">
              <a:buClrTx/>
            </a:pPr>
            <a:r>
              <a:rPr lang="en-US" sz="3200" dirty="0" smtClean="0"/>
              <a:t>The </a:t>
            </a:r>
            <a:r>
              <a:rPr lang="en-US" sz="3200" b="1" dirty="0" smtClean="0"/>
              <a:t>Sixteenth Amendment </a:t>
            </a:r>
            <a:r>
              <a:rPr lang="en-US" sz="3200" dirty="0" smtClean="0"/>
              <a:t>(1913) - </a:t>
            </a:r>
            <a:r>
              <a:rPr lang="en-US" sz="2800" dirty="0" smtClean="0"/>
              <a:t>gave Congress the power to </a:t>
            </a:r>
            <a:r>
              <a:rPr lang="en-US" sz="2800" u="sng" dirty="0" smtClean="0"/>
              <a:t>l</a:t>
            </a:r>
            <a:r>
              <a:rPr lang="en-US" sz="2800" dirty="0" smtClean="0"/>
              <a:t>ev</a:t>
            </a:r>
            <a:r>
              <a:rPr lang="en-US" sz="2800" u="sng" dirty="0" smtClean="0"/>
              <a:t>y</a:t>
            </a:r>
            <a:r>
              <a:rPr lang="en-US" sz="2800" dirty="0" smtClean="0"/>
              <a:t> an income tax</a:t>
            </a:r>
          </a:p>
          <a:p>
            <a:pPr marL="457200" indent="-457200">
              <a:buClrTx/>
              <a:buNone/>
            </a:pPr>
            <a:r>
              <a:rPr lang="en-US" sz="3200" dirty="0" smtClean="0"/>
              <a:t>Instituted the 8 hour work day and advocated for mine safety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Taft – Problems 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839200" cy="4797552"/>
          </a:xfrm>
        </p:spPr>
        <p:txBody>
          <a:bodyPr>
            <a:normAutofit/>
          </a:bodyPr>
          <a:lstStyle/>
          <a:p>
            <a:pPr marL="457200" indent="-457200">
              <a:buClrTx/>
              <a:buNone/>
            </a:pPr>
            <a:r>
              <a:rPr lang="en-US" sz="3200" dirty="0" smtClean="0"/>
              <a:t>Split the Republican Party into a Taft faction and a Progressive faction</a:t>
            </a:r>
          </a:p>
          <a:p>
            <a:pPr marL="457200" indent="-457200">
              <a:buClrTx/>
            </a:pPr>
            <a:r>
              <a:rPr lang="en-US" sz="3200" dirty="0" smtClean="0"/>
              <a:t>The </a:t>
            </a:r>
            <a:r>
              <a:rPr lang="en-US" sz="3200" b="1" dirty="0" smtClean="0"/>
              <a:t>Payne-Aldrich Act </a:t>
            </a:r>
            <a:r>
              <a:rPr lang="en-US" sz="3200" dirty="0" smtClean="0"/>
              <a:t>(1909) - </a:t>
            </a:r>
            <a:r>
              <a:rPr lang="en-US" sz="2800" dirty="0" smtClean="0"/>
              <a:t>Taft wanted to lower tariffs yet praised Congress when it raised </a:t>
            </a:r>
            <a:r>
              <a:rPr lang="en-US" sz="2800" u="sng" dirty="0" smtClean="0"/>
              <a:t>t</a:t>
            </a:r>
            <a:r>
              <a:rPr lang="en-US" sz="2800" dirty="0" smtClean="0"/>
              <a:t>ariff</a:t>
            </a:r>
            <a:r>
              <a:rPr lang="en-US" sz="2800" u="sng" dirty="0" smtClean="0"/>
              <a:t>s</a:t>
            </a:r>
            <a:r>
              <a:rPr lang="en-US" sz="2800" dirty="0" smtClean="0"/>
              <a:t> angering Progressives</a:t>
            </a:r>
          </a:p>
          <a:p>
            <a:pPr marL="457200" indent="-457200">
              <a:buClrTx/>
            </a:pPr>
            <a:r>
              <a:rPr lang="en-US" sz="3200" dirty="0" smtClean="0"/>
              <a:t>Dismissed Gifford Pinchot – </a:t>
            </a:r>
            <a:r>
              <a:rPr lang="en-US" sz="2800" dirty="0" smtClean="0"/>
              <a:t>Secretary of the Interior Richard A. Ballinger sold several million acres of Alaskan public lands, Pinchot protested and Taft fired him further angering Progressives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  <a:hlinkClick r:id="rId2"/>
              </a:rPr>
              <a:t>Election of 1912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839200" cy="5102352"/>
          </a:xfrm>
        </p:spPr>
        <p:txBody>
          <a:bodyPr>
            <a:normAutofit/>
          </a:bodyPr>
          <a:lstStyle/>
          <a:p>
            <a:pPr marL="457200" indent="-457200">
              <a:buClrTx/>
              <a:buNone/>
            </a:pPr>
            <a:r>
              <a:rPr lang="en-US" sz="3200" dirty="0" smtClean="0"/>
              <a:t>T. R. challenged Taft for the Republican nomination, the nomination went to Taft</a:t>
            </a:r>
          </a:p>
          <a:p>
            <a:pPr marL="457200" indent="-457200">
              <a:buClrTx/>
              <a:buNone/>
            </a:pPr>
            <a:r>
              <a:rPr lang="en-US" sz="3200" dirty="0" smtClean="0"/>
              <a:t>Supporters of T. R. created a new political party, the Progressive Party or Bull Moose Party</a:t>
            </a:r>
          </a:p>
          <a:p>
            <a:pPr marL="457200" indent="-457200">
              <a:buClrTx/>
              <a:buNone/>
            </a:pPr>
            <a:r>
              <a:rPr lang="en-US" sz="3200" dirty="0" smtClean="0"/>
              <a:t>Candidates:</a:t>
            </a:r>
          </a:p>
          <a:p>
            <a:pPr marL="457200" indent="-457200">
              <a:buClrTx/>
              <a:buNone/>
            </a:pPr>
            <a:r>
              <a:rPr lang="en-US" sz="3200" dirty="0" smtClean="0"/>
              <a:t>	</a:t>
            </a:r>
            <a:r>
              <a:rPr lang="en-US" sz="2800" dirty="0" smtClean="0"/>
              <a:t>Republican	- William Howard Taft</a:t>
            </a:r>
          </a:p>
          <a:p>
            <a:pPr marL="457200" indent="-457200">
              <a:buClrTx/>
              <a:buNone/>
            </a:pPr>
            <a:r>
              <a:rPr lang="en-US" sz="2800" dirty="0" smtClean="0"/>
              <a:t>	Democratic	- Woodrow Wilson</a:t>
            </a:r>
          </a:p>
          <a:p>
            <a:pPr marL="457200" indent="-457200">
              <a:buClrTx/>
              <a:buNone/>
            </a:pPr>
            <a:r>
              <a:rPr lang="en-US" sz="2800" dirty="0" smtClean="0"/>
              <a:t>	Bull Moose	- Theodore Roosevelt</a:t>
            </a:r>
          </a:p>
          <a:p>
            <a:pPr marL="457200" indent="-457200">
              <a:buClrTx/>
              <a:buNone/>
            </a:pPr>
            <a:r>
              <a:rPr lang="en-US" sz="2800" dirty="0" smtClean="0"/>
              <a:t>	Socialist		- Eugene V. Debs</a:t>
            </a:r>
          </a:p>
          <a:p>
            <a:pPr marL="457200" indent="-457200">
              <a:buClrTx/>
              <a:buNone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Woodrow Wilson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839200" cy="5102352"/>
          </a:xfrm>
        </p:spPr>
        <p:txBody>
          <a:bodyPr>
            <a:normAutofit/>
          </a:bodyPr>
          <a:lstStyle/>
          <a:p>
            <a:pPr marL="457200" indent="-457200">
              <a:buClrTx/>
              <a:buNone/>
            </a:pPr>
            <a:r>
              <a:rPr lang="en-US" sz="3200" dirty="0" smtClean="0"/>
              <a:t>1902	- 13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President of Princeton University</a:t>
            </a:r>
          </a:p>
          <a:p>
            <a:pPr marL="457200" indent="-457200">
              <a:buClrTx/>
              <a:buNone/>
            </a:pPr>
            <a:r>
              <a:rPr lang="en-US" sz="3200" dirty="0" smtClean="0"/>
              <a:t>1911	- 34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Governor of New Jersey</a:t>
            </a:r>
          </a:p>
          <a:p>
            <a:pPr marL="457200" indent="-457200">
              <a:buClrTx/>
              <a:buNone/>
            </a:pPr>
            <a:r>
              <a:rPr lang="en-US" sz="3200" dirty="0" smtClean="0"/>
              <a:t>1912	- Elected as the 28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President</a:t>
            </a:r>
          </a:p>
          <a:p>
            <a:pPr marL="457200" indent="-457200">
              <a:buClrTx/>
              <a:buNone/>
            </a:pPr>
            <a:r>
              <a:rPr lang="en-US" sz="3200" dirty="0" smtClean="0"/>
              <a:t>		- His platform was the </a:t>
            </a:r>
            <a:r>
              <a:rPr lang="en-US" sz="3200" b="1" dirty="0" smtClean="0"/>
              <a:t>“New Freedom”</a:t>
            </a:r>
          </a:p>
          <a:p>
            <a:pPr marL="457200" indent="-457200">
              <a:buClrTx/>
              <a:buNone/>
            </a:pPr>
            <a:r>
              <a:rPr lang="en-US" sz="3200" dirty="0" smtClean="0"/>
              <a:t>		- The only President in U.S. History to 	 	   hold a Ph.D.</a:t>
            </a:r>
          </a:p>
          <a:p>
            <a:pPr marL="457200" indent="-457200">
              <a:buClrTx/>
              <a:buNone/>
            </a:pPr>
            <a:r>
              <a:rPr lang="en-US" sz="3200" dirty="0" smtClean="0"/>
              <a:t>		</a:t>
            </a:r>
          </a:p>
          <a:p>
            <a:pPr marL="514350" indent="-514350" algn="ctr">
              <a:buClrTx/>
              <a:buNone/>
            </a:pPr>
            <a:r>
              <a:rPr lang="en-US" sz="3200" dirty="0" smtClean="0"/>
              <a:t>Dr. President?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Wilson – Financial Reforms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839200" cy="5102352"/>
          </a:xfrm>
        </p:spPr>
        <p:txBody>
          <a:bodyPr>
            <a:normAutofit/>
          </a:bodyPr>
          <a:lstStyle/>
          <a:p>
            <a:pPr marL="457200" indent="-457200">
              <a:buClrTx/>
              <a:buNone/>
            </a:pPr>
            <a:r>
              <a:rPr lang="en-US" sz="3200" dirty="0" smtClean="0"/>
              <a:t>Aimed for a return to competition in the marketplace with enforcement of antitrust laws</a:t>
            </a:r>
          </a:p>
          <a:p>
            <a:pPr marL="457200" indent="-457200">
              <a:buClrTx/>
            </a:pPr>
            <a:r>
              <a:rPr lang="en-US" sz="3200" dirty="0" smtClean="0"/>
              <a:t>The </a:t>
            </a:r>
            <a:r>
              <a:rPr lang="en-US" sz="3200" b="1" dirty="0" smtClean="0"/>
              <a:t>Underwood Tariff Act </a:t>
            </a:r>
            <a:r>
              <a:rPr lang="en-US" sz="3200" dirty="0" smtClean="0"/>
              <a:t>(1913) - </a:t>
            </a:r>
            <a:r>
              <a:rPr lang="en-US" sz="2800" dirty="0" smtClean="0"/>
              <a:t>lowered tariffs and provided for a </a:t>
            </a:r>
            <a:r>
              <a:rPr lang="en-US" sz="2800" u="sng" dirty="0" smtClean="0"/>
              <a:t>g</a:t>
            </a:r>
            <a:r>
              <a:rPr lang="en-US" sz="2800" dirty="0" smtClean="0"/>
              <a:t>raduated income ta</a:t>
            </a:r>
            <a:r>
              <a:rPr lang="en-US" sz="2800" u="sng" dirty="0" smtClean="0"/>
              <a:t>x</a:t>
            </a:r>
          </a:p>
          <a:p>
            <a:pPr marL="457200" indent="-457200">
              <a:buClrTx/>
            </a:pPr>
            <a:r>
              <a:rPr lang="en-US" sz="3200" dirty="0" smtClean="0"/>
              <a:t>The </a:t>
            </a:r>
            <a:r>
              <a:rPr lang="en-US" sz="3200" b="1" dirty="0" smtClean="0"/>
              <a:t>Federal Reserve Act </a:t>
            </a:r>
            <a:r>
              <a:rPr lang="en-US" sz="3200" dirty="0" smtClean="0"/>
              <a:t>(1913) – </a:t>
            </a:r>
            <a:r>
              <a:rPr lang="en-US" sz="2800" dirty="0" smtClean="0"/>
              <a:t>created 12 national banks exercising monetary controls</a:t>
            </a:r>
          </a:p>
          <a:p>
            <a:pPr marL="908050" lvl="1" indent="-457200">
              <a:buClrTx/>
            </a:pPr>
            <a:r>
              <a:rPr lang="en-US" sz="2400" dirty="0" smtClean="0">
                <a:solidFill>
                  <a:schemeClr val="tx1"/>
                </a:solidFill>
              </a:rPr>
              <a:t>Issue currency</a:t>
            </a:r>
          </a:p>
          <a:p>
            <a:pPr marL="908050" lvl="1" indent="-457200">
              <a:buClrTx/>
            </a:pPr>
            <a:r>
              <a:rPr lang="en-US" sz="2400" dirty="0" smtClean="0">
                <a:solidFill>
                  <a:schemeClr val="tx1"/>
                </a:solidFill>
              </a:rPr>
              <a:t>Control the amount of money in circulation</a:t>
            </a:r>
          </a:p>
          <a:p>
            <a:pPr marL="908050" lvl="1" indent="-457200">
              <a:buClrTx/>
            </a:pPr>
            <a:r>
              <a:rPr lang="en-US" sz="2400" dirty="0" smtClean="0">
                <a:solidFill>
                  <a:schemeClr val="tx1"/>
                </a:solidFill>
              </a:rPr>
              <a:t>Shift money from one bank to another as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758952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Wilson – Business Regulation 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839200" cy="5102352"/>
          </a:xfrm>
        </p:spPr>
        <p:txBody>
          <a:bodyPr>
            <a:normAutofit/>
          </a:bodyPr>
          <a:lstStyle/>
          <a:p>
            <a:pPr marL="457200" indent="-457200">
              <a:buClrTx/>
            </a:pPr>
            <a:r>
              <a:rPr lang="en-US" sz="3200" dirty="0" smtClean="0"/>
              <a:t>The </a:t>
            </a:r>
            <a:r>
              <a:rPr lang="en-US" sz="3200" b="1" dirty="0" smtClean="0"/>
              <a:t>Federal Trade Commission Act </a:t>
            </a:r>
            <a:r>
              <a:rPr lang="en-US" sz="3200" dirty="0" smtClean="0"/>
              <a:t>(1914) - </a:t>
            </a:r>
            <a:r>
              <a:rPr lang="en-US" sz="2800" dirty="0" smtClean="0"/>
              <a:t>aimed to prevent unfair competition; created a commission to investigate such practices as false advertising and mislabeling</a:t>
            </a:r>
          </a:p>
          <a:p>
            <a:pPr marL="457200" indent="-457200">
              <a:buClrTx/>
            </a:pPr>
            <a:r>
              <a:rPr lang="en-US" sz="3200" dirty="0" smtClean="0"/>
              <a:t>The </a:t>
            </a:r>
            <a:r>
              <a:rPr lang="en-US" sz="3200" b="1" dirty="0" smtClean="0"/>
              <a:t>Clayton Antitrust Act </a:t>
            </a:r>
            <a:r>
              <a:rPr lang="en-US" sz="3200" dirty="0" smtClean="0"/>
              <a:t>(1914) - </a:t>
            </a:r>
            <a:r>
              <a:rPr lang="en-US" sz="2800" dirty="0" smtClean="0"/>
              <a:t>extended the Sherman Antitrust Act (1897) to control business practices that threatened competition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758952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Wilson – Other Reforms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839200" cy="5102352"/>
          </a:xfrm>
        </p:spPr>
        <p:txBody>
          <a:bodyPr>
            <a:normAutofit/>
          </a:bodyPr>
          <a:lstStyle/>
          <a:p>
            <a:pPr marL="457200" indent="-457200">
              <a:buClrTx/>
            </a:pPr>
            <a:r>
              <a:rPr lang="en-US" sz="3200" dirty="0" smtClean="0"/>
              <a:t>The </a:t>
            </a:r>
            <a:r>
              <a:rPr lang="en-US" sz="3200" b="1" dirty="0" smtClean="0"/>
              <a:t>Adamson Act </a:t>
            </a:r>
            <a:r>
              <a:rPr lang="en-US" sz="3200" dirty="0" smtClean="0"/>
              <a:t>(1916) - </a:t>
            </a:r>
            <a:r>
              <a:rPr lang="en-US" sz="2800" dirty="0" smtClean="0"/>
              <a:t>set an 8 hour day for railroad workers</a:t>
            </a:r>
          </a:p>
          <a:p>
            <a:pPr marL="457200" indent="-457200">
              <a:buClrTx/>
            </a:pPr>
            <a:r>
              <a:rPr lang="en-US" sz="3200" dirty="0" smtClean="0">
                <a:solidFill>
                  <a:schemeClr val="tx1"/>
                </a:solidFill>
              </a:rPr>
              <a:t>The </a:t>
            </a:r>
            <a:r>
              <a:rPr lang="en-US" sz="3200" b="1" dirty="0" smtClean="0">
                <a:solidFill>
                  <a:schemeClr val="tx1"/>
                </a:solidFill>
              </a:rPr>
              <a:t>Federal Farm Loan Act </a:t>
            </a:r>
            <a:r>
              <a:rPr lang="en-US" sz="3200" dirty="0" smtClean="0">
                <a:solidFill>
                  <a:schemeClr val="tx1"/>
                </a:solidFill>
              </a:rPr>
              <a:t>(1916) - </a:t>
            </a:r>
            <a:r>
              <a:rPr lang="en-US" sz="2800" dirty="0" smtClean="0">
                <a:solidFill>
                  <a:schemeClr val="tx1"/>
                </a:solidFill>
              </a:rPr>
              <a:t>made low-interest loans available to farmers</a:t>
            </a:r>
          </a:p>
          <a:p>
            <a:pPr marL="457200" indent="-457200">
              <a:buClrTx/>
            </a:pPr>
            <a:r>
              <a:rPr lang="en-US" sz="3200" dirty="0" smtClean="0"/>
              <a:t>Ratification of the Nineteenth Amendment (1920) - </a:t>
            </a:r>
            <a:r>
              <a:rPr lang="en-US" sz="2800" dirty="0" smtClean="0"/>
              <a:t>gave women the right to vote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10000" b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758952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Progressivism Summary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Learning Objectives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US" sz="3200" u="sng" dirty="0" smtClean="0"/>
              <a:t>Explain</a:t>
            </a:r>
            <a:r>
              <a:rPr lang="en-US" sz="3200" dirty="0" smtClean="0"/>
              <a:t> how the Progressive Presidents used the power of the presidency to regulate business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u="sng" dirty="0" smtClean="0"/>
              <a:t>Analyze</a:t>
            </a:r>
            <a:r>
              <a:rPr lang="en-US" sz="3200" dirty="0" smtClean="0"/>
              <a:t> laws passed to protect the public and the environment</a:t>
            </a:r>
            <a:endParaRPr lang="en-US" sz="32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758952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One-Word Summaries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839200" cy="5102352"/>
          </a:xfrm>
        </p:spPr>
        <p:txBody>
          <a:bodyPr>
            <a:normAutofit/>
          </a:bodyPr>
          <a:lstStyle/>
          <a:p>
            <a:pPr marL="457200" indent="-457200">
              <a:buClrTx/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Write one word that summarizes the lesson’s topic.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US" sz="3200" dirty="0" smtClean="0"/>
              <a:t>Explain why you chose that word.</a:t>
            </a:r>
          </a:p>
          <a:p>
            <a:pPr marL="457200" indent="-457200">
              <a:buClrTx/>
              <a:buNone/>
            </a:pPr>
            <a:endParaRPr lang="en-US" sz="3200" dirty="0" smtClean="0"/>
          </a:p>
          <a:p>
            <a:pPr marL="457200" indent="-457200">
              <a:buClrTx/>
              <a:buNone/>
            </a:pPr>
            <a:r>
              <a:rPr lang="en-US" sz="3200" i="1" dirty="0" smtClean="0"/>
              <a:t>Example: </a:t>
            </a:r>
            <a:r>
              <a:rPr lang="en-US" sz="3200" dirty="0" smtClean="0"/>
              <a:t>Regulate. I chose “regulate” because one of the roles of government is to ensure safe and fair business practices. </a:t>
            </a:r>
            <a:endParaRPr lang="en-US" sz="3200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Terms &amp; Names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smtClean="0">
                <a:solidFill>
                  <a:srgbClr val="7030A0"/>
                </a:solidFill>
              </a:rPr>
              <a:t>Conservation</a:t>
            </a:r>
            <a:r>
              <a:rPr lang="en-US" sz="3200" dirty="0" smtClean="0"/>
              <a:t> </a:t>
            </a:r>
            <a:r>
              <a:rPr lang="en-US" sz="2800" dirty="0" smtClean="0"/>
              <a:t>– the planned management of natural resources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smtClean="0">
                <a:solidFill>
                  <a:srgbClr val="7030A0"/>
                </a:solidFill>
              </a:rPr>
              <a:t>Accommodation </a:t>
            </a:r>
            <a:r>
              <a:rPr lang="en-US" sz="2800" dirty="0" smtClean="0"/>
              <a:t>– adapting or making adjustments in order to satisfy someone else</a:t>
            </a:r>
            <a:endParaRPr lang="en-US" sz="3200" dirty="0" smtClean="0">
              <a:solidFill>
                <a:srgbClr val="7030A0"/>
              </a:solidFill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smtClean="0">
                <a:solidFill>
                  <a:srgbClr val="7030A0"/>
                </a:solidFill>
              </a:rPr>
              <a:t>NAACP</a:t>
            </a:r>
            <a:r>
              <a:rPr lang="en-US" sz="3200" dirty="0" smtClean="0"/>
              <a:t> </a:t>
            </a:r>
            <a:r>
              <a:rPr lang="en-US" sz="2800" dirty="0" smtClean="0"/>
              <a:t>– the National Association for the Advancement of Colored People, founded in 1909 to promote full racial equality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smtClean="0">
                <a:solidFill>
                  <a:srgbClr val="7030A0"/>
                </a:solidFill>
              </a:rPr>
              <a:t>Bull Moose Party </a:t>
            </a:r>
            <a:r>
              <a:rPr lang="en-US" sz="2800" dirty="0" smtClean="0"/>
              <a:t>– the Progressive Party formed to support Theodore Roosevelt’s candidacy for the presidency in 1912</a:t>
            </a:r>
            <a:r>
              <a:rPr lang="en-US" sz="32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Theodore Roosevelt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839200" cy="4797552"/>
          </a:xfrm>
        </p:spPr>
        <p:txBody>
          <a:bodyPr>
            <a:normAutofit/>
          </a:bodyPr>
          <a:lstStyle/>
          <a:p>
            <a:pPr marL="457200" indent="-457200">
              <a:buClrTx/>
              <a:buNone/>
            </a:pPr>
            <a:r>
              <a:rPr lang="en-US" sz="3200" dirty="0" smtClean="0"/>
              <a:t>1898	   - Hero of the Spanish-American War</a:t>
            </a:r>
          </a:p>
          <a:p>
            <a:pPr marL="514350" indent="-514350">
              <a:buClrTx/>
              <a:buNone/>
            </a:pPr>
            <a:r>
              <a:rPr lang="en-US" sz="3200" dirty="0" smtClean="0"/>
              <a:t>1899	   - 33</a:t>
            </a:r>
            <a:r>
              <a:rPr lang="en-US" sz="3200" baseline="30000" dirty="0" smtClean="0"/>
              <a:t>rd</a:t>
            </a:r>
            <a:r>
              <a:rPr lang="en-US" sz="3200" dirty="0" smtClean="0"/>
              <a:t> Governor of New York</a:t>
            </a:r>
          </a:p>
          <a:p>
            <a:pPr marL="514350" indent="-514350">
              <a:buClrTx/>
              <a:buNone/>
            </a:pPr>
            <a:r>
              <a:rPr lang="en-US" sz="3200" dirty="0" smtClean="0"/>
              <a:t>1900	   - Elected Vice President</a:t>
            </a:r>
          </a:p>
          <a:p>
            <a:pPr marL="514350" indent="-514350">
              <a:buClrTx/>
              <a:buNone/>
            </a:pPr>
            <a:r>
              <a:rPr lang="en-US" sz="3200" dirty="0" smtClean="0"/>
              <a:t>1901	   - Became 26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President when President 	      McKinley was assassinated</a:t>
            </a:r>
          </a:p>
          <a:p>
            <a:pPr marL="514350" indent="-514350">
              <a:buClrTx/>
              <a:buNone/>
            </a:pPr>
            <a:r>
              <a:rPr lang="en-US" sz="3200" dirty="0" smtClean="0"/>
              <a:t>		   - Youngest President in U.S. History</a:t>
            </a:r>
          </a:p>
          <a:p>
            <a:pPr marL="514350" indent="-514350">
              <a:buClrTx/>
              <a:buNone/>
            </a:pPr>
            <a:r>
              <a:rPr lang="en-US" sz="3200" dirty="0" smtClean="0"/>
              <a:t>1904	   - Elected as President</a:t>
            </a:r>
          </a:p>
          <a:p>
            <a:pPr marL="514350" indent="-514350">
              <a:buClrTx/>
              <a:buNone/>
            </a:pPr>
            <a:r>
              <a:rPr lang="en-US" sz="3200" dirty="0" smtClean="0"/>
              <a:t>		   - Offered Americans a </a:t>
            </a:r>
            <a:r>
              <a:rPr lang="en-US" sz="3200" b="1" dirty="0" smtClean="0"/>
              <a:t>“Square Deal”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T. R. – Consumer Protection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839200" cy="4797552"/>
          </a:xfrm>
        </p:spPr>
        <p:txBody>
          <a:bodyPr>
            <a:normAutofit/>
          </a:bodyPr>
          <a:lstStyle/>
          <a:p>
            <a:pPr marL="457200" indent="-457200">
              <a:buClrTx/>
              <a:buNone/>
            </a:pPr>
            <a:r>
              <a:rPr lang="en-US" sz="3200" dirty="0" smtClean="0"/>
              <a:t>Used presidential power to deal directly with social and economic problems</a:t>
            </a:r>
          </a:p>
          <a:p>
            <a:pPr marL="457200" indent="-457200">
              <a:buClrTx/>
            </a:pPr>
            <a:r>
              <a:rPr lang="en-US" sz="3200" b="1" dirty="0" smtClean="0"/>
              <a:t>Meat Inspection Act </a:t>
            </a:r>
            <a:r>
              <a:rPr lang="en-US" sz="3200" dirty="0" smtClean="0"/>
              <a:t>(1906) - </a:t>
            </a:r>
            <a:r>
              <a:rPr lang="en-US" sz="2800" dirty="0" smtClean="0"/>
              <a:t>gave officials the power to check the quality of meats</a:t>
            </a:r>
          </a:p>
          <a:p>
            <a:pPr marL="457200" indent="-457200">
              <a:buClrTx/>
            </a:pPr>
            <a:r>
              <a:rPr lang="en-US" sz="3200" b="1" dirty="0" smtClean="0"/>
              <a:t>Pure Food and Drug Act </a:t>
            </a:r>
            <a:r>
              <a:rPr lang="en-US" sz="3200" dirty="0" smtClean="0"/>
              <a:t>(1906) - </a:t>
            </a:r>
            <a:r>
              <a:rPr lang="en-US" sz="2800" dirty="0" smtClean="0"/>
              <a:t>banned the manufacture and sale of impure food, drugs and liquors; required correct labeling</a:t>
            </a:r>
          </a:p>
          <a:p>
            <a:pPr marL="914400" lvl="1" indent="-449263">
              <a:buClrTx/>
            </a:pPr>
            <a:r>
              <a:rPr lang="en-US" sz="2400" dirty="0" smtClean="0">
                <a:solidFill>
                  <a:schemeClr val="tx1"/>
                </a:solidFill>
              </a:rPr>
              <a:t>Created the</a:t>
            </a:r>
            <a:r>
              <a:rPr lang="en-US" sz="2400" b="1" dirty="0" smtClean="0">
                <a:solidFill>
                  <a:schemeClr val="tx1"/>
                </a:solidFill>
              </a:rPr>
              <a:t> Food and Drug Administration (FDA)</a:t>
            </a:r>
            <a:r>
              <a:rPr lang="en-US" sz="2400" dirty="0" smtClean="0">
                <a:solidFill>
                  <a:schemeClr val="tx1"/>
                </a:solidFill>
              </a:rPr>
              <a:t> to prevent the sale of dangerous products to the public</a:t>
            </a:r>
          </a:p>
          <a:p>
            <a:pPr marL="514350" indent="-514350">
              <a:buClrTx/>
              <a:buNone/>
            </a:pPr>
            <a:endParaRPr lang="en-US" sz="3200" b="1" dirty="0" smtClean="0"/>
          </a:p>
          <a:p>
            <a:pPr marL="514350" indent="-514350">
              <a:buClrTx/>
              <a:buNone/>
            </a:pPr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T. R. – Regulating Business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839200" cy="4797552"/>
          </a:xfrm>
        </p:spPr>
        <p:txBody>
          <a:bodyPr>
            <a:normAutofit/>
          </a:bodyPr>
          <a:lstStyle/>
          <a:p>
            <a:pPr marL="457200" indent="-457200">
              <a:buClrTx/>
              <a:buNone/>
            </a:pPr>
            <a:r>
              <a:rPr lang="en-US" sz="3200" dirty="0" smtClean="0"/>
              <a:t>Focused on strengthening regulations and breaking up </a:t>
            </a:r>
            <a:r>
              <a:rPr lang="en-US" sz="3200" u="sng" dirty="0" smtClean="0"/>
              <a:t>t</a:t>
            </a:r>
            <a:r>
              <a:rPr lang="en-US" sz="3200" dirty="0" smtClean="0"/>
              <a:t>rust</a:t>
            </a:r>
            <a:r>
              <a:rPr lang="en-US" sz="3200" u="sng" dirty="0" smtClean="0"/>
              <a:t>s</a:t>
            </a:r>
          </a:p>
          <a:p>
            <a:pPr marL="457200" indent="-457200">
              <a:buClrTx/>
            </a:pPr>
            <a:r>
              <a:rPr lang="en-US" sz="3200" b="1" dirty="0" smtClean="0"/>
              <a:t>Hepburn Act </a:t>
            </a:r>
            <a:r>
              <a:rPr lang="en-US" sz="3200" dirty="0" smtClean="0"/>
              <a:t>(1906) - </a:t>
            </a:r>
            <a:r>
              <a:rPr lang="en-US" sz="2800" dirty="0" smtClean="0"/>
              <a:t>required railroads to   obtain permission from the Interstate Commerce Commission (ICC) before raising rates</a:t>
            </a:r>
          </a:p>
          <a:p>
            <a:pPr marL="457200" indent="-457200">
              <a:buClrTx/>
              <a:buNone/>
            </a:pPr>
            <a:r>
              <a:rPr lang="en-US" sz="3200" dirty="0" smtClean="0"/>
              <a:t>Regulated “good trusts” and dissolved “bad trusts” earning T. R. a reputation as a </a:t>
            </a:r>
            <a:r>
              <a:rPr lang="en-US" sz="3200" b="1" dirty="0" smtClean="0"/>
              <a:t>trust buster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514350" indent="-514350">
              <a:buClrTx/>
              <a:buNone/>
            </a:pPr>
            <a:endParaRPr lang="en-US" sz="3200" b="1" dirty="0" smtClean="0"/>
          </a:p>
          <a:p>
            <a:pPr marL="514350" indent="-514350">
              <a:buClrTx/>
              <a:buNone/>
            </a:pPr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T. R. – Regulating Business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4187952" cy="4681728"/>
          </a:xfrm>
        </p:spPr>
        <p:txBody>
          <a:bodyPr>
            <a:normAutofit/>
          </a:bodyPr>
          <a:lstStyle/>
          <a:p>
            <a:pPr marL="457200" indent="-457200">
              <a:buClrTx/>
              <a:buNone/>
            </a:pPr>
            <a:r>
              <a:rPr lang="en-US" sz="3200" dirty="0" smtClean="0"/>
              <a:t>Formed the </a:t>
            </a:r>
            <a:r>
              <a:rPr lang="en-US" sz="3200" b="1" dirty="0" smtClean="0"/>
              <a:t>Bureau of Corporation</a:t>
            </a:r>
            <a:r>
              <a:rPr lang="en-US" sz="3200" dirty="0" smtClean="0"/>
              <a:t>  to pressure trusts through official investigations and publicity</a:t>
            </a:r>
          </a:p>
          <a:p>
            <a:pPr marL="514350" indent="-514350">
              <a:buClrTx/>
              <a:buNone/>
            </a:pPr>
            <a:endParaRPr lang="en-US" sz="3200" b="1" dirty="0" smtClean="0"/>
          </a:p>
        </p:txBody>
      </p:sp>
      <p:pic>
        <p:nvPicPr>
          <p:cNvPr id="5" name="Content Placeholder 4" descr="ques26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95850" y="1431278"/>
            <a:ext cx="4019550" cy="489332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T. R. – Labor Conditions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839200" cy="4797552"/>
          </a:xfrm>
        </p:spPr>
        <p:txBody>
          <a:bodyPr>
            <a:normAutofit/>
          </a:bodyPr>
          <a:lstStyle/>
          <a:p>
            <a:pPr marL="457200" indent="-457200">
              <a:buClrTx/>
              <a:buNone/>
            </a:pPr>
            <a:r>
              <a:rPr lang="en-US" sz="3200" dirty="0" smtClean="0"/>
              <a:t>Achieved important reforms in working conditions</a:t>
            </a:r>
          </a:p>
          <a:p>
            <a:pPr marL="457200" indent="-457200">
              <a:buClrTx/>
            </a:pPr>
            <a:r>
              <a:rPr lang="en-US" sz="3200" b="1" dirty="0" smtClean="0">
                <a:solidFill>
                  <a:schemeClr val="tx1"/>
                </a:solidFill>
              </a:rPr>
              <a:t>The Anthracite Coal Strike </a:t>
            </a:r>
            <a:r>
              <a:rPr lang="en-US" sz="3200" dirty="0" smtClean="0">
                <a:solidFill>
                  <a:schemeClr val="tx1"/>
                </a:solidFill>
              </a:rPr>
              <a:t>(1902) - </a:t>
            </a:r>
            <a:r>
              <a:rPr lang="en-US" sz="2800" dirty="0" smtClean="0">
                <a:solidFill>
                  <a:schemeClr val="tx1"/>
                </a:solidFill>
              </a:rPr>
              <a:t>mine owners refused to negotiate with striking workers, T. R. threatened to send troops to take over the mines and </a:t>
            </a:r>
            <a:r>
              <a:rPr lang="en-US" sz="2800" u="sng" dirty="0" smtClean="0">
                <a:solidFill>
                  <a:schemeClr val="tx1"/>
                </a:solidFill>
              </a:rPr>
              <a:t>a</a:t>
            </a:r>
            <a:r>
              <a:rPr lang="en-US" sz="2800" dirty="0" smtClean="0">
                <a:solidFill>
                  <a:schemeClr val="tx1"/>
                </a:solidFill>
              </a:rPr>
              <a:t>rbitrate</a:t>
            </a:r>
            <a:r>
              <a:rPr lang="en-US" sz="2800" u="sng" dirty="0" smtClean="0">
                <a:solidFill>
                  <a:schemeClr val="tx1"/>
                </a:solidFill>
              </a:rPr>
              <a:t>d</a:t>
            </a:r>
            <a:r>
              <a:rPr lang="en-US" sz="2800" dirty="0" smtClean="0">
                <a:solidFill>
                  <a:schemeClr val="tx1"/>
                </a:solidFill>
              </a:rPr>
              <a:t> a deal limiting working hours and raising wages</a:t>
            </a:r>
          </a:p>
          <a:p>
            <a:pPr marL="457200" indent="-457200">
              <a:buClrTx/>
            </a:pPr>
            <a:r>
              <a:rPr lang="en-US" sz="3200" b="1" dirty="0" smtClean="0"/>
              <a:t>Employers Liability Act </a:t>
            </a:r>
            <a:r>
              <a:rPr lang="en-US" sz="3200" dirty="0" smtClean="0"/>
              <a:t>(1906) - provided accident insurance for railroad workers</a:t>
            </a:r>
          </a:p>
          <a:p>
            <a:pPr marL="457200" indent="-457200">
              <a:buClrTx/>
            </a:pPr>
            <a:endParaRPr lang="en-US" sz="3200" b="1" dirty="0" smtClean="0">
              <a:solidFill>
                <a:schemeClr val="tx1"/>
              </a:solidFill>
            </a:endParaRPr>
          </a:p>
          <a:p>
            <a:pPr marL="514350" indent="-514350">
              <a:buClrTx/>
              <a:buNone/>
            </a:pPr>
            <a:endParaRPr lang="en-US" sz="3200" b="1" dirty="0" smtClean="0"/>
          </a:p>
          <a:p>
            <a:pPr marL="514350" indent="-514350">
              <a:buClrTx/>
              <a:buNone/>
            </a:pPr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T. R. – Conservation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839200" cy="4797552"/>
          </a:xfrm>
        </p:spPr>
        <p:txBody>
          <a:bodyPr>
            <a:normAutofit/>
          </a:bodyPr>
          <a:lstStyle/>
          <a:p>
            <a:pPr marL="457200" indent="-457200">
              <a:buClrTx/>
              <a:buNone/>
            </a:pPr>
            <a:r>
              <a:rPr lang="en-US" sz="3200" dirty="0" smtClean="0"/>
              <a:t>Interested in protecting the nation’s wilderness lands</a:t>
            </a:r>
          </a:p>
          <a:p>
            <a:pPr marL="457200" indent="-457200">
              <a:buClrTx/>
            </a:pPr>
            <a:r>
              <a:rPr lang="en-US" sz="3200" dirty="0" smtClean="0"/>
              <a:t>The </a:t>
            </a:r>
            <a:r>
              <a:rPr lang="en-US" sz="3200" b="1" dirty="0" smtClean="0"/>
              <a:t>National Reclamation Act </a:t>
            </a:r>
            <a:r>
              <a:rPr lang="en-US" sz="3200" dirty="0" smtClean="0"/>
              <a:t>(1902) - </a:t>
            </a:r>
            <a:r>
              <a:rPr lang="en-US" sz="2800" dirty="0" smtClean="0"/>
              <a:t>set aside money to build dams and irrigation systems in the West</a:t>
            </a:r>
          </a:p>
          <a:p>
            <a:pPr marL="457200" indent="-457200">
              <a:buClrTx/>
            </a:pPr>
            <a:r>
              <a:rPr lang="en-US" sz="3200" dirty="0" smtClean="0">
                <a:solidFill>
                  <a:schemeClr val="tx1"/>
                </a:solidFill>
              </a:rPr>
              <a:t>The </a:t>
            </a:r>
            <a:r>
              <a:rPr lang="en-US" sz="3200" b="1" dirty="0" smtClean="0">
                <a:solidFill>
                  <a:schemeClr val="tx1"/>
                </a:solidFill>
              </a:rPr>
              <a:t>U.S. Forest Service </a:t>
            </a:r>
            <a:r>
              <a:rPr lang="en-US" sz="3200" dirty="0" smtClean="0">
                <a:solidFill>
                  <a:schemeClr val="tx1"/>
                </a:solidFill>
              </a:rPr>
              <a:t>(1905) - </a:t>
            </a:r>
            <a:r>
              <a:rPr lang="en-US" sz="2800" dirty="0" smtClean="0">
                <a:solidFill>
                  <a:schemeClr val="tx1"/>
                </a:solidFill>
              </a:rPr>
              <a:t>headed by conservationist Gifford Pinchot oversaw the federal protection of 150 million acres of public lands 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514350" indent="-514350" algn="ctr">
              <a:buClrTx/>
              <a:buNone/>
            </a:pPr>
            <a:endParaRPr lang="en-US" sz="3200" b="1" dirty="0" smtClean="0"/>
          </a:p>
          <a:p>
            <a:pPr marL="514350" indent="-514350">
              <a:buClrTx/>
              <a:buNone/>
            </a:pPr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1592</TotalTime>
  <Words>1048</Words>
  <Application>Microsoft Office PowerPoint</Application>
  <PresentationFormat>On-screen Show (4:3)</PresentationFormat>
  <Paragraphs>95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Calibri</vt:lpstr>
      <vt:lpstr>Georgia</vt:lpstr>
      <vt:lpstr>Wingdings</vt:lpstr>
      <vt:lpstr>Wingdings 2</vt:lpstr>
      <vt:lpstr>Civic</vt:lpstr>
      <vt:lpstr>The Progressive Presidents</vt:lpstr>
      <vt:lpstr>Learning Objectives</vt:lpstr>
      <vt:lpstr>Terms &amp; Names</vt:lpstr>
      <vt:lpstr>Theodore Roosevelt</vt:lpstr>
      <vt:lpstr>T. R. – Consumer Protection</vt:lpstr>
      <vt:lpstr>T. R. – Regulating Business</vt:lpstr>
      <vt:lpstr>T. R. – Regulating Business</vt:lpstr>
      <vt:lpstr>T. R. – Labor Conditions</vt:lpstr>
      <vt:lpstr>T. R. – Conservation</vt:lpstr>
      <vt:lpstr>T. R. – Civil Rights</vt:lpstr>
      <vt:lpstr>William Howard Taft</vt:lpstr>
      <vt:lpstr>Taft – Reforms </vt:lpstr>
      <vt:lpstr>Taft – Problems </vt:lpstr>
      <vt:lpstr>Election of 1912</vt:lpstr>
      <vt:lpstr>Woodrow Wilson</vt:lpstr>
      <vt:lpstr>Wilson – Financial Reforms</vt:lpstr>
      <vt:lpstr>Wilson – Business Regulation </vt:lpstr>
      <vt:lpstr>Wilson – Other Reforms</vt:lpstr>
      <vt:lpstr>Progressivism Summary</vt:lpstr>
      <vt:lpstr>One-Word Summaries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Morning</dc:title>
  <dc:creator>khan.h.tran</dc:creator>
  <cp:lastModifiedBy>BCSD </cp:lastModifiedBy>
  <cp:revision>130</cp:revision>
  <cp:lastPrinted>2016-03-04T15:06:29Z</cp:lastPrinted>
  <dcterms:created xsi:type="dcterms:W3CDTF">2015-02-05T05:09:53Z</dcterms:created>
  <dcterms:modified xsi:type="dcterms:W3CDTF">2020-02-14T16:26:06Z</dcterms:modified>
</cp:coreProperties>
</file>